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69" d="100"/>
          <a:sy n="69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5C1CB61-A351-4D9E-82A4-598449204977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78A0106-C40B-4FEF-AD71-494799229E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992888" cy="203837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fr-FR" sz="2800" b="1" dirty="0" smtClean="0">
                <a:latin typeface="Times New Roman"/>
                <a:ea typeface="Calibri"/>
                <a:cs typeface="Times New Roman"/>
              </a:rPr>
              <a:t>L’image </a:t>
            </a:r>
            <a:r>
              <a:rPr lang="fr-FR" sz="2800" b="1" dirty="0">
                <a:latin typeface="Times New Roman"/>
                <a:ea typeface="Calibri"/>
                <a:cs typeface="Times New Roman"/>
              </a:rPr>
              <a:t>de la Russie dans l’oeuvre d’Henri Troyat «Aliocha»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435280" cy="1796752"/>
          </a:xfrm>
        </p:spPr>
        <p:txBody>
          <a:bodyPr>
            <a:normAutofit/>
          </a:bodyPr>
          <a:lstStyle/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70000"/>
            </a:pP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70000"/>
            </a:pP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sz="1400" b="1" cap="none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ИИЯ МГПУ</a:t>
            </a:r>
          </a:p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70000"/>
            </a:pP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Варвара</a:t>
            </a:r>
          </a:p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70000"/>
            </a:pP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b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к.ф.н., доцент, О</a:t>
            </a:r>
            <a:r>
              <a:rPr lang="ru-RU" sz="1400" b="1" cap="none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</a:t>
            </a:r>
            <a:r>
              <a:rPr lang="ru-RU" sz="1400" b="1" cap="none" spc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Дубнякова</a:t>
            </a:r>
            <a:endParaRPr lang="ru-RU" sz="1400" b="1" cap="none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32656"/>
            <a:ext cx="5184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МОСКВЫ</a:t>
            </a:r>
            <a:b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ОБЩЕОБРАЗОВАТЕЛЬНОЕ УЧРЕЖДЕНИЕ</a:t>
            </a:r>
            <a:b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ОБРАЗООВАНИЯ</a:t>
            </a:r>
            <a:b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ГОРОДСКОЙ ПЕДАГОГИЧЕСКИЙ УНИВЕРСИТЕТ»</a:t>
            </a:r>
            <a:b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13467"/>
            <a:ext cx="2529377" cy="252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9464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992888" cy="203837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r>
              <a:rPr lang="fr-FR" sz="2800" b="1" dirty="0" smtClean="0">
                <a:latin typeface="Times New Roman"/>
                <a:ea typeface="Calibri"/>
                <a:cs typeface="Times New Roman"/>
              </a:rPr>
              <a:t>L’image </a:t>
            </a:r>
            <a:r>
              <a:rPr lang="fr-FR" sz="2800" b="1" dirty="0">
                <a:latin typeface="Times New Roman"/>
                <a:ea typeface="Calibri"/>
                <a:cs typeface="Times New Roman"/>
              </a:rPr>
              <a:t>de la Russie dans l’oeuvre d’Henri Troyat «Aliocha»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435280" cy="1796752"/>
          </a:xfrm>
        </p:spPr>
        <p:txBody>
          <a:bodyPr>
            <a:normAutofit/>
          </a:bodyPr>
          <a:lstStyle/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70000"/>
            </a:pP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70000"/>
            </a:pP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sz="1400" b="1" cap="none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ИИЯ МГПУ</a:t>
            </a:r>
          </a:p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70000"/>
            </a:pP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Варвара</a:t>
            </a:r>
          </a:p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93A299"/>
              </a:buClr>
              <a:buSzPct val="70000"/>
            </a:pP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b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none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к.ф.н., доцент, О</a:t>
            </a:r>
            <a:r>
              <a:rPr lang="ru-RU" sz="1400" b="1" cap="none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</a:t>
            </a:r>
            <a:r>
              <a:rPr lang="ru-RU" sz="1400" b="1" cap="none" spc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Дубнякова</a:t>
            </a:r>
            <a:endParaRPr lang="ru-RU" sz="1400" b="1" cap="none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32656"/>
            <a:ext cx="5184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МОСКВЫ</a:t>
            </a:r>
            <a:b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ОБЩЕОБРАЗОВАТЕЛЬНОЕ УЧРЕЖДЕНИЕ</a:t>
            </a:r>
            <a:b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ОБРАЗООВАНИЯ</a:t>
            </a:r>
            <a:b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ГОРОДСКОЙ ПЕДАГОГИЧЕСКИЙ УНИВЕРСИТЕТ»</a:t>
            </a:r>
            <a:br>
              <a:rPr lang="ru-RU" sz="14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13467"/>
            <a:ext cx="2529377" cy="252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2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851104" cy="13716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D1282E"/>
                </a:solidFill>
                <a:latin typeface="Times New Roman"/>
                <a:ea typeface="Calibri"/>
              </a:rPr>
              <a:t>Henri Troyat (1911- 2007)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988840"/>
            <a:ext cx="4032448" cy="475252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b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Lauréat  </a:t>
            </a:r>
            <a:r>
              <a:rPr lang="fr-FR" sz="24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du  prix du Roman  populiste (1935</a:t>
            </a:r>
            <a:r>
              <a:rPr lang="fr-FR" sz="2400" b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prix  Goncourt pour </a:t>
            </a:r>
            <a:r>
              <a:rPr lang="fr-F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l’Araigne ( </a:t>
            </a:r>
            <a:r>
              <a:rPr lang="fr-F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1938 ) </a:t>
            </a:r>
            <a:endParaRPr lang="fr-FR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prix du prince Rainier de </a:t>
            </a:r>
            <a:r>
              <a:rPr lang="fr-F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Monaco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Elu à l’Académie Française en 1959 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527302" cy="361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80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2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1036"/>
            <a:ext cx="4464496" cy="631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" y="116632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929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718"/>
            <a:ext cx="6984776" cy="1371600"/>
          </a:xfrm>
        </p:spPr>
        <p:txBody>
          <a:bodyPr/>
          <a:lstStyle/>
          <a:p>
            <a:pPr algn="ctr"/>
            <a:r>
              <a:rPr lang="fr-FR" dirty="0"/>
              <a:t>Définition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1546"/>
            <a:ext cx="7620000" cy="4534618"/>
          </a:xfrm>
        </p:spPr>
        <p:txBody>
          <a:bodyPr>
            <a:normAutofit/>
          </a:bodyPr>
          <a:lstStyle/>
          <a:p>
            <a:pPr algn="just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Russisme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expression, tournure d'origine russe introduite par emprunt dans une autre langue.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" y="116632"/>
            <a:ext cx="1474913" cy="1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27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718"/>
            <a:ext cx="7056784" cy="1371600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D1282E"/>
                </a:solidFill>
                <a:latin typeface="Times New Roman"/>
                <a:ea typeface="Calibri"/>
              </a:rPr>
              <a:t>groupes thématiques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554" y="1916832"/>
            <a:ext cx="7620000" cy="4941168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/>
                <a:ea typeface="Calibri"/>
              </a:rPr>
              <a:t>Les russismes de la nourriture : </a:t>
            </a:r>
            <a:r>
              <a:rPr lang="fr-FR" b="0" dirty="0">
                <a:latin typeface="Times New Roman"/>
                <a:ea typeface="Calibri"/>
              </a:rPr>
              <a:t>bitki, blinis, bortch, kacha, kissel, koulibiak,  malossol, pirojki, vatrouchka, zakouski, le boeuf Stroganoff ,</a:t>
            </a:r>
            <a:r>
              <a:rPr lang="fr-FR" b="0" dirty="0" smtClean="0">
                <a:latin typeface="Times New Roman"/>
                <a:ea typeface="Calibri"/>
              </a:rPr>
              <a:t>vodka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«La fête s’annoncait exceptionnelle. Il y aurait </a:t>
            </a:r>
            <a:r>
              <a:rPr lang="fr-FR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du bortsch, des pirojki et du boeuf Stroganoff».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russismes de l’église orthodoxe 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pope, arkhiépiscop, iconostase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fr-FR" b="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fr-FR" b="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Ébloui par les milles petites flammes des cierges et les dorures byzantines de </a:t>
            </a:r>
            <a:r>
              <a:rPr lang="fr-FR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l’iconostase</a:t>
            </a:r>
            <a:r>
              <a:rPr lang="fr-FR" b="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Alexis se laissait allera une rêverie agréable</a:t>
            </a:r>
            <a:r>
              <a:rPr lang="fr-FR" b="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russismes de toponymes : 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nom des village connu Mikhailovskoie, les ballets de Diaghelev</a:t>
            </a:r>
            <a:r>
              <a:rPr lang="fr-F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«Pouchkine a ecrit cette poésie en se souvenant de son exil dans le village de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Mikhailovskoie</a:t>
            </a: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où il vivait en solitaire, avec sa vieille niania».</a:t>
            </a: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" y="116632"/>
            <a:ext cx="1402905" cy="14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55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282" y="116633"/>
            <a:ext cx="7595206" cy="1620098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L’église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orthodoxe.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points de rencontre des Russes en exil.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48901" cy="506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" y="116632"/>
            <a:ext cx="1296531" cy="129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08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408712" cy="1440160"/>
          </a:xfrm>
        </p:spPr>
        <p:txBody>
          <a:bodyPr>
            <a:normAutofit fontScale="90000"/>
          </a:bodyPr>
          <a:lstStyle/>
          <a:p>
            <a:pPr lvl="0" algn="just"/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maison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russe.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bibliothèque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traditionnelle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nounou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352928" cy="484475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«Puis levant les yeux, il regarda, sur le mur d’en face,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portrait de 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Nikolas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tsar considerait avec tristesse cette fête prématurée. On tranqua a </a:t>
            </a:r>
            <a:r>
              <a:rPr lang="fr-FR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résurrection de la Sainte Russie». </a:t>
            </a:r>
            <a:endParaRPr lang="fr-FR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Salut, mon vieux ! Je suis content que tu aies pu venir ! Cette seule phrase réconcilia Alexis évec le cadre solennel où vivait son ami. Celui-ci l’entraîna dans sa chambre.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bibliothèque bourrée de livres entourait son lit-divan</a:t>
            </a:r>
            <a:r>
              <a:rPr lang="fr-FR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revoyait confusement une grande maison, à Moscou, des domestiques aux visages obséquieux, sa nounou 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niania, Marfa</a:t>
            </a: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dont les histoires, les dictons, les berceuses populaires avaient charmé ses premieres années...»</a:t>
            </a: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4017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43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2718"/>
            <a:ext cx="6840760" cy="1371600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références historiques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«Alexis interrompit ses camarades pour leur demander s’ils savaient que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Lenine</a:t>
            </a: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était mort»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Toutefois, selon M. Bolotov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«troika» Zinoviev, Kamenev, Staline </a:t>
            </a:r>
            <a:r>
              <a:rPr lang="fr-FR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continuerait l’oeuvre du défunt avec une volonte inflexible».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" y="116632"/>
            <a:ext cx="1330897" cy="133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591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ésultat de recherche d'images pour &quot;henri troyat a par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16" y="1128580"/>
            <a:ext cx="365890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409093" cy="50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2905" cy="140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67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</TotalTime>
  <Words>227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 L’image de la Russie dans l’oeuvre d’Henri Troyat «Aliocha» </vt:lpstr>
      <vt:lpstr>Henri Troyat (1911- 2007)</vt:lpstr>
      <vt:lpstr>Презентация PowerPoint</vt:lpstr>
      <vt:lpstr>Définition</vt:lpstr>
      <vt:lpstr>groupes thématiques </vt:lpstr>
      <vt:lpstr>L’église orthodoxe. Les points de rencontre des Russes en exil. </vt:lpstr>
      <vt:lpstr>La maison russe. La bibliothèque.  La traditionnelle nounou. </vt:lpstr>
      <vt:lpstr>Les références historiques </vt:lpstr>
      <vt:lpstr>Презентация PowerPoint</vt:lpstr>
      <vt:lpstr> L’image de la Russie dans l’oeuvre d’Henri Troyat «Aliocha»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L’image de la Russie dans l’oeuvre d’Henri Troyat «Aliocha»</dc:title>
  <dc:creator>днс</dc:creator>
  <cp:lastModifiedBy>днс</cp:lastModifiedBy>
  <cp:revision>6</cp:revision>
  <dcterms:created xsi:type="dcterms:W3CDTF">2018-10-11T15:16:39Z</dcterms:created>
  <dcterms:modified xsi:type="dcterms:W3CDTF">2018-10-11T16:14:58Z</dcterms:modified>
</cp:coreProperties>
</file>