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6918-E1F3-445F-8E83-3EEC65004505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4829-6FED-4CFB-9DBF-83B226E90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7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6918-E1F3-445F-8E83-3EEC65004505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4829-6FED-4CFB-9DBF-83B226E90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79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6918-E1F3-445F-8E83-3EEC65004505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4829-6FED-4CFB-9DBF-83B226E90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884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6918-E1F3-445F-8E83-3EEC65004505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4829-6FED-4CFB-9DBF-83B226E90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43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6918-E1F3-445F-8E83-3EEC65004505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4829-6FED-4CFB-9DBF-83B226E90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03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6918-E1F3-445F-8E83-3EEC65004505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4829-6FED-4CFB-9DBF-83B226E90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809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6918-E1F3-445F-8E83-3EEC65004505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4829-6FED-4CFB-9DBF-83B226E90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63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6918-E1F3-445F-8E83-3EEC65004505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4829-6FED-4CFB-9DBF-83B226E90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212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6918-E1F3-445F-8E83-3EEC65004505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4829-6FED-4CFB-9DBF-83B226E90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39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6918-E1F3-445F-8E83-3EEC65004505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4829-6FED-4CFB-9DBF-83B226E90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305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6918-E1F3-445F-8E83-3EEC65004505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4829-6FED-4CFB-9DBF-83B226E90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45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D6918-E1F3-445F-8E83-3EEC65004505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14829-6FED-4CFB-9DBF-83B226E90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950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s://pk.mgpu.ru/images/social-logo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s://pk.mgpu.ru/images/social-logo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s://pk.mgpu.ru/images/social-logo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s://pk.mgpu.ru/images/social-logo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573660"/>
              </p:ext>
            </p:extLst>
          </p:nvPr>
        </p:nvGraphicFramePr>
        <p:xfrm>
          <a:off x="337127" y="1652738"/>
          <a:ext cx="11517746" cy="3413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58873">
                  <a:extLst>
                    <a:ext uri="{9D8B030D-6E8A-4147-A177-3AD203B41FA5}">
                      <a16:colId xmlns:a16="http://schemas.microsoft.com/office/drawing/2014/main" val="1960623594"/>
                    </a:ext>
                  </a:extLst>
                </a:gridCol>
                <a:gridCol w="5758873">
                  <a:extLst>
                    <a:ext uri="{9D8B030D-6E8A-4147-A177-3AD203B41FA5}">
                      <a16:colId xmlns:a16="http://schemas.microsoft.com/office/drawing/2014/main" val="863763144"/>
                    </a:ext>
                  </a:extLst>
                </a:gridCol>
              </a:tblGrid>
              <a:tr h="3933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Наименование проекта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ФИО руководителя</a:t>
                      </a:r>
                      <a:r>
                        <a:rPr lang="en-US" sz="2000" b="1" dirty="0" smtClean="0"/>
                        <a:t>/</a:t>
                      </a:r>
                      <a:r>
                        <a:rPr lang="ru-RU" sz="2000" b="1" dirty="0" smtClean="0"/>
                        <a:t>команды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967834"/>
                  </a:ext>
                </a:extLst>
              </a:tr>
              <a:tr h="9984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Разработка и апробация модели Сертификационного центра для школьников и студентов в области цифровых технологий и высокотехнологичного оборудования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effectLst/>
                        </a:rPr>
                        <a:t>Махотин Дмитрий Александрович</a:t>
                      </a:r>
                      <a:r>
                        <a:rPr lang="en-US" sz="1800" kern="1200" dirty="0" smtClean="0">
                          <a:effectLst/>
                        </a:rPr>
                        <a:t>;</a:t>
                      </a:r>
                      <a:r>
                        <a:rPr lang="ru-RU" sz="1800" kern="1200" dirty="0" smtClean="0">
                          <a:effectLst/>
                        </a:rPr>
                        <a:t> Лесин Сергей Михайлович</a:t>
                      </a:r>
                      <a:r>
                        <a:rPr lang="en-US" sz="1800" kern="1200" dirty="0" smtClean="0">
                          <a:effectLst/>
                        </a:rPr>
                        <a:t>;</a:t>
                      </a:r>
                      <a:r>
                        <a:rPr lang="ru-RU" sz="1800" kern="1200" dirty="0" smtClean="0">
                          <a:effectLst/>
                        </a:rPr>
                        <a:t> Михайлов Владислав Валентинович</a:t>
                      </a:r>
                      <a:r>
                        <a:rPr lang="en-US" sz="1800" kern="1200" dirty="0" smtClean="0">
                          <a:effectLst/>
                        </a:rPr>
                        <a:t>;</a:t>
                      </a:r>
                      <a:r>
                        <a:rPr lang="ru-RU" sz="1800" kern="1200" dirty="0" smtClean="0">
                          <a:effectLst/>
                        </a:rPr>
                        <a:t> Заславская Ольга Юрьевна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999739"/>
                  </a:ext>
                </a:extLst>
              </a:tr>
              <a:tr h="537613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effectLst/>
                        </a:rPr>
                        <a:t>Разработка методологии использования фитнес-</a:t>
                      </a:r>
                      <a:r>
                        <a:rPr lang="ru-RU" sz="1800" b="1" kern="1200" dirty="0" err="1" smtClean="0">
                          <a:effectLst/>
                        </a:rPr>
                        <a:t>трекеров</a:t>
                      </a:r>
                      <a:r>
                        <a:rPr lang="ru-RU" sz="1800" b="1" kern="1200" dirty="0" smtClean="0">
                          <a:effectLst/>
                        </a:rPr>
                        <a:t> на уроке физкультуры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effectLst/>
                        </a:rPr>
                        <a:t>Страдзе Александр Эдуардович</a:t>
                      </a:r>
                      <a:r>
                        <a:rPr lang="en-US" sz="1800" kern="1200" dirty="0" smtClean="0">
                          <a:effectLst/>
                        </a:rPr>
                        <a:t>; </a:t>
                      </a:r>
                      <a:r>
                        <a:rPr lang="ru-RU" sz="1800" kern="1200" dirty="0" err="1" smtClean="0">
                          <a:effectLst/>
                        </a:rPr>
                        <a:t>Сизов</a:t>
                      </a:r>
                      <a:r>
                        <a:rPr lang="ru-RU" sz="1800" kern="1200" dirty="0" smtClean="0">
                          <a:effectLst/>
                        </a:rPr>
                        <a:t> Андрей Евгеньевич</a:t>
                      </a:r>
                      <a:r>
                        <a:rPr lang="en-US" sz="1800" kern="1200" dirty="0" smtClean="0">
                          <a:effectLst/>
                        </a:rPr>
                        <a:t>;</a:t>
                      </a:r>
                      <a:r>
                        <a:rPr lang="ru-RU" sz="1800" kern="1200" dirty="0" smtClean="0">
                          <a:effectLst/>
                        </a:rPr>
                        <a:t> Емельянов Александр Владимирович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065918"/>
                  </a:ext>
                </a:extLst>
              </a:tr>
              <a:tr h="1179923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Модель подготовки тренера-технолога в области функционального чтения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Львовский Владимир</a:t>
                      </a:r>
                      <a:r>
                        <a:rPr lang="ru-RU" sz="1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Александрович</a:t>
                      </a:r>
                      <a:r>
                        <a:rPr lang="en-US" sz="1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Асонова Екатерина</a:t>
                      </a:r>
                      <a:r>
                        <a:rPr lang="ru-RU" sz="1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Андреевна</a:t>
                      </a:r>
                      <a:r>
                        <a:rPr lang="en-US" sz="1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Романичева Елена</a:t>
                      </a:r>
                      <a:r>
                        <a:rPr lang="ru-RU" sz="1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Станиславовна</a:t>
                      </a:r>
                      <a:r>
                        <a:rPr lang="en-US" sz="1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Сененко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Олеся</a:t>
                      </a:r>
                      <a:r>
                        <a:rPr lang="ru-RU" sz="1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Владимировна</a:t>
                      </a:r>
                      <a:r>
                        <a:rPr lang="en-US" sz="1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Украинец Екатерина</a:t>
                      </a:r>
                      <a:r>
                        <a:rPr lang="ru-RU" sz="1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Алексеевна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177903"/>
                  </a:ext>
                </a:extLst>
              </a:tr>
            </a:tbl>
          </a:graphicData>
        </a:graphic>
      </p:graphicFrame>
      <p:pic>
        <p:nvPicPr>
          <p:cNvPr id="5" name="Picture 6" descr="https://pk.mgpu.ru/images/social-logo.pn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231711" y="134035"/>
            <a:ext cx="1330389" cy="99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42760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679678"/>
              </p:ext>
            </p:extLst>
          </p:nvPr>
        </p:nvGraphicFramePr>
        <p:xfrm>
          <a:off x="337127" y="1116281"/>
          <a:ext cx="11517746" cy="5242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58873">
                  <a:extLst>
                    <a:ext uri="{9D8B030D-6E8A-4147-A177-3AD203B41FA5}">
                      <a16:colId xmlns:a16="http://schemas.microsoft.com/office/drawing/2014/main" val="1960623594"/>
                    </a:ext>
                  </a:extLst>
                </a:gridCol>
                <a:gridCol w="5758873">
                  <a:extLst>
                    <a:ext uri="{9D8B030D-6E8A-4147-A177-3AD203B41FA5}">
                      <a16:colId xmlns:a16="http://schemas.microsoft.com/office/drawing/2014/main" val="863763144"/>
                    </a:ext>
                  </a:extLst>
                </a:gridCol>
              </a:tblGrid>
              <a:tr h="31745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Наименование проекта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ФИО руководителя</a:t>
                      </a:r>
                      <a:r>
                        <a:rPr lang="en-US" sz="2000" b="1" dirty="0" smtClean="0"/>
                        <a:t>/</a:t>
                      </a:r>
                      <a:r>
                        <a:rPr lang="ru-RU" sz="2000" b="1" dirty="0" smtClean="0"/>
                        <a:t>команды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967834"/>
                  </a:ext>
                </a:extLst>
              </a:tr>
              <a:tr h="7089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Карта образовательных трендов</a:t>
                      </a:r>
                      <a:endParaRPr lang="ru-RU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Баранников Кирилл</a:t>
                      </a:r>
                      <a:r>
                        <a:rPr lang="ru-RU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Анатольевич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Стрикун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Наталья</a:t>
                      </a:r>
                      <a:r>
                        <a:rPr lang="ru-RU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Геннадьевна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Буров Павел</a:t>
                      </a:r>
                      <a:r>
                        <a:rPr lang="ru-RU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Игоревич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Лындин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Лавр</a:t>
                      </a:r>
                      <a:r>
                        <a:rPr lang="ru-RU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Сергеевич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Дунаев Анатолий</a:t>
                      </a:r>
                      <a:r>
                        <a:rPr lang="ru-RU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Игоревич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999739"/>
                  </a:ext>
                </a:extLst>
              </a:tr>
              <a:tr h="496251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игры-симулятора «Какой вы педагог» для экспресс диагностики индивидуального стиля работы с детьми и профессиональных предпочтений молодых профессионалов и студентов педагогических специальностей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Воробьева Ирина Игоревна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Сулейманов Руслан Сулейманович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Куприянов Роман Борисович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Воробьева Елена Вячеславовна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065918"/>
                  </a:ext>
                </a:extLst>
              </a:tr>
              <a:tr h="789708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Уличная школа: школьная территория как часть образовательного процесса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Иванова Елена</a:t>
                      </a:r>
                      <a:r>
                        <a:rPr lang="ru-RU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Владимировна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Барсукова Екатерина Михайловна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Виноградова Ирина Анатольевна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Нестерова Оксана Валерьевна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177903"/>
                  </a:ext>
                </a:extLst>
              </a:tr>
              <a:tr h="921609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концепции и программы деятельности «Высшей школы родительского мастерства» в структуре педагогического университета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Поставнев Владимир Михайлович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Савенков Александр Ильич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Ларионова Людмила Игнатьевна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Поставнева Ирина Васильевна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Двойнин Алексей Михайлович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Смирнова Полина Викторовна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Бочкина Елена Валерьевна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747440"/>
                  </a:ext>
                </a:extLst>
              </a:tr>
              <a:tr h="921609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Сравнительный анализ социально-профессиональных компонентов деятельности педагогов московских школ за 5 лет (2013-2018 гг.)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Весманов Сергей Викторович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Акопян </a:t>
                      </a:r>
                      <a:r>
                        <a:rPr lang="ru-RU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Гурген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Александрович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Весманов Дмитрий Сергеевич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Жадько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Наталья Викторовна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Источников Виктор Вячеславович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Львова Олеся Андреевна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Шевченко Павел Владимирович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0382662"/>
                  </a:ext>
                </a:extLst>
              </a:tr>
            </a:tbl>
          </a:graphicData>
        </a:graphic>
      </p:graphicFrame>
      <p:pic>
        <p:nvPicPr>
          <p:cNvPr id="5" name="Picture 6" descr="https://pk.mgpu.ru/images/social-logo.pn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337127" y="251634"/>
            <a:ext cx="857109" cy="639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88123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667143"/>
              </p:ext>
            </p:extLst>
          </p:nvPr>
        </p:nvGraphicFramePr>
        <p:xfrm>
          <a:off x="337127" y="890649"/>
          <a:ext cx="11517746" cy="5883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58873">
                  <a:extLst>
                    <a:ext uri="{9D8B030D-6E8A-4147-A177-3AD203B41FA5}">
                      <a16:colId xmlns:a16="http://schemas.microsoft.com/office/drawing/2014/main" val="1960623594"/>
                    </a:ext>
                  </a:extLst>
                </a:gridCol>
                <a:gridCol w="5758873">
                  <a:extLst>
                    <a:ext uri="{9D8B030D-6E8A-4147-A177-3AD203B41FA5}">
                      <a16:colId xmlns:a16="http://schemas.microsoft.com/office/drawing/2014/main" val="863763144"/>
                    </a:ext>
                  </a:extLst>
                </a:gridCol>
              </a:tblGrid>
              <a:tr h="3789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Наименование проекта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ФИО руководителя</a:t>
                      </a:r>
                      <a:r>
                        <a:rPr lang="en-US" sz="2000" b="1" dirty="0" smtClean="0"/>
                        <a:t>/</a:t>
                      </a:r>
                      <a:r>
                        <a:rPr lang="ru-RU" sz="2000" b="1" dirty="0" smtClean="0"/>
                        <a:t>команды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967834"/>
                  </a:ext>
                </a:extLst>
              </a:tr>
              <a:tr h="6606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SmartUniverCity </a:t>
                      </a:r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 создатель </a:t>
                      </a:r>
                      <a:r>
                        <a:rPr lang="en-US" sz="14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SmartMoscow</a:t>
                      </a:r>
                      <a:endParaRPr lang="ru-R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Алексейчева Елена Юрьевна</a:t>
                      </a:r>
                      <a:r>
                        <a:rPr 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dirty="0" smtClean="0"/>
                        <a:t>Зверев Олег Михайлович</a:t>
                      </a:r>
                      <a:r>
                        <a:rPr lang="en-US" sz="1400" dirty="0" smtClean="0"/>
                        <a:t>;</a:t>
                      </a:r>
                      <a:r>
                        <a:rPr lang="ru-RU" sz="1400" dirty="0" smtClean="0"/>
                        <a:t> Ле-ван Татьяна Николаевна</a:t>
                      </a:r>
                      <a:r>
                        <a:rPr lang="en-US" sz="1400" dirty="0" smtClean="0"/>
                        <a:t>;</a:t>
                      </a:r>
                      <a:r>
                        <a:rPr lang="ru-RU" sz="1400" dirty="0" smtClean="0"/>
                        <a:t> Михайлова Ирина Дмитриевна</a:t>
                      </a:r>
                      <a:r>
                        <a:rPr lang="en-US" sz="1400" dirty="0" smtClean="0"/>
                        <a:t>;</a:t>
                      </a:r>
                      <a:r>
                        <a:rPr lang="ru-RU" sz="1400" dirty="0" smtClean="0"/>
                        <a:t> Нехорошева Елена Владимировна</a:t>
                      </a:r>
                      <a:r>
                        <a:rPr lang="en-US" sz="1400" dirty="0" smtClean="0"/>
                        <a:t>;</a:t>
                      </a:r>
                      <a:r>
                        <a:rPr lang="ru-RU" sz="1400" dirty="0" smtClean="0"/>
                        <a:t> Феклин Сергей Иванович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999739"/>
                  </a:ext>
                </a:extLst>
              </a:tr>
              <a:tr h="918615">
                <a:tc>
                  <a:txBody>
                    <a:bodyPr/>
                    <a:lstStyle/>
                    <a:p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Технологии альтернативной и дополнительной коммуникация для детей с двигательной патологией, интеллектуальными нарушениями и расстройствами аутистического спектра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Баряева Людмила Борисовна</a:t>
                      </a:r>
                      <a:r>
                        <a:rPr 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Приходько Оксана</a:t>
                      </a:r>
                      <a:r>
                        <a:rPr lang="ru-RU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Георгиевна</a:t>
                      </a:r>
                      <a:r>
                        <a:rPr lang="en-US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Мануйлова Виктория</a:t>
                      </a:r>
                      <a:r>
                        <a:rPr lang="ru-RU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Викторовна</a:t>
                      </a:r>
                      <a:r>
                        <a:rPr lang="en-US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Гусейнова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Аща Айирмагомедовна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Югова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Олеся Вячеславовна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Ушаков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Константин Валерьевич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Кательсон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Татьяна Александровна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065918"/>
                  </a:ext>
                </a:extLst>
              </a:tr>
              <a:tr h="456469">
                <a:tc>
                  <a:txBody>
                    <a:bodyPr/>
                    <a:lstStyle/>
                    <a:p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Московский городской методический центр: современные вызовы обучения китайскому языку в школе и вузе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Курдюмов Владимир Анатольевич</a:t>
                      </a:r>
                      <a:r>
                        <a:rPr 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Вашкявичус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Валентина Юрьевна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Лопаткина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Татьяна Сергеевна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Малых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Оксана Андреевна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177903"/>
                  </a:ext>
                </a:extLst>
              </a:tr>
              <a:tr h="579700">
                <a:tc>
                  <a:txBody>
                    <a:bodyPr/>
                    <a:lstStyle/>
                    <a:p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программы и методических подходов по развитию общественной активности школьников в реформировании образовательной практики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Романова Евгения Сергеевна</a:t>
                      </a:r>
                      <a:r>
                        <a:rPr 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Решетина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Светлана Юрьевна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Абушкин</a:t>
                      </a:r>
                      <a:r>
                        <a:rPr lang="ru-RU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Борис Михайлович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Овчаренко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Лариса Юрьевна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Морозова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Татьяна Юрьевна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747440"/>
                  </a:ext>
                </a:extLst>
              </a:tr>
              <a:tr h="560912">
                <a:tc>
                  <a:txBody>
                    <a:bodyPr/>
                    <a:lstStyle/>
                    <a:p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информационно-консультационного пространства на базе службы «Одного окна» как user-friendly сервиса Университета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Лялюк Людмила Валерьевна</a:t>
                      </a:r>
                      <a:r>
                        <a:rPr 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Алексеева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Марина Александровна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Шилкина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Светлана Геннадьевна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Емельянов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Александр Владимирович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Пашенцев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Дмитрий Алексеевич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Громова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Екатерина Михайловна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0382662"/>
                  </a:ext>
                </a:extLst>
              </a:tr>
              <a:tr h="625038">
                <a:tc>
                  <a:txBody>
                    <a:bodyPr/>
                    <a:lstStyle/>
                    <a:p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Использование современных информационных технологий в обучении детей с нарушениями речи при реализации общеразвивающих программ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Любимов Михаил Львович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539258"/>
                  </a:ext>
                </a:extLst>
              </a:tr>
              <a:tr h="427908">
                <a:tc>
                  <a:txBody>
                    <a:bodyPr/>
                    <a:lstStyle/>
                    <a:p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концепции Университетской школы как основания для программы развития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Митрофанов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Кирилл Германович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Ковалева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Татьяна Михайловна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Львовский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Владимир Александрович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Шиян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Игорь Богданович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387768"/>
                  </a:ext>
                </a:extLst>
              </a:tr>
              <a:tr h="579700">
                <a:tc>
                  <a:txBody>
                    <a:bodyPr/>
                    <a:lstStyle/>
                    <a:p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«Язык мегаполиса» : этика дискурса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Бубнова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Ирина Александровна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Мурзак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Ирина Ивановна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Казаченко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Оксана Васильевна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223438"/>
                  </a:ext>
                </a:extLst>
              </a:tr>
            </a:tbl>
          </a:graphicData>
        </a:graphic>
      </p:graphicFrame>
      <p:pic>
        <p:nvPicPr>
          <p:cNvPr id="5" name="Picture 6" descr="https://pk.mgpu.ru/images/social-logo.pn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337127" y="183690"/>
            <a:ext cx="873036" cy="650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95391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66236"/>
              </p:ext>
            </p:extLst>
          </p:nvPr>
        </p:nvGraphicFramePr>
        <p:xfrm>
          <a:off x="416956" y="1712117"/>
          <a:ext cx="11517746" cy="37355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58873">
                  <a:extLst>
                    <a:ext uri="{9D8B030D-6E8A-4147-A177-3AD203B41FA5}">
                      <a16:colId xmlns:a16="http://schemas.microsoft.com/office/drawing/2014/main" val="1960623594"/>
                    </a:ext>
                  </a:extLst>
                </a:gridCol>
                <a:gridCol w="5758873">
                  <a:extLst>
                    <a:ext uri="{9D8B030D-6E8A-4147-A177-3AD203B41FA5}">
                      <a16:colId xmlns:a16="http://schemas.microsoft.com/office/drawing/2014/main" val="863763144"/>
                    </a:ext>
                  </a:extLst>
                </a:gridCol>
              </a:tblGrid>
              <a:tr h="40811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Наименование проекта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ФИО руководителя</a:t>
                      </a:r>
                      <a:r>
                        <a:rPr lang="en-US" sz="2000" b="1" dirty="0" smtClean="0"/>
                        <a:t>/</a:t>
                      </a:r>
                      <a:r>
                        <a:rPr lang="ru-RU" sz="2000" b="1" dirty="0" smtClean="0"/>
                        <a:t>команды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967834"/>
                  </a:ext>
                </a:extLst>
              </a:tr>
              <a:tr h="6782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Использование усадебно-парковых комплексов как образовательного ресурса в преподавании отечественной истории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Шульгина Дарья Павловна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Фирсова Ольга Геннадьевна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999739"/>
                  </a:ext>
                </a:extLst>
              </a:tr>
              <a:tr h="881703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Культурно-образовательный проект «Музыкальная империя» Духовно-нравственное и культурное воспитание детей и молодежи в рамках музыкально-образовательной среды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Уколова Любовь Ивановна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Грибкова Ольга Владимировна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Новиков Сергей Борисович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Ушакова Ольга Борисовна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065918"/>
                  </a:ext>
                </a:extLst>
              </a:tr>
              <a:tr h="1224343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Первая международная конференция «Безопасная школа. Комплексный подход формирования безопасного образовательного пространства»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Зверев Олег Михайлович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1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Мапельман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Валентина Михайловна; Шаповалов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Игорь Васильевич; Рябова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Ирина Викторовна; </a:t>
                      </a:r>
                      <a:r>
                        <a:rPr lang="ru-RU" sz="18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Заславский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Алексей Андреевич; </a:t>
                      </a:r>
                      <a:r>
                        <a:rPr lang="ru-RU" sz="18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Битюцких</a:t>
                      </a:r>
                      <a:r>
                        <a:rPr lang="en-US" sz="1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Елена Валерьевна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177903"/>
                  </a:ext>
                </a:extLst>
              </a:tr>
            </a:tbl>
          </a:graphicData>
        </a:graphic>
      </p:graphicFrame>
      <p:pic>
        <p:nvPicPr>
          <p:cNvPr id="5" name="Picture 6" descr="https://pk.mgpu.ru/images/social-logo.pn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231711" y="134035"/>
            <a:ext cx="1330389" cy="99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911586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584</Words>
  <Application>Microsoft Office PowerPoint</Application>
  <PresentationFormat>Широкоэкранный</PresentationFormat>
  <Paragraphs>46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Лепешкин Сергей Алексеевич</dc:creator>
  <cp:lastModifiedBy>Лепешкин Сергей Алексеевич</cp:lastModifiedBy>
  <cp:revision>9</cp:revision>
  <dcterms:created xsi:type="dcterms:W3CDTF">2018-04-23T06:05:31Z</dcterms:created>
  <dcterms:modified xsi:type="dcterms:W3CDTF">2018-04-26T06:35:03Z</dcterms:modified>
</cp:coreProperties>
</file>