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263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37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D6D5D5"/>
    <a:srgbClr val="27C11C"/>
    <a:srgbClr val="FF9400"/>
    <a:srgbClr val="EB9803"/>
    <a:srgbClr val="4D9A48"/>
    <a:srgbClr val="EE77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DFBDED9-7722-4D71-AADE-DCDC932B8895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9BD2F8A-2490-409D-BE9A-E79B671AE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irce Extra Bold" panose="020B0802020203020203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irce Light" panose="020B0402020203020203" pitchFamily="34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1139-A803-468D-9993-4345AC8217DD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4BF9A-D813-477E-8CB6-C3029879B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D9F1D-E22C-4802-B79C-397FA778F5AB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5CDF-6363-47EF-896F-823AB0B9C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70B3D-5B5E-403C-BB50-C7A5C674556B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AF9B9-BBD2-4342-B21E-768DC3840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/>
            </a:extLst>
          </p:cNvPr>
          <p:cNvSpPr txBox="1">
            <a:spLocks/>
          </p:cNvSpPr>
          <p:nvPr userDrawn="1"/>
        </p:nvSpPr>
        <p:spPr>
          <a:xfrm>
            <a:off x="3494088" y="6484938"/>
            <a:ext cx="6480175" cy="2397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Еще больше знаний и возможностей ты найдешь на канале T</a:t>
            </a:r>
            <a:r>
              <a:rPr lang="en-US" sz="1400" dirty="0" err="1">
                <a:solidFill>
                  <a:schemeClr val="bg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elegram</a:t>
            </a:r>
            <a:endParaRPr lang="ru-RU" sz="1400" dirty="0">
              <a:solidFill>
                <a:schemeClr val="bg1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01250" y="6480175"/>
            <a:ext cx="3016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>
            <a:extLst>
              <a:ext uri="{FF2B5EF4-FFF2-40B4-BE49-F238E27FC236}"/>
            </a:extLst>
          </p:cNvPr>
          <p:cNvSpPr txBox="1">
            <a:spLocks/>
          </p:cNvSpPr>
          <p:nvPr userDrawn="1"/>
        </p:nvSpPr>
        <p:spPr>
          <a:xfrm>
            <a:off x="10302875" y="6488113"/>
            <a:ext cx="1889125" cy="2873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AIAcademy_bot</a:t>
            </a:r>
            <a:endParaRPr lang="ru-RU" sz="1400" dirty="0">
              <a:solidFill>
                <a:schemeClr val="bg1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/>
            </a:extLst>
          </p:cNvPr>
          <p:cNvSpPr txBox="1">
            <a:spLocks/>
          </p:cNvSpPr>
          <p:nvPr userDrawn="1"/>
        </p:nvSpPr>
        <p:spPr>
          <a:xfrm>
            <a:off x="301625" y="6488113"/>
            <a:ext cx="1889125" cy="2873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AI-Academy.ru</a:t>
            </a:r>
            <a:endParaRPr lang="ru-RU" sz="1400" dirty="0">
              <a:solidFill>
                <a:schemeClr val="bg1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EB9803"/>
                </a:solidFill>
                <a:latin typeface="Circe Bold" panose="020B0602020203020203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  <a:lvl2pPr>
              <a:defRPr>
                <a:latin typeface="Circe" panose="020B0502020203020203" pitchFamily="34" charset="-52"/>
              </a:defRPr>
            </a:lvl2pPr>
            <a:lvl3pPr>
              <a:defRPr>
                <a:latin typeface="Circe" panose="020B0502020203020203" pitchFamily="34" charset="-52"/>
              </a:defRPr>
            </a:lvl3pPr>
            <a:lvl4pPr>
              <a:defRPr>
                <a:latin typeface="Circe" panose="020B0502020203020203" pitchFamily="34" charset="-52"/>
              </a:defRPr>
            </a:lvl4pPr>
            <a:lvl5pPr>
              <a:defRPr>
                <a:latin typeface="Circe" panose="020B0502020203020203" pitchFamily="34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irce Bold" panose="020B0602020203020203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D06F8-7D6D-47CF-84EC-52C77070149A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5D2E-9714-49A6-845D-5762688BE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66DC6-52CA-485D-B977-B2A6E2936C7F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F3FF-8043-48D5-8668-AC526DCBD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09D0-7028-4718-B912-E156C1C1464C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F12CA-563C-4495-9F6F-18DD055A84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7FEB4-0D50-4C71-9E8A-83904C08C572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628BB-EFDB-4299-8572-3754F2DB1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BF23D-1090-4435-A576-205A0C45AC5B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38647-6CED-42F6-8277-7A116DF46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34C03-DD83-494A-831B-E367FDDCA766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76A5B-3CB0-4125-944F-226EA621D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342C-7749-46FC-8729-20F20A41FF35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8E346-06FB-4DB6-A7DE-AA6A44F05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9FA643-8FFF-498A-8D44-A02A466AE9C3}" type="datetimeFigureOut">
              <a:rPr lang="ru-RU"/>
              <a:pPr>
                <a:defRPr/>
              </a:pPr>
              <a:t>16.03.2018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A91AA7-CB68-47F4-9366-7B064B710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5575300" y="6229350"/>
            <a:ext cx="63658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ts val="1100"/>
              </a:lnSpc>
            </a:pPr>
            <a:r>
              <a:rPr lang="ru-RU" altLang="ru-RU" sz="1200">
                <a:solidFill>
                  <a:schemeClr val="bg1"/>
                </a:solidFill>
                <a:latin typeface="Circe"/>
              </a:rPr>
              <a:t>Проект «Академия искусственного интеллекта» для школьников не является образовательной услугой, подлежащей лицензированию, и не предполагает выдачу сертификата государственного образца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Суть машинного обучения</a:t>
            </a:r>
          </a:p>
        </p:txBody>
      </p:sp>
      <p:sp>
        <p:nvSpPr>
          <p:cNvPr id="23554" name="x"/>
          <p:cNvSpPr txBox="1">
            <a:spLocks noChangeArrowheads="1"/>
          </p:cNvSpPr>
          <p:nvPr/>
        </p:nvSpPr>
        <p:spPr bwMode="auto">
          <a:xfrm>
            <a:off x="2419350" y="259715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23555" name="Line"/>
          <p:cNvSpPr>
            <a:spLocks noChangeShapeType="1"/>
          </p:cNvSpPr>
          <p:nvPr/>
        </p:nvSpPr>
        <p:spPr bwMode="auto">
          <a:xfrm>
            <a:off x="3852863" y="3571875"/>
            <a:ext cx="4481512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3556" name="y"/>
          <p:cNvSpPr txBox="1">
            <a:spLocks noChangeArrowheads="1"/>
          </p:cNvSpPr>
          <p:nvPr/>
        </p:nvSpPr>
        <p:spPr bwMode="auto">
          <a:xfrm>
            <a:off x="8885238" y="246221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23557" name="f(x)"/>
          <p:cNvSpPr txBox="1">
            <a:spLocks noChangeArrowheads="1"/>
          </p:cNvSpPr>
          <p:nvPr/>
        </p:nvSpPr>
        <p:spPr bwMode="auto">
          <a:xfrm>
            <a:off x="5311775" y="2103438"/>
            <a:ext cx="1563688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23558" name="y"/>
          <p:cNvSpPr txBox="1">
            <a:spLocks noChangeArrowheads="1"/>
          </p:cNvSpPr>
          <p:nvPr/>
        </p:nvSpPr>
        <p:spPr bwMode="auto">
          <a:xfrm>
            <a:off x="3768725" y="3571875"/>
            <a:ext cx="4649788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12000">
                <a:latin typeface="Circe"/>
                <a:sym typeface="Helvetica Neue Medium"/>
              </a:rPr>
              <a:t>y</a:t>
            </a:r>
            <a:r>
              <a:rPr lang="en-US" sz="12000">
                <a:latin typeface="Circe"/>
                <a:sym typeface="Helvetica Neue Medium"/>
              </a:rPr>
              <a:t> ≈ f(x)</a:t>
            </a:r>
            <a:endParaRPr lang="ru-RU" sz="12000">
              <a:latin typeface="Circe"/>
              <a:sym typeface="Helvetica Neue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Суть машинного обучения</a:t>
            </a:r>
          </a:p>
        </p:txBody>
      </p:sp>
      <p:sp>
        <p:nvSpPr>
          <p:cNvPr id="24578" name="y"/>
          <p:cNvSpPr txBox="1">
            <a:spLocks noChangeArrowheads="1"/>
          </p:cNvSpPr>
          <p:nvPr/>
        </p:nvSpPr>
        <p:spPr bwMode="auto">
          <a:xfrm>
            <a:off x="3770313" y="1690688"/>
            <a:ext cx="4651375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12000">
                <a:latin typeface="Circe"/>
                <a:sym typeface="Helvetica Neue Medium"/>
              </a:rPr>
              <a:t>y</a:t>
            </a:r>
            <a:r>
              <a:rPr lang="en-US" sz="12000">
                <a:latin typeface="Circe"/>
                <a:sym typeface="Helvetica Neue Medium"/>
              </a:rPr>
              <a:t> ≈ f(x)</a:t>
            </a:r>
            <a:endParaRPr lang="ru-RU" sz="12000">
              <a:latin typeface="Circe"/>
              <a:sym typeface="Helvetica Neue Medium"/>
            </a:endParaRPr>
          </a:p>
        </p:txBody>
      </p:sp>
      <p:pic>
        <p:nvPicPr>
          <p:cNvPr id="24579" name="20-things-you-probably-didnt-know-about-the-human-brain.jpg" descr="20-things-you-probably-didnt-know-about-the-human-br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150" y="3868738"/>
            <a:ext cx="292100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4580" name="shutterstock_130952747-[Converted].png" descr="shutterstock_130952747-[Converted]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7575" y="3179763"/>
            <a:ext cx="3400425" cy="34020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 descr="Изображение выглядит как паук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>
          <a:xfrm>
            <a:off x="3852863" y="2709863"/>
            <a:ext cx="4486275" cy="957262"/>
          </a:xfrm>
        </p:spPr>
        <p:txBody>
          <a:bodyPr anchor="t"/>
          <a:lstStyle/>
          <a:p>
            <a:pPr>
              <a:lnSpc>
                <a:spcPts val="5500"/>
              </a:lnSpc>
            </a:pPr>
            <a:r>
              <a:rPr lang="ru-RU" b="1" smtClean="0">
                <a:solidFill>
                  <a:schemeClr val="bg1"/>
                </a:solidFill>
                <a:latin typeface="Circe Extra Bold"/>
              </a:rPr>
              <a:t>Обучение</a:t>
            </a:r>
            <a:br>
              <a:rPr lang="ru-RU" b="1" smtClean="0">
                <a:solidFill>
                  <a:schemeClr val="bg1"/>
                </a:solidFill>
                <a:latin typeface="Circe Extra Bold"/>
              </a:rPr>
            </a:br>
            <a:r>
              <a:rPr lang="ru-RU" b="1" smtClean="0">
                <a:solidFill>
                  <a:schemeClr val="bg1"/>
                </a:solidFill>
                <a:latin typeface="Circe Extra Bold"/>
              </a:rPr>
              <a:t>с учителем</a:t>
            </a:r>
            <a:endParaRPr lang="ru-RU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Задача машинного обучения</a:t>
            </a:r>
          </a:p>
        </p:txBody>
      </p:sp>
      <p:sp>
        <p:nvSpPr>
          <p:cNvPr id="26626" name="x"/>
          <p:cNvSpPr txBox="1">
            <a:spLocks noChangeArrowheads="1"/>
          </p:cNvSpPr>
          <p:nvPr/>
        </p:nvSpPr>
        <p:spPr bwMode="auto">
          <a:xfrm>
            <a:off x="2741613" y="1528763"/>
            <a:ext cx="904875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 Bold"/>
                <a:sym typeface="Helvetica Neue Medium"/>
              </a:rPr>
              <a:t>x</a:t>
            </a:r>
          </a:p>
        </p:txBody>
      </p:sp>
      <p:sp>
        <p:nvSpPr>
          <p:cNvPr id="26627" name="Line"/>
          <p:cNvSpPr>
            <a:spLocks noChangeShapeType="1"/>
          </p:cNvSpPr>
          <p:nvPr/>
        </p:nvSpPr>
        <p:spPr bwMode="auto">
          <a:xfrm>
            <a:off x="3854450" y="2533650"/>
            <a:ext cx="4483100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6628" name="y"/>
          <p:cNvSpPr txBox="1">
            <a:spLocks noChangeArrowheads="1"/>
          </p:cNvSpPr>
          <p:nvPr/>
        </p:nvSpPr>
        <p:spPr bwMode="auto">
          <a:xfrm>
            <a:off x="8545513" y="1528763"/>
            <a:ext cx="87630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 Bold"/>
                <a:sym typeface="Helvetica Neue Medium"/>
              </a:rPr>
              <a:t>y</a:t>
            </a:r>
          </a:p>
        </p:txBody>
      </p:sp>
      <p:sp>
        <p:nvSpPr>
          <p:cNvPr id="26629" name="f(x)"/>
          <p:cNvSpPr txBox="1">
            <a:spLocks noChangeArrowheads="1"/>
          </p:cNvSpPr>
          <p:nvPr/>
        </p:nvSpPr>
        <p:spPr bwMode="auto">
          <a:xfrm>
            <a:off x="5286375" y="1208088"/>
            <a:ext cx="1619250" cy="13350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 Bold"/>
              </a:rPr>
              <a:t>f(x)</a:t>
            </a:r>
          </a:p>
        </p:txBody>
      </p:sp>
      <p:graphicFrame>
        <p:nvGraphicFramePr>
          <p:cNvPr id="17" name="Table">
            <a:extLst>
              <a:ext uri="{FF2B5EF4-FFF2-40B4-BE49-F238E27FC236}"/>
            </a:extLst>
          </p:cNvPr>
          <p:cNvGraphicFramePr/>
          <p:nvPr/>
        </p:nvGraphicFramePr>
        <p:xfrm>
          <a:off x="4386263" y="2797175"/>
          <a:ext cx="3419475" cy="3019425"/>
        </p:xfrm>
        <a:graphic>
          <a:graphicData uri="http://schemas.openxmlformats.org/drawingml/2006/table">
            <a:tbl>
              <a:tblPr bandRow="1"/>
              <a:tblGrid>
                <a:gridCol w="1139972">
                  <a:extLst>
                    <a:ext uri="{9D8B030D-6E8A-4147-A177-3AD203B41FA5}"/>
                  </a:extLst>
                </a:gridCol>
                <a:gridCol w="1139972">
                  <a:extLst>
                    <a:ext uri="{9D8B030D-6E8A-4147-A177-3AD203B41FA5}"/>
                  </a:extLst>
                </a:gridCol>
                <a:gridCol w="1139972">
                  <a:extLst>
                    <a:ext uri="{9D8B030D-6E8A-4147-A177-3AD203B41FA5}"/>
                  </a:extLst>
                </a:gridCol>
              </a:tblGrid>
              <a:tr h="754976"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 dirty="0">
                          <a:latin typeface="Circe Bold" panose="020B0602020203020203" pitchFamily="34" charset="-52"/>
                        </a:rPr>
                        <a:t>x</a:t>
                      </a:r>
                      <a:r>
                        <a:rPr sz="4000" baseline="-5999" dirty="0">
                          <a:latin typeface="Circe Bold" panose="020B0602020203020203" pitchFamily="34" charset="-52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 dirty="0">
                          <a:latin typeface="Circe Bold" panose="020B0602020203020203" pitchFamily="34" charset="-52"/>
                        </a:rPr>
                        <a:t>x</a:t>
                      </a:r>
                      <a:r>
                        <a:rPr sz="4000" baseline="-5999" dirty="0">
                          <a:latin typeface="Circe Bold" panose="020B0602020203020203" pitchFamily="34" charset="-52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 dirty="0">
                          <a:latin typeface="Circe Bold" panose="020B0602020203020203" pitchFamily="34" charset="-52"/>
                        </a:rPr>
                        <a:t>y</a:t>
                      </a:r>
                      <a:r>
                        <a:rPr sz="4000" baseline="-5999" dirty="0">
                          <a:latin typeface="Circe Bold" panose="020B0602020203020203" pitchFamily="34" charset="-52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  <a:tr h="754976"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>
                          <a:latin typeface="Circe Bold" panose="020B0602020203020203" pitchFamily="34" charset="-52"/>
                        </a:rPr>
                        <a:t>x</a:t>
                      </a:r>
                      <a:r>
                        <a:rPr sz="4000" baseline="-5999">
                          <a:latin typeface="Circe Bold" panose="020B0602020203020203" pitchFamily="34" charset="-52"/>
                        </a:rPr>
                        <a:t>21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 dirty="0">
                          <a:latin typeface="Circe Bold" panose="020B0602020203020203" pitchFamily="34" charset="-52"/>
                        </a:rPr>
                        <a:t>x</a:t>
                      </a:r>
                      <a:r>
                        <a:rPr sz="4000" baseline="-5999" dirty="0">
                          <a:latin typeface="Circe Bold" panose="020B0602020203020203" pitchFamily="34" charset="-52"/>
                        </a:rPr>
                        <a:t>22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 dirty="0">
                          <a:latin typeface="Circe Bold" panose="020B0602020203020203" pitchFamily="34" charset="-52"/>
                        </a:rPr>
                        <a:t>y</a:t>
                      </a:r>
                      <a:r>
                        <a:rPr sz="4000" baseline="-5999" dirty="0">
                          <a:latin typeface="Circe Bold" panose="020B0602020203020203" pitchFamily="34" charset="-52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  <a:tr h="754976"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>
                          <a:latin typeface="Circe Bold" panose="020B0602020203020203" pitchFamily="34" charset="-52"/>
                        </a:rPr>
                        <a:t>x</a:t>
                      </a:r>
                      <a:r>
                        <a:rPr sz="4000" baseline="-5999">
                          <a:latin typeface="Circe Bold" panose="020B0602020203020203" pitchFamily="34" charset="-52"/>
                        </a:rPr>
                        <a:t>31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>
                          <a:latin typeface="Circe Bold" panose="020B0602020203020203" pitchFamily="34" charset="-52"/>
                        </a:rPr>
                        <a:t>x</a:t>
                      </a:r>
                      <a:r>
                        <a:rPr sz="4000" baseline="-5999">
                          <a:latin typeface="Circe Bold" panose="020B0602020203020203" pitchFamily="34" charset="-52"/>
                        </a:rPr>
                        <a:t>32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5000">
                          <a:sym typeface="Helvetica Neue"/>
                        </a:defRPr>
                      </a:pPr>
                      <a:r>
                        <a:rPr sz="4000" dirty="0">
                          <a:latin typeface="Circe Bold" panose="020B0602020203020203" pitchFamily="34" charset="-52"/>
                        </a:rPr>
                        <a:t>y</a:t>
                      </a:r>
                      <a:r>
                        <a:rPr sz="4000" baseline="-5999" dirty="0">
                          <a:latin typeface="Circe Bold" panose="020B0602020203020203" pitchFamily="34" charset="-52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  <a:tr h="75497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>
                          <a:latin typeface="Circe Bold" panose="020B0602020203020203" pitchFamily="34" charset="-52"/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dirty="0">
                          <a:latin typeface="Circe Bold" panose="020B0602020203020203" pitchFamily="34" charset="-52"/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dirty="0">
                          <a:latin typeface="Circe Bold" panose="020B0602020203020203" pitchFamily="34" charset="-52"/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6652" name="Данные (x,y)"/>
          <p:cNvSpPr txBox="1">
            <a:spLocks noChangeArrowheads="1"/>
          </p:cNvSpPr>
          <p:nvPr/>
        </p:nvSpPr>
        <p:spPr bwMode="auto">
          <a:xfrm>
            <a:off x="596900" y="3679825"/>
            <a:ext cx="3419475" cy="7413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4200">
                <a:latin typeface="Circe"/>
              </a:rPr>
              <a:t>Данные (x, y)</a:t>
            </a:r>
          </a:p>
        </p:txBody>
      </p:sp>
      <p:sp>
        <p:nvSpPr>
          <p:cNvPr id="26653" name="Line"/>
          <p:cNvSpPr>
            <a:spLocks noChangeShapeType="1"/>
          </p:cNvSpPr>
          <p:nvPr/>
        </p:nvSpPr>
        <p:spPr bwMode="auto">
          <a:xfrm>
            <a:off x="596900" y="4491038"/>
            <a:ext cx="3419475" cy="0"/>
          </a:xfrm>
          <a:prstGeom prst="line">
            <a:avLst/>
          </a:prstGeom>
          <a:noFill/>
          <a:ln w="76200">
            <a:solidFill>
              <a:srgbClr val="5E5E5E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6654" name="Учитель (y)"/>
          <p:cNvSpPr txBox="1">
            <a:spLocks noChangeArrowheads="1"/>
          </p:cNvSpPr>
          <p:nvPr/>
        </p:nvSpPr>
        <p:spPr bwMode="auto">
          <a:xfrm>
            <a:off x="8175625" y="3687763"/>
            <a:ext cx="3419475" cy="741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4200">
                <a:latin typeface="Circe"/>
              </a:rPr>
              <a:t>Учитель (y)</a:t>
            </a:r>
          </a:p>
        </p:txBody>
      </p:sp>
      <p:sp>
        <p:nvSpPr>
          <p:cNvPr id="26655" name="Line"/>
          <p:cNvSpPr>
            <a:spLocks noChangeShapeType="1"/>
          </p:cNvSpPr>
          <p:nvPr/>
        </p:nvSpPr>
        <p:spPr bwMode="auto">
          <a:xfrm>
            <a:off x="8175625" y="4491038"/>
            <a:ext cx="3419475" cy="0"/>
          </a:xfrm>
          <a:prstGeom prst="line">
            <a:avLst/>
          </a:prstGeom>
          <a:noFill/>
          <a:ln w="76200">
            <a:solidFill>
              <a:srgbClr val="27C11C"/>
            </a:solidFill>
            <a:miter lim="400000"/>
            <a:headEnd type="triangle" w="med" len="med"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">
            <a:extLst>
              <a:ext uri="{FF2B5EF4-FFF2-40B4-BE49-F238E27FC236}"/>
            </a:extLst>
          </p:cNvPr>
          <p:cNvGraphicFramePr/>
          <p:nvPr/>
        </p:nvGraphicFramePr>
        <p:xfrm>
          <a:off x="4632325" y="4621213"/>
          <a:ext cx="2894013" cy="1625600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1959605">
                  <a:extLst>
                    <a:ext uri="{9D8B030D-6E8A-4147-A177-3AD203B41FA5}"/>
                  </a:extLst>
                </a:gridCol>
                <a:gridCol w="934541">
                  <a:extLst>
                    <a:ext uri="{9D8B030D-6E8A-4147-A177-3AD203B41FA5}"/>
                  </a:extLst>
                </a:gridCol>
              </a:tblGrid>
              <a:tr h="240964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sz="2000" baseline="-5999" dirty="0">
                        <a:latin typeface="Circe" panose="020B0502020203020203" pitchFamily="34" charset="-52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sz="2000" dirty="0">
                        <a:latin typeface="Circe" panose="020B0502020203020203" pitchFamily="34" charset="-52"/>
                      </a:endParaRP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40964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sz="2000" baseline="-5999" dirty="0">
                        <a:latin typeface="Circe" panose="020B0502020203020203" pitchFamily="34" charset="-52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sz="2000" dirty="0">
                        <a:latin typeface="Circe" panose="020B0502020203020203" pitchFamily="34" charset="-52"/>
                      </a:endParaRP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40964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sz="2000" baseline="-5999" dirty="0">
                        <a:latin typeface="Circe" panose="020B0502020203020203" pitchFamily="34" charset="-52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sz="2000" dirty="0">
                        <a:latin typeface="Circe" panose="020B0502020203020203" pitchFamily="34" charset="-52"/>
                      </a:endParaRP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4096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2000" dirty="0">
                        <a:latin typeface="Circe" panose="020B0502020203020203" pitchFamily="34" charset="-52"/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sz="2000" dirty="0">
                        <a:latin typeface="Circe" panose="020B0502020203020203" pitchFamily="34" charset="-52"/>
                      </a:endParaRP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76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Этапы машинного обучения</a:t>
            </a:r>
          </a:p>
        </p:txBody>
      </p:sp>
      <p:sp>
        <p:nvSpPr>
          <p:cNvPr id="27667" name="Все данные (x,y)"/>
          <p:cNvSpPr txBox="1">
            <a:spLocks noChangeArrowheads="1"/>
          </p:cNvSpPr>
          <p:nvPr/>
        </p:nvSpPr>
        <p:spPr bwMode="auto">
          <a:xfrm>
            <a:off x="3881438" y="1312863"/>
            <a:ext cx="4394200" cy="6048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3300">
                <a:latin typeface="Circe"/>
                <a:ea typeface="Helvetica Neue Light"/>
                <a:cs typeface="Helvetica Neue Light"/>
                <a:sym typeface="Helvetica Neue Light"/>
              </a:rPr>
              <a:t>Все данные (x, y)</a:t>
            </a:r>
          </a:p>
        </p:txBody>
      </p:sp>
      <p:graphicFrame>
        <p:nvGraphicFramePr>
          <p:cNvPr id="6" name="Table">
            <a:extLst>
              <a:ext uri="{FF2B5EF4-FFF2-40B4-BE49-F238E27FC236}"/>
            </a:extLst>
          </p:cNvPr>
          <p:cNvGraphicFramePr/>
          <p:nvPr/>
        </p:nvGraphicFramePr>
        <p:xfrm>
          <a:off x="4613275" y="1954213"/>
          <a:ext cx="2913063" cy="1625600"/>
        </p:xfrm>
        <a:graphic>
          <a:graphicData uri="http://schemas.openxmlformats.org/drawingml/2006/table">
            <a:tbl>
              <a:tblPr bandRow="1"/>
              <a:tblGrid>
                <a:gridCol w="970717">
                  <a:extLst>
                    <a:ext uri="{9D8B030D-6E8A-4147-A177-3AD203B41FA5}"/>
                  </a:extLst>
                </a:gridCol>
                <a:gridCol w="970717">
                  <a:extLst>
                    <a:ext uri="{9D8B030D-6E8A-4147-A177-3AD203B41FA5}"/>
                  </a:extLst>
                </a:gridCol>
                <a:gridCol w="970717">
                  <a:extLst>
                    <a:ext uri="{9D8B030D-6E8A-4147-A177-3AD203B41FA5}"/>
                  </a:extLst>
                </a:gridCol>
              </a:tblGrid>
              <a:tr h="377787"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y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  <a:tr h="395619"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21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lang="en-US"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22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y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  <a:tr h="377787"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31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lang="en-US"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32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32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y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  <a:tr h="377787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C11C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7690" name="f(x)"/>
          <p:cNvSpPr txBox="1">
            <a:spLocks noChangeArrowheads="1"/>
          </p:cNvSpPr>
          <p:nvPr/>
        </p:nvSpPr>
        <p:spPr bwMode="auto">
          <a:xfrm>
            <a:off x="9583738" y="1908175"/>
            <a:ext cx="1422400" cy="1198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7200">
                <a:latin typeface="Circe"/>
                <a:sym typeface="Helvetica Neue Medium"/>
              </a:rPr>
              <a:t>f(x)</a:t>
            </a:r>
          </a:p>
        </p:txBody>
      </p:sp>
      <p:sp>
        <p:nvSpPr>
          <p:cNvPr id="27691" name="Модель"/>
          <p:cNvSpPr txBox="1">
            <a:spLocks noChangeArrowheads="1"/>
          </p:cNvSpPr>
          <p:nvPr/>
        </p:nvSpPr>
        <p:spPr bwMode="auto">
          <a:xfrm>
            <a:off x="8483600" y="1416050"/>
            <a:ext cx="3419475" cy="6048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3300">
                <a:latin typeface="Circe"/>
                <a:ea typeface="Helvetica Neue Light"/>
                <a:cs typeface="Helvetica Neue Light"/>
                <a:sym typeface="Helvetica Neue Light"/>
              </a:rPr>
              <a:t>Модель</a:t>
            </a:r>
          </a:p>
        </p:txBody>
      </p:sp>
      <p:sp>
        <p:nvSpPr>
          <p:cNvPr id="27692" name="Новые данные (x)"/>
          <p:cNvSpPr txBox="1">
            <a:spLocks noChangeArrowheads="1"/>
          </p:cNvSpPr>
          <p:nvPr/>
        </p:nvSpPr>
        <p:spPr bwMode="auto">
          <a:xfrm>
            <a:off x="3778250" y="3963988"/>
            <a:ext cx="4635500" cy="6048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3300">
                <a:latin typeface="Circe"/>
                <a:ea typeface="Helvetica Neue Light"/>
                <a:cs typeface="Helvetica Neue Light"/>
                <a:sym typeface="Helvetica Neue Light"/>
              </a:rPr>
              <a:t>Новые данные (x)</a:t>
            </a:r>
          </a:p>
        </p:txBody>
      </p:sp>
      <p:sp>
        <p:nvSpPr>
          <p:cNvPr id="27693" name="y ≈ f(x)"/>
          <p:cNvSpPr txBox="1">
            <a:spLocks noChangeArrowheads="1"/>
          </p:cNvSpPr>
          <p:nvPr/>
        </p:nvSpPr>
        <p:spPr bwMode="auto">
          <a:xfrm>
            <a:off x="9067800" y="4572000"/>
            <a:ext cx="2889250" cy="1198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7200">
                <a:latin typeface="Circe"/>
                <a:sym typeface="Helvetica Neue Medium"/>
              </a:rPr>
              <a:t>y ≈ f(x)</a:t>
            </a:r>
          </a:p>
        </p:txBody>
      </p:sp>
      <p:sp>
        <p:nvSpPr>
          <p:cNvPr id="27694" name="Line"/>
          <p:cNvSpPr>
            <a:spLocks noChangeShapeType="1"/>
          </p:cNvSpPr>
          <p:nvPr/>
        </p:nvSpPr>
        <p:spPr bwMode="auto">
          <a:xfrm>
            <a:off x="7804150" y="2516188"/>
            <a:ext cx="1658938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7695" name="Line"/>
          <p:cNvSpPr>
            <a:spLocks noChangeShapeType="1"/>
          </p:cNvSpPr>
          <p:nvPr/>
        </p:nvSpPr>
        <p:spPr bwMode="auto">
          <a:xfrm>
            <a:off x="7829550" y="5257800"/>
            <a:ext cx="1082675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7696" name="#1"/>
          <p:cNvSpPr txBox="1">
            <a:spLocks noChangeArrowheads="1"/>
          </p:cNvSpPr>
          <p:nvPr/>
        </p:nvSpPr>
        <p:spPr bwMode="auto">
          <a:xfrm>
            <a:off x="952500" y="1416050"/>
            <a:ext cx="1590675" cy="1198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7200">
                <a:latin typeface="Circe"/>
                <a:sym typeface="Helvetica Neue Medium"/>
              </a:rPr>
              <a:t>№1</a:t>
            </a:r>
          </a:p>
        </p:txBody>
      </p:sp>
      <p:sp>
        <p:nvSpPr>
          <p:cNvPr id="27697" name="#2"/>
          <p:cNvSpPr txBox="1">
            <a:spLocks noChangeArrowheads="1"/>
          </p:cNvSpPr>
          <p:nvPr/>
        </p:nvSpPr>
        <p:spPr bwMode="auto">
          <a:xfrm>
            <a:off x="911225" y="4056063"/>
            <a:ext cx="1590675" cy="1198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7200">
                <a:latin typeface="Circe"/>
                <a:sym typeface="Helvetica Neue Medium"/>
              </a:rPr>
              <a:t>№2</a:t>
            </a:r>
          </a:p>
        </p:txBody>
      </p:sp>
      <p:sp>
        <p:nvSpPr>
          <p:cNvPr id="27698" name="Обучение с учителем"/>
          <p:cNvSpPr txBox="1">
            <a:spLocks noChangeArrowheads="1"/>
          </p:cNvSpPr>
          <p:nvPr/>
        </p:nvSpPr>
        <p:spPr bwMode="auto">
          <a:xfrm>
            <a:off x="927100" y="2400300"/>
            <a:ext cx="3022600" cy="1108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r>
              <a:rPr lang="ru-RU" sz="3300">
                <a:latin typeface="Circe"/>
                <a:sym typeface="Helvetica Neue Medium"/>
              </a:rPr>
              <a:t>Обучение</a:t>
            </a:r>
            <a:br>
              <a:rPr lang="ru-RU" sz="3300">
                <a:latin typeface="Circe"/>
                <a:sym typeface="Helvetica Neue Medium"/>
              </a:rPr>
            </a:br>
            <a:r>
              <a:rPr lang="ru-RU" sz="3300">
                <a:latin typeface="Circe"/>
                <a:sym typeface="Helvetica Neue Medium"/>
              </a:rPr>
              <a:t>с учителем</a:t>
            </a:r>
          </a:p>
        </p:txBody>
      </p:sp>
      <p:sp>
        <p:nvSpPr>
          <p:cNvPr id="27699" name="Применение"/>
          <p:cNvSpPr txBox="1">
            <a:spLocks noChangeArrowheads="1"/>
          </p:cNvSpPr>
          <p:nvPr/>
        </p:nvSpPr>
        <p:spPr bwMode="auto">
          <a:xfrm>
            <a:off x="911225" y="4994275"/>
            <a:ext cx="3022600" cy="6048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r>
              <a:rPr lang="ru-RU" sz="3300">
                <a:latin typeface="Circe"/>
                <a:sym typeface="Helvetica Neue Medium"/>
              </a:rPr>
              <a:t>Применение</a:t>
            </a:r>
          </a:p>
        </p:txBody>
      </p:sp>
      <p:sp>
        <p:nvSpPr>
          <p:cNvPr id="27700" name="Модель"/>
          <p:cNvSpPr txBox="1">
            <a:spLocks noChangeArrowheads="1"/>
          </p:cNvSpPr>
          <p:nvPr/>
        </p:nvSpPr>
        <p:spPr bwMode="auto">
          <a:xfrm>
            <a:off x="8482013" y="4205288"/>
            <a:ext cx="3419475" cy="6048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3300">
                <a:latin typeface="Circe"/>
                <a:ea typeface="Helvetica Neue Light"/>
                <a:cs typeface="Helvetica Neue Light"/>
                <a:sym typeface="Helvetica Neue Light"/>
              </a:rPr>
              <a:t>Предсказание</a:t>
            </a:r>
          </a:p>
        </p:txBody>
      </p:sp>
      <p:sp>
        <p:nvSpPr>
          <p:cNvPr id="27701" name="Line"/>
          <p:cNvSpPr>
            <a:spLocks noChangeShapeType="1"/>
          </p:cNvSpPr>
          <p:nvPr/>
        </p:nvSpPr>
        <p:spPr bwMode="auto">
          <a:xfrm>
            <a:off x="0" y="3748088"/>
            <a:ext cx="12192000" cy="0"/>
          </a:xfrm>
          <a:prstGeom prst="line">
            <a:avLst/>
          </a:prstGeom>
          <a:noFill/>
          <a:ln w="76200">
            <a:solidFill>
              <a:srgbClr val="D6D5D5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graphicFrame>
        <p:nvGraphicFramePr>
          <p:cNvPr id="31" name="Group">
            <a:extLst>
              <a:ext uri="{FF2B5EF4-FFF2-40B4-BE49-F238E27FC236}"/>
            </a:extLst>
          </p:cNvPr>
          <p:cNvGraphicFramePr/>
          <p:nvPr/>
        </p:nvGraphicFramePr>
        <p:xfrm>
          <a:off x="4613275" y="4619625"/>
          <a:ext cx="1968500" cy="1625600"/>
        </p:xfrm>
        <a:graphic>
          <a:graphicData uri="http://schemas.openxmlformats.org/drawingml/2006/table">
            <a:tbl>
              <a:tblPr bandRow="1"/>
              <a:tblGrid>
                <a:gridCol w="983958">
                  <a:extLst>
                    <a:ext uri="{9D8B030D-6E8A-4147-A177-3AD203B41FA5}"/>
                  </a:extLst>
                </a:gridCol>
                <a:gridCol w="983958">
                  <a:extLst>
                    <a:ext uri="{9D8B030D-6E8A-4147-A177-3AD203B41FA5}"/>
                  </a:extLst>
                </a:gridCol>
              </a:tblGrid>
              <a:tr h="150626">
                <a:tc>
                  <a:txBody>
                    <a:bodyPr/>
                    <a:lstStyle/>
                    <a:p>
                      <a:pPr algn="ctr" defTabSz="914400">
                        <a:defRPr sz="3200">
                          <a:sym typeface="Helvetica Neue"/>
                        </a:defRPr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51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3200">
                          <a:sym typeface="Helvetica Neue"/>
                        </a:defRPr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52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50626">
                <a:tc>
                  <a:txBody>
                    <a:bodyPr/>
                    <a:lstStyle/>
                    <a:p>
                      <a:pPr algn="ctr" defTabSz="914400">
                        <a:defRPr sz="3200">
                          <a:sym typeface="Helvetica Neue"/>
                        </a:defRPr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61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3200">
                          <a:sym typeface="Helvetica Neue"/>
                        </a:defRPr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62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50626">
                <a:tc>
                  <a:txBody>
                    <a:bodyPr/>
                    <a:lstStyle/>
                    <a:p>
                      <a:pPr algn="ctr" defTabSz="914400">
                        <a:defRPr sz="3200">
                          <a:sym typeface="Helvetica Neue"/>
                        </a:defRPr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71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3200">
                          <a:sym typeface="Helvetica Neue"/>
                        </a:defRPr>
                      </a:pPr>
                      <a:r>
                        <a:rPr sz="2000" dirty="0">
                          <a:latin typeface="Circe" panose="020B0502020203020203" pitchFamily="34" charset="-52"/>
                        </a:rPr>
                        <a:t>x</a:t>
                      </a:r>
                      <a:r>
                        <a:rPr sz="2000" baseline="-5999" dirty="0">
                          <a:latin typeface="Circe" panose="020B0502020203020203" pitchFamily="34" charset="-52"/>
                        </a:rPr>
                        <a:t>72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5062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latin typeface="Circe" panose="020B0502020203020203" pitchFamily="34" charset="-52"/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latin typeface="Circe" panose="020B0502020203020203" pitchFamily="34" charset="-52"/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Задачи обучения с учителем</a:t>
            </a:r>
          </a:p>
        </p:txBody>
      </p:sp>
      <p:grpSp>
        <p:nvGrpSpPr>
          <p:cNvPr id="28723" name="Group 51"/>
          <p:cNvGrpSpPr>
            <a:grpSpLocks/>
          </p:cNvGrpSpPr>
          <p:nvPr/>
        </p:nvGrpSpPr>
        <p:grpSpPr bwMode="auto">
          <a:xfrm>
            <a:off x="1082675" y="1552575"/>
            <a:ext cx="4373563" cy="3438525"/>
            <a:chOff x="682" y="978"/>
            <a:chExt cx="2755" cy="2166"/>
          </a:xfrm>
        </p:grpSpPr>
        <p:sp>
          <p:nvSpPr>
            <p:cNvPr id="28700" name="Rectangle"/>
            <p:cNvSpPr>
              <a:spLocks noChangeArrowheads="1"/>
            </p:cNvSpPr>
            <p:nvPr/>
          </p:nvSpPr>
          <p:spPr bwMode="auto">
            <a:xfrm>
              <a:off x="687" y="1335"/>
              <a:ext cx="2226" cy="1797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1" name="Circle"/>
            <p:cNvSpPr>
              <a:spLocks noChangeArrowheads="1"/>
            </p:cNvSpPr>
            <p:nvPr/>
          </p:nvSpPr>
          <p:spPr bwMode="auto">
            <a:xfrm>
              <a:off x="1888" y="1528"/>
              <a:ext cx="265" cy="264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2" name="Circle"/>
            <p:cNvSpPr>
              <a:spLocks noChangeArrowheads="1"/>
            </p:cNvSpPr>
            <p:nvPr/>
          </p:nvSpPr>
          <p:spPr bwMode="auto">
            <a:xfrm>
              <a:off x="2258" y="1397"/>
              <a:ext cx="264" cy="264"/>
            </a:xfrm>
            <a:prstGeom prst="ellipse">
              <a:avLst/>
            </a:prstGeom>
            <a:solidFill>
              <a:srgbClr val="29CD1E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3" name="Circle"/>
            <p:cNvSpPr>
              <a:spLocks noChangeArrowheads="1"/>
            </p:cNvSpPr>
            <p:nvPr/>
          </p:nvSpPr>
          <p:spPr bwMode="auto">
            <a:xfrm>
              <a:off x="2258" y="1759"/>
              <a:ext cx="264" cy="265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4" name="Circle"/>
            <p:cNvSpPr>
              <a:spLocks noChangeArrowheads="1"/>
            </p:cNvSpPr>
            <p:nvPr/>
          </p:nvSpPr>
          <p:spPr bwMode="auto">
            <a:xfrm>
              <a:off x="1888" y="1895"/>
              <a:ext cx="265" cy="264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5" name="Circle"/>
            <p:cNvSpPr>
              <a:spLocks noChangeArrowheads="1"/>
            </p:cNvSpPr>
            <p:nvPr/>
          </p:nvSpPr>
          <p:spPr bwMode="auto">
            <a:xfrm>
              <a:off x="1519" y="1528"/>
              <a:ext cx="265" cy="264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6" name="Circle"/>
            <p:cNvSpPr>
              <a:spLocks noChangeArrowheads="1"/>
            </p:cNvSpPr>
            <p:nvPr/>
          </p:nvSpPr>
          <p:spPr bwMode="auto">
            <a:xfrm>
              <a:off x="2608" y="1955"/>
              <a:ext cx="265" cy="264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7" name="Circle"/>
            <p:cNvSpPr>
              <a:spLocks noChangeArrowheads="1"/>
            </p:cNvSpPr>
            <p:nvPr/>
          </p:nvSpPr>
          <p:spPr bwMode="auto">
            <a:xfrm>
              <a:off x="2258" y="2101"/>
              <a:ext cx="264" cy="265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8" name="Circle"/>
            <p:cNvSpPr>
              <a:spLocks noChangeArrowheads="1"/>
            </p:cNvSpPr>
            <p:nvPr/>
          </p:nvSpPr>
          <p:spPr bwMode="auto">
            <a:xfrm>
              <a:off x="853" y="1895"/>
              <a:ext cx="264" cy="264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09" name="Circle"/>
            <p:cNvSpPr>
              <a:spLocks noChangeArrowheads="1"/>
            </p:cNvSpPr>
            <p:nvPr/>
          </p:nvSpPr>
          <p:spPr bwMode="auto">
            <a:xfrm>
              <a:off x="1089" y="2101"/>
              <a:ext cx="264" cy="26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0" name="Circle"/>
            <p:cNvSpPr>
              <a:spLocks noChangeArrowheads="1"/>
            </p:cNvSpPr>
            <p:nvPr/>
          </p:nvSpPr>
          <p:spPr bwMode="auto">
            <a:xfrm>
              <a:off x="784" y="2277"/>
              <a:ext cx="265" cy="264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1" name="Circle"/>
            <p:cNvSpPr>
              <a:spLocks noChangeArrowheads="1"/>
            </p:cNvSpPr>
            <p:nvPr/>
          </p:nvSpPr>
          <p:spPr bwMode="auto">
            <a:xfrm>
              <a:off x="1307" y="2666"/>
              <a:ext cx="264" cy="264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2" name="Circle"/>
            <p:cNvSpPr>
              <a:spLocks noChangeArrowheads="1"/>
            </p:cNvSpPr>
            <p:nvPr/>
          </p:nvSpPr>
          <p:spPr bwMode="auto">
            <a:xfrm>
              <a:off x="1052" y="2508"/>
              <a:ext cx="265" cy="26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3" name="Circle"/>
            <p:cNvSpPr>
              <a:spLocks noChangeArrowheads="1"/>
            </p:cNvSpPr>
            <p:nvPr/>
          </p:nvSpPr>
          <p:spPr bwMode="auto">
            <a:xfrm>
              <a:off x="853" y="2797"/>
              <a:ext cx="264" cy="264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4" name="Circle"/>
            <p:cNvSpPr>
              <a:spLocks noChangeArrowheads="1"/>
            </p:cNvSpPr>
            <p:nvPr/>
          </p:nvSpPr>
          <p:spPr bwMode="auto">
            <a:xfrm>
              <a:off x="1888" y="2746"/>
              <a:ext cx="265" cy="26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5" name="Circle"/>
            <p:cNvSpPr>
              <a:spLocks noChangeArrowheads="1"/>
            </p:cNvSpPr>
            <p:nvPr/>
          </p:nvSpPr>
          <p:spPr bwMode="auto">
            <a:xfrm>
              <a:off x="1598" y="2530"/>
              <a:ext cx="264" cy="26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6" name="Circle"/>
            <p:cNvSpPr>
              <a:spLocks noChangeArrowheads="1"/>
            </p:cNvSpPr>
            <p:nvPr/>
          </p:nvSpPr>
          <p:spPr bwMode="auto">
            <a:xfrm>
              <a:off x="2463" y="2443"/>
              <a:ext cx="264" cy="264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717" name="Line"/>
            <p:cNvSpPr>
              <a:spLocks noChangeShapeType="1"/>
            </p:cNvSpPr>
            <p:nvPr/>
          </p:nvSpPr>
          <p:spPr bwMode="auto">
            <a:xfrm flipV="1">
              <a:off x="691" y="1063"/>
              <a:ext cx="0" cy="2081"/>
            </a:xfrm>
            <a:prstGeom prst="line">
              <a:avLst/>
            </a:prstGeom>
            <a:noFill/>
            <a:ln w="635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28718" name="Line"/>
            <p:cNvSpPr>
              <a:spLocks noChangeShapeType="1"/>
            </p:cNvSpPr>
            <p:nvPr/>
          </p:nvSpPr>
          <p:spPr bwMode="auto">
            <a:xfrm>
              <a:off x="682" y="3131"/>
              <a:ext cx="2495" cy="0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28719" name="x1"/>
            <p:cNvSpPr txBox="1">
              <a:spLocks noChangeArrowheads="1"/>
            </p:cNvSpPr>
            <p:nvPr/>
          </p:nvSpPr>
          <p:spPr bwMode="auto">
            <a:xfrm>
              <a:off x="753" y="978"/>
              <a:ext cx="316" cy="2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"/>
                </a:rPr>
                <a:t>x</a:t>
              </a:r>
              <a:r>
                <a:rPr lang="ru-RU" sz="3200" baseline="-6000">
                  <a:solidFill>
                    <a:srgbClr val="929292"/>
                  </a:solidFill>
                  <a:latin typeface="Circe"/>
                </a:rPr>
                <a:t>1</a:t>
              </a:r>
            </a:p>
          </p:txBody>
        </p:sp>
        <p:sp>
          <p:nvSpPr>
            <p:cNvPr id="28720" name="x2"/>
            <p:cNvSpPr txBox="1">
              <a:spLocks noChangeArrowheads="1"/>
            </p:cNvSpPr>
            <p:nvPr/>
          </p:nvSpPr>
          <p:spPr bwMode="auto">
            <a:xfrm>
              <a:off x="3001" y="2813"/>
              <a:ext cx="436" cy="20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"/>
                </a:rPr>
                <a:t>x</a:t>
              </a:r>
              <a:r>
                <a:rPr lang="ru-RU" sz="3200" baseline="-6000">
                  <a:solidFill>
                    <a:srgbClr val="929292"/>
                  </a:solidFill>
                  <a:latin typeface="Circe"/>
                </a:rPr>
                <a:t>2</a:t>
              </a:r>
            </a:p>
          </p:txBody>
        </p:sp>
        <p:sp>
          <p:nvSpPr>
            <p:cNvPr id="28721" name="Line"/>
            <p:cNvSpPr>
              <a:spLocks noChangeShapeType="1"/>
            </p:cNvSpPr>
            <p:nvPr/>
          </p:nvSpPr>
          <p:spPr bwMode="auto">
            <a:xfrm flipH="1" flipV="1">
              <a:off x="783" y="1412"/>
              <a:ext cx="1894" cy="164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grpSp>
        <p:nvGrpSpPr>
          <p:cNvPr id="28675" name="Group"/>
          <p:cNvGrpSpPr>
            <a:grpSpLocks/>
          </p:cNvGrpSpPr>
          <p:nvPr/>
        </p:nvGrpSpPr>
        <p:grpSpPr bwMode="auto">
          <a:xfrm>
            <a:off x="7072313" y="1614488"/>
            <a:ext cx="3963987" cy="3376612"/>
            <a:chOff x="0" y="0"/>
            <a:chExt cx="5504247" cy="4691433"/>
          </a:xfrm>
        </p:grpSpPr>
        <p:sp>
          <p:nvSpPr>
            <p:cNvPr id="28682" name="Rectangle"/>
            <p:cNvSpPr>
              <a:spLocks noChangeArrowheads="1"/>
            </p:cNvSpPr>
            <p:nvPr/>
          </p:nvSpPr>
          <p:spPr bwMode="auto">
            <a:xfrm>
              <a:off x="19653" y="772453"/>
              <a:ext cx="4832402" cy="3903471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83" name="Line"/>
            <p:cNvSpPr>
              <a:spLocks noChangeShapeType="1"/>
            </p:cNvSpPr>
            <p:nvPr/>
          </p:nvSpPr>
          <p:spPr bwMode="auto">
            <a:xfrm flipV="1">
              <a:off x="20078" y="171876"/>
              <a:ext cx="1" cy="4519558"/>
            </a:xfrm>
            <a:prstGeom prst="line">
              <a:avLst/>
            </a:prstGeom>
            <a:noFill/>
            <a:ln w="635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28684" name="Line"/>
            <p:cNvSpPr>
              <a:spLocks noChangeShapeType="1"/>
            </p:cNvSpPr>
            <p:nvPr/>
          </p:nvSpPr>
          <p:spPr bwMode="auto">
            <a:xfrm>
              <a:off x="0" y="4664077"/>
              <a:ext cx="5417648" cy="1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28685" name="y"/>
            <p:cNvSpPr txBox="1">
              <a:spLocks noChangeArrowheads="1"/>
            </p:cNvSpPr>
            <p:nvPr/>
          </p:nvSpPr>
          <p:spPr bwMode="auto">
            <a:xfrm>
              <a:off x="229510" y="0"/>
              <a:ext cx="310074" cy="55785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"/>
                </a:rPr>
                <a:t>y</a:t>
              </a:r>
            </a:p>
          </p:txBody>
        </p:sp>
        <p:sp>
          <p:nvSpPr>
            <p:cNvPr id="28686" name="x"/>
            <p:cNvSpPr txBox="1">
              <a:spLocks noChangeArrowheads="1"/>
            </p:cNvSpPr>
            <p:nvPr/>
          </p:nvSpPr>
          <p:spPr bwMode="auto">
            <a:xfrm>
              <a:off x="5187199" y="3982419"/>
              <a:ext cx="317049" cy="55786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"/>
                </a:rPr>
                <a:t>x</a:t>
              </a:r>
            </a:p>
          </p:txBody>
        </p:sp>
        <p:sp>
          <p:nvSpPr>
            <p:cNvPr id="28687" name="Circle"/>
            <p:cNvSpPr>
              <a:spLocks noChangeArrowheads="1"/>
            </p:cNvSpPr>
            <p:nvPr/>
          </p:nvSpPr>
          <p:spPr bwMode="auto">
            <a:xfrm>
              <a:off x="1439119" y="2538653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88" name="Circle"/>
            <p:cNvSpPr>
              <a:spLocks noChangeArrowheads="1"/>
            </p:cNvSpPr>
            <p:nvPr/>
          </p:nvSpPr>
          <p:spPr bwMode="auto">
            <a:xfrm>
              <a:off x="2932305" y="2310519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89" name="Circle"/>
            <p:cNvSpPr>
              <a:spLocks noChangeArrowheads="1"/>
            </p:cNvSpPr>
            <p:nvPr/>
          </p:nvSpPr>
          <p:spPr bwMode="auto">
            <a:xfrm>
              <a:off x="1885553" y="1986602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0" name="Circle"/>
            <p:cNvSpPr>
              <a:spLocks noChangeArrowheads="1"/>
            </p:cNvSpPr>
            <p:nvPr/>
          </p:nvSpPr>
          <p:spPr bwMode="auto">
            <a:xfrm>
              <a:off x="3059305" y="1301892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1" name="Circle"/>
            <p:cNvSpPr>
              <a:spLocks noChangeArrowheads="1"/>
            </p:cNvSpPr>
            <p:nvPr/>
          </p:nvSpPr>
          <p:spPr bwMode="auto">
            <a:xfrm>
              <a:off x="1715313" y="3230269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2" name="Line"/>
            <p:cNvSpPr>
              <a:spLocks noChangeShapeType="1"/>
            </p:cNvSpPr>
            <p:nvPr/>
          </p:nvSpPr>
          <p:spPr bwMode="auto">
            <a:xfrm flipH="1">
              <a:off x="297628" y="1077813"/>
              <a:ext cx="4276453" cy="329275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28693" name="Circle"/>
            <p:cNvSpPr>
              <a:spLocks noChangeArrowheads="1"/>
            </p:cNvSpPr>
            <p:nvPr/>
          </p:nvSpPr>
          <p:spPr bwMode="auto">
            <a:xfrm>
              <a:off x="347354" y="3846926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4" name="Circle"/>
            <p:cNvSpPr>
              <a:spLocks noChangeArrowheads="1"/>
            </p:cNvSpPr>
            <p:nvPr/>
          </p:nvSpPr>
          <p:spPr bwMode="auto">
            <a:xfrm>
              <a:off x="3466282" y="1820729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5" name="Circle"/>
            <p:cNvSpPr>
              <a:spLocks noChangeArrowheads="1"/>
            </p:cNvSpPr>
            <p:nvPr/>
          </p:nvSpPr>
          <p:spPr bwMode="auto">
            <a:xfrm>
              <a:off x="2538683" y="1757229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6" name="Circle"/>
            <p:cNvSpPr>
              <a:spLocks noChangeArrowheads="1"/>
            </p:cNvSpPr>
            <p:nvPr/>
          </p:nvSpPr>
          <p:spPr bwMode="auto">
            <a:xfrm>
              <a:off x="2220416" y="2477405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7" name="Circle"/>
            <p:cNvSpPr>
              <a:spLocks noChangeArrowheads="1"/>
            </p:cNvSpPr>
            <p:nvPr/>
          </p:nvSpPr>
          <p:spPr bwMode="auto">
            <a:xfrm>
              <a:off x="916931" y="3019402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8" name="Circle"/>
            <p:cNvSpPr>
              <a:spLocks noChangeArrowheads="1"/>
            </p:cNvSpPr>
            <p:nvPr/>
          </p:nvSpPr>
          <p:spPr bwMode="auto">
            <a:xfrm>
              <a:off x="3748276" y="1055240"/>
              <a:ext cx="574272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28699" name="Circle"/>
            <p:cNvSpPr>
              <a:spLocks noChangeArrowheads="1"/>
            </p:cNvSpPr>
            <p:nvPr/>
          </p:nvSpPr>
          <p:spPr bwMode="auto">
            <a:xfrm>
              <a:off x="1037683" y="3656426"/>
              <a:ext cx="574273" cy="57427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</p:grpSp>
      <p:sp>
        <p:nvSpPr>
          <p:cNvPr id="28676" name="Классификация"/>
          <p:cNvSpPr txBox="1">
            <a:spLocks noChangeArrowheads="1"/>
          </p:cNvSpPr>
          <p:nvPr/>
        </p:nvSpPr>
        <p:spPr bwMode="auto">
          <a:xfrm>
            <a:off x="1520825" y="1398588"/>
            <a:ext cx="3103563" cy="588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3200">
                <a:latin typeface="Circe Bold"/>
                <a:sym typeface="Helvetica Neue Medium"/>
              </a:rPr>
              <a:t>Классификация</a:t>
            </a:r>
          </a:p>
        </p:txBody>
      </p:sp>
      <p:sp>
        <p:nvSpPr>
          <p:cNvPr id="28677" name="Регрессия"/>
          <p:cNvSpPr txBox="1">
            <a:spLocks noChangeArrowheads="1"/>
          </p:cNvSpPr>
          <p:nvPr/>
        </p:nvSpPr>
        <p:spPr bwMode="auto">
          <a:xfrm>
            <a:off x="7461250" y="1398588"/>
            <a:ext cx="3105150" cy="588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3200">
                <a:latin typeface="Circe Bold"/>
                <a:sym typeface="Helvetica Neue Medium"/>
              </a:rPr>
              <a:t>Регрессия</a:t>
            </a:r>
          </a:p>
        </p:txBody>
      </p:sp>
      <p:sp>
        <p:nvSpPr>
          <p:cNvPr id="28678" name="y - метка"/>
          <p:cNvSpPr txBox="1">
            <a:spLocks noChangeArrowheads="1"/>
          </p:cNvSpPr>
          <p:nvPr/>
        </p:nvSpPr>
        <p:spPr bwMode="auto">
          <a:xfrm>
            <a:off x="1344613" y="4981575"/>
            <a:ext cx="2030412" cy="588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3200">
                <a:latin typeface="Circe"/>
                <a:sym typeface="Helvetica Neue Medium"/>
              </a:rPr>
              <a:t>y </a:t>
            </a:r>
            <a:r>
              <a:rPr lang="ru-RU" altLang="ja-JP" sz="3200">
                <a:latin typeface="Circe"/>
                <a:sym typeface="Helvetica Neue Light"/>
              </a:rPr>
              <a:t>—</a:t>
            </a:r>
            <a:r>
              <a:rPr lang="ru-RU" sz="3200">
                <a:latin typeface="Circe"/>
                <a:ea typeface="Helvetica Neue Light"/>
                <a:cs typeface="Helvetica Neue Light"/>
                <a:sym typeface="Helvetica Neue Light"/>
              </a:rPr>
              <a:t> метка</a:t>
            </a:r>
          </a:p>
        </p:txBody>
      </p:sp>
      <p:sp>
        <p:nvSpPr>
          <p:cNvPr id="28679" name="y - число"/>
          <p:cNvSpPr txBox="1">
            <a:spLocks noChangeArrowheads="1"/>
          </p:cNvSpPr>
          <p:nvPr/>
        </p:nvSpPr>
        <p:spPr bwMode="auto">
          <a:xfrm>
            <a:off x="7793038" y="4981575"/>
            <a:ext cx="1990725" cy="588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3200">
                <a:latin typeface="Circe"/>
                <a:sym typeface="Helvetica Neue Medium"/>
              </a:rPr>
              <a:t>y </a:t>
            </a:r>
            <a:r>
              <a:rPr lang="ru-RU" altLang="ja-JP" sz="3200">
                <a:latin typeface="Circe"/>
                <a:sym typeface="Helvetica Neue Light"/>
              </a:rPr>
              <a:t>—</a:t>
            </a:r>
            <a:r>
              <a:rPr lang="ru-RU" altLang="ja-JP">
                <a:sym typeface="Helvetica Neue Light"/>
              </a:rPr>
              <a:t> </a:t>
            </a:r>
            <a:r>
              <a:rPr lang="ru-RU" sz="3200">
                <a:latin typeface="Circe"/>
                <a:ea typeface="Helvetica Neue Light"/>
                <a:cs typeface="Helvetica Neue Light"/>
                <a:sym typeface="Helvetica Neue Light"/>
              </a:rPr>
              <a:t>число</a:t>
            </a:r>
          </a:p>
        </p:txBody>
      </p:sp>
      <p:sp>
        <p:nvSpPr>
          <p:cNvPr id="28680" name="”болен”/“не болен”…"/>
          <p:cNvSpPr txBox="1">
            <a:spLocks noChangeArrowheads="1"/>
          </p:cNvSpPr>
          <p:nvPr/>
        </p:nvSpPr>
        <p:spPr bwMode="auto">
          <a:xfrm>
            <a:off x="1354138" y="5522913"/>
            <a:ext cx="3849687" cy="831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«болен» / «не болен»</a:t>
            </a:r>
          </a:p>
          <a:p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«зелёный» / «оранжевый»</a:t>
            </a:r>
          </a:p>
        </p:txBody>
      </p:sp>
      <p:sp>
        <p:nvSpPr>
          <p:cNvPr id="28681" name="139 $24.11"/>
          <p:cNvSpPr txBox="1">
            <a:spLocks noChangeArrowheads="1"/>
          </p:cNvSpPr>
          <p:nvPr/>
        </p:nvSpPr>
        <p:spPr bwMode="auto">
          <a:xfrm>
            <a:off x="7820025" y="5518150"/>
            <a:ext cx="915988" cy="841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139</a:t>
            </a:r>
            <a:b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$24.11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Примеры задач классификации</a:t>
            </a:r>
          </a:p>
        </p:txBody>
      </p:sp>
      <p:sp>
        <p:nvSpPr>
          <p:cNvPr id="4" name="Предотвращение мошеннических транзакций:    , объекты – транзакции клиента банка    , ответ – транзакция мошенническая или нет…">
            <a:extLst>
              <a:ext uri="{FF2B5EF4-FFF2-40B4-BE49-F238E27FC236}"/>
            </a:extLst>
          </p:cNvPr>
          <p:cNvSpPr txBox="1"/>
          <p:nvPr/>
        </p:nvSpPr>
        <p:spPr>
          <a:xfrm>
            <a:off x="2162175" y="1535113"/>
            <a:ext cx="5984875" cy="45974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marL="309563" indent="-309563" defTabSz="1300163">
              <a:lnSpc>
                <a:spcPct val="90000"/>
              </a:lnSpc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ru-RU" sz="2100" b="1">
                <a:solidFill>
                  <a:schemeClr val="accent2"/>
                </a:solidFill>
                <a:latin typeface="Circe Bold"/>
                <a:sym typeface="Helvetica Neue Medium"/>
              </a:rPr>
              <a:t>Предотвращение мошеннических транзакций:</a:t>
            </a:r>
            <a:r>
              <a:rPr lang="ru-RU" sz="2100" b="1">
                <a:solidFill>
                  <a:schemeClr val="accent2"/>
                </a:solidFill>
                <a:latin typeface="Circe Bold"/>
              </a:rPr>
              <a:t/>
            </a:r>
            <a:br>
              <a:rPr lang="ru-RU" sz="2100" b="1">
                <a:solidFill>
                  <a:schemeClr val="accent2"/>
                </a:solidFill>
                <a:latin typeface="Circe Bold"/>
              </a:rPr>
            </a:br>
            <a:r>
              <a:rPr lang="ru-RU" sz="1600">
                <a:latin typeface="Circe"/>
              </a:rPr>
              <a:t>  </a:t>
            </a:r>
            <a:r>
              <a:rPr lang="ru-RU" sz="2800">
                <a:latin typeface="Circe"/>
              </a:rPr>
              <a:t>x</a:t>
            </a:r>
            <a:r>
              <a:rPr lang="ru-RU" sz="1600">
                <a:latin typeface="Circe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объекты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транзакции клиента банка</a:t>
            </a:r>
            <a:b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y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ответ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транзакция мошенническая или нет</a:t>
            </a:r>
          </a:p>
          <a:p>
            <a:pPr marL="309563" indent="-309563" defTabSz="1300163">
              <a:lnSpc>
                <a:spcPct val="90000"/>
              </a:lnSpc>
              <a:spcBef>
                <a:spcPts val="600"/>
              </a:spcBef>
              <a:buSzPct val="100000"/>
              <a:buFont typeface="Arial" charset="0"/>
              <a:buChar char="•"/>
            </a:pPr>
            <a:endParaRPr lang="ru-RU" sz="16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09563" indent="-309563" defTabSz="1300163">
              <a:lnSpc>
                <a:spcPct val="90000"/>
              </a:lnSpc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ru-RU" sz="2100" b="1">
                <a:solidFill>
                  <a:schemeClr val="accent2"/>
                </a:solidFill>
                <a:latin typeface="Circe Bold"/>
              </a:rPr>
              <a:t>Поиск месторождений полезных ископаемых</a:t>
            </a:r>
            <a:r>
              <a:rPr lang="ru-RU" sz="2100" b="1">
                <a:solidFill>
                  <a:schemeClr val="accent2"/>
                </a:solidFill>
                <a:latin typeface="Circe Bold"/>
                <a:sym typeface="Helvetica Neue Medium"/>
              </a:rPr>
              <a:t>:</a:t>
            </a:r>
            <a:r>
              <a:rPr lang="ru-RU" sz="2100">
                <a:solidFill>
                  <a:schemeClr val="accent2"/>
                </a:solidFill>
                <a:latin typeface="Circe Bold"/>
              </a:rPr>
              <a:t/>
            </a:r>
            <a:br>
              <a:rPr lang="ru-RU" sz="2100">
                <a:solidFill>
                  <a:schemeClr val="accent2"/>
                </a:solidFill>
                <a:latin typeface="Circe Bold"/>
              </a:rPr>
            </a:br>
            <a:r>
              <a:rPr lang="ru-RU" sz="1600">
                <a:latin typeface="Circe"/>
              </a:rPr>
              <a:t>  </a:t>
            </a:r>
            <a:r>
              <a:rPr lang="ru-RU" sz="2800">
                <a:latin typeface="Circe"/>
              </a:rPr>
              <a:t>x</a:t>
            </a:r>
            <a:r>
              <a:rPr lang="ru-RU" sz="1600">
                <a:latin typeface="Circe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объект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данные о геологии района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</a:rPr>
              <a:t>  </a:t>
            </a:r>
            <a:r>
              <a:rPr lang="ru-RU" sz="2800">
                <a:latin typeface="Circe"/>
              </a:rPr>
              <a:t>y</a:t>
            </a:r>
            <a:r>
              <a:rPr lang="ru-RU" sz="1600">
                <a:latin typeface="Circe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ответ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есть/нет месторождение</a:t>
            </a:r>
          </a:p>
          <a:p>
            <a:pPr marL="309563" indent="-309563" defTabSz="1300163">
              <a:lnSpc>
                <a:spcPct val="90000"/>
              </a:lnSpc>
              <a:spcBef>
                <a:spcPts val="600"/>
              </a:spcBef>
              <a:buSzPct val="100000"/>
              <a:buFont typeface="Arial" charset="0"/>
              <a:buChar char="•"/>
            </a:pPr>
            <a:endParaRPr lang="ru-RU" sz="1600">
              <a:latin typeface="Circe"/>
              <a:ea typeface="Helvetica Neue Light"/>
              <a:cs typeface="Helvetica Neue Light"/>
              <a:sym typeface="Helvetica Neue Light"/>
            </a:endParaRPr>
          </a:p>
          <a:p>
            <a:pPr marL="309563" indent="-309563" defTabSz="1300163">
              <a:lnSpc>
                <a:spcPct val="90000"/>
              </a:lnSpc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ru-RU" sz="2100" b="1">
                <a:solidFill>
                  <a:schemeClr val="accent2"/>
                </a:solidFill>
                <a:latin typeface="Circe Bold"/>
                <a:sym typeface="Calibri" pitchFamily="34" charset="0"/>
              </a:rPr>
              <a:t>Распознавание написанных цифр</a:t>
            </a:r>
            <a:r>
              <a:rPr lang="ru-RU" sz="2100" b="1">
                <a:solidFill>
                  <a:schemeClr val="accent2"/>
                </a:solidFill>
                <a:latin typeface="Circe Bold"/>
                <a:sym typeface="Helvetica Neue Medium"/>
              </a:rPr>
              <a:t>:</a:t>
            </a:r>
            <a:r>
              <a:rPr lang="ru-RU" sz="2200" b="1">
                <a:solidFill>
                  <a:schemeClr val="accent2"/>
                </a:solidFill>
                <a:latin typeface="Circe Bold"/>
                <a:sym typeface="Calibri" pitchFamily="34" charset="0"/>
              </a:rPr>
              <a:t/>
            </a:r>
            <a:br>
              <a:rPr lang="ru-RU" sz="2200" b="1">
                <a:solidFill>
                  <a:schemeClr val="accent2"/>
                </a:solidFill>
                <a:latin typeface="Circe Bold"/>
                <a:sym typeface="Calibri" pitchFamily="34" charset="0"/>
              </a:rPr>
            </a:br>
            <a:r>
              <a:rPr lang="ru-RU" sz="1600">
                <a:latin typeface="Circe"/>
                <a:sym typeface="Calibri" pitchFamily="34" charset="0"/>
              </a:rPr>
              <a:t>  </a:t>
            </a:r>
            <a:r>
              <a:rPr lang="ru-RU" sz="2800">
                <a:latin typeface="Circe"/>
                <a:sym typeface="Calibri" pitchFamily="34" charset="0"/>
              </a:rPr>
              <a:t>x</a:t>
            </a:r>
            <a:r>
              <a:rPr lang="ru-RU" sz="1600">
                <a:latin typeface="Circe"/>
                <a:sym typeface="Calibri" pitchFamily="34" charset="0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объект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изображения 28x28 пикселей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sym typeface="Calibri" pitchFamily="34" charset="0"/>
              </a:rPr>
              <a:t>  </a:t>
            </a:r>
            <a:r>
              <a:rPr lang="ru-RU" sz="2800">
                <a:latin typeface="Circe"/>
                <a:sym typeface="Calibri" pitchFamily="34" charset="0"/>
              </a:rPr>
              <a:t>y</a:t>
            </a:r>
            <a:r>
              <a:rPr lang="ru-RU" sz="1600">
                <a:latin typeface="Circe"/>
                <a:sym typeface="Calibri" pitchFamily="34" charset="0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ответ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какая цифра изображена, от 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«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»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до 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«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9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»</a:t>
            </a:r>
            <a:endParaRPr lang="ru-RU" sz="16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9699" name="Anti Fraud 01.gif" descr="Anti Fraud 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7725" y="1604963"/>
            <a:ext cx="1400175" cy="1376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9700" name="Рисунок 11" descr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2800" y="3354388"/>
            <a:ext cx="1470025" cy="11160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9701" name="2017-08-08_14-39-24.png" descr="2017-08-08_14-39-24.png"/>
          <p:cNvPicPr>
            <a:picLocks noChangeAspect="1"/>
          </p:cNvPicPr>
          <p:nvPr/>
        </p:nvPicPr>
        <p:blipFill>
          <a:blip r:embed="rId4"/>
          <a:srcRect l="19650" r="39854" b="22166"/>
          <a:stretch>
            <a:fillRect/>
          </a:stretch>
        </p:blipFill>
        <p:spPr bwMode="auto">
          <a:xfrm>
            <a:off x="8510588" y="4772025"/>
            <a:ext cx="1314450" cy="1244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Примеры задач регрессии</a:t>
            </a:r>
          </a:p>
        </p:txBody>
      </p:sp>
      <p:sp>
        <p:nvSpPr>
          <p:cNvPr id="8" name="Предсказание снятий наличности в банкоматах:    , объекты – данные о снятиях в момент времени t    , ответ – объем снятий в интервале от t до t + Δ…">
            <a:extLst>
              <a:ext uri="{FF2B5EF4-FFF2-40B4-BE49-F238E27FC236}"/>
            </a:extLst>
          </p:cNvPr>
          <p:cNvSpPr txBox="1"/>
          <p:nvPr/>
        </p:nvSpPr>
        <p:spPr>
          <a:xfrm>
            <a:off x="1450975" y="1624013"/>
            <a:ext cx="6838950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marL="309563" indent="-309563" defTabSz="1300163"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ru-RU" sz="2100" b="1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Medium"/>
              </a:rPr>
              <a:t>Предсказание снятий наличности в банкоматах:</a:t>
            </a:r>
            <a:r>
              <a:rPr lang="ru-RU" sz="1600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ru-RU" sz="1600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x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объекты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данные о снятиях в момент времени t</a:t>
            </a:r>
            <a:b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y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ответ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объем снятий в интервале от t до t + Δ</a:t>
            </a:r>
          </a:p>
          <a:p>
            <a:pPr marL="309563" indent="-309563" defTabSz="1300163">
              <a:spcBef>
                <a:spcPts val="600"/>
              </a:spcBef>
            </a:pPr>
            <a:endParaRPr lang="ru-RU" sz="16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09563" indent="-309563" defTabSz="1300163"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ru-RU" sz="2100" b="1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Medium"/>
              </a:rPr>
              <a:t>Проактивное обслуживание оборудования:</a:t>
            </a:r>
            <a:r>
              <a:rPr lang="ru-RU" sz="1600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ru-RU" sz="1600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x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объект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данные датчиков оборудования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y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ответ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время до поломки/техосмотра</a:t>
            </a:r>
          </a:p>
          <a:p>
            <a:pPr marL="309563" indent="-309563" defTabSz="1300163">
              <a:spcBef>
                <a:spcPts val="600"/>
              </a:spcBef>
            </a:pPr>
            <a:endParaRPr lang="ru-RU" sz="16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09563" indent="-309563" defTabSz="1300163"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ru-RU" sz="2100" b="1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Medium"/>
              </a:rPr>
              <a:t>Предсказание объема сердца:</a:t>
            </a:r>
            <a:r>
              <a:rPr lang="ru-RU" sz="1600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ru-RU" sz="1600">
                <a:solidFill>
                  <a:schemeClr val="accent2"/>
                </a:solidFill>
                <a:latin typeface="Circe Bold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x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объект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сканы МРТ грудной клетки человека</a:t>
            </a:r>
            <a:b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y</a:t>
            </a:r>
            <a:r>
              <a:rPr lang="ru-RU" sz="1600">
                <a:latin typeface="Circe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ответ </a:t>
            </a:r>
            <a:r>
              <a:rPr lang="ru-RU" altLang="ja-JP" sz="1600">
                <a:latin typeface="Arial"/>
                <a:sym typeface="Helvetica Neue Light"/>
              </a:rPr>
              <a:t>—</a:t>
            </a:r>
            <a:r>
              <a:rPr lang="ru-RU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объем сердца в миллилитрах</a:t>
            </a:r>
          </a:p>
        </p:txBody>
      </p:sp>
      <p:pic>
        <p:nvPicPr>
          <p:cNvPr id="30723" name="Shape 29" descr="Shap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0250" y="1811338"/>
            <a:ext cx="1936750" cy="10144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0724" name="EOG201011016-01_072dpi.jpg" descr="EOG201011016-01_072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8613" y="3335338"/>
            <a:ext cx="2740025" cy="11287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0725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61375" y="4789488"/>
            <a:ext cx="20669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" descr="Изображение выглядит как паук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>
          <a:xfrm>
            <a:off x="2347913" y="2674938"/>
            <a:ext cx="7496175" cy="1241425"/>
          </a:xfrm>
        </p:spPr>
        <p:txBody>
          <a:bodyPr anchor="t"/>
          <a:lstStyle/>
          <a:p>
            <a:pPr>
              <a:lnSpc>
                <a:spcPts val="6000"/>
              </a:lnSpc>
            </a:pPr>
            <a:r>
              <a:rPr lang="ru-RU" b="1" smtClean="0">
                <a:solidFill>
                  <a:schemeClr val="bg1"/>
                </a:solidFill>
                <a:latin typeface="Circe"/>
                <a:cs typeface="Arial" charset="0"/>
              </a:rPr>
              <a:t>Модели</a:t>
            </a:r>
            <a:br>
              <a:rPr lang="ru-RU" b="1" smtClean="0">
                <a:solidFill>
                  <a:schemeClr val="bg1"/>
                </a:solidFill>
                <a:latin typeface="Circe"/>
                <a:cs typeface="Arial" charset="0"/>
              </a:rPr>
            </a:br>
            <a:r>
              <a:rPr lang="ru-RU" b="1" smtClean="0">
                <a:solidFill>
                  <a:schemeClr val="bg1"/>
                </a:solidFill>
                <a:latin typeface="Circe"/>
                <a:cs typeface="Arial" charset="0"/>
              </a:rPr>
              <a:t>машинного обучения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Модели в машинном обучении</a:t>
            </a:r>
          </a:p>
        </p:txBody>
      </p:sp>
      <p:sp>
        <p:nvSpPr>
          <p:cNvPr id="32770" name="x"/>
          <p:cNvSpPr txBox="1">
            <a:spLocks noChangeArrowheads="1"/>
          </p:cNvSpPr>
          <p:nvPr/>
        </p:nvSpPr>
        <p:spPr bwMode="auto">
          <a:xfrm>
            <a:off x="2446338" y="218440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32771" name="Line"/>
          <p:cNvSpPr>
            <a:spLocks noChangeShapeType="1"/>
          </p:cNvSpPr>
          <p:nvPr/>
        </p:nvSpPr>
        <p:spPr bwMode="auto">
          <a:xfrm>
            <a:off x="3879850" y="3159125"/>
            <a:ext cx="4481513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2773" name="f(x)"/>
          <p:cNvSpPr txBox="1">
            <a:spLocks noChangeArrowheads="1"/>
          </p:cNvSpPr>
          <p:nvPr/>
        </p:nvSpPr>
        <p:spPr bwMode="auto">
          <a:xfrm>
            <a:off x="5291138" y="1706563"/>
            <a:ext cx="1563687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32774" name="y = 60·x"/>
          <p:cNvSpPr txBox="1">
            <a:spLocks noChangeArrowheads="1"/>
          </p:cNvSpPr>
          <p:nvPr/>
        </p:nvSpPr>
        <p:spPr bwMode="auto">
          <a:xfrm>
            <a:off x="4529138" y="3335338"/>
            <a:ext cx="3000375" cy="812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>
                <a:latin typeface="Circe"/>
              </a:rPr>
              <a:t>Математическая модель</a:t>
            </a:r>
            <a:endParaRPr lang="en-US" sz="2800">
              <a:latin typeface="Circe"/>
            </a:endParaRPr>
          </a:p>
        </p:txBody>
      </p:sp>
      <p:pic>
        <p:nvPicPr>
          <p:cNvPr id="32775" name="Neural-Networks-Chart.png" descr="Neural-Networks-Chart.png"/>
          <p:cNvPicPr>
            <a:picLocks noChangeAspect="1"/>
          </p:cNvPicPr>
          <p:nvPr/>
        </p:nvPicPr>
        <p:blipFill>
          <a:blip r:embed="rId2"/>
          <a:srcRect t="71262" b="987"/>
          <a:stretch>
            <a:fillRect/>
          </a:stretch>
        </p:blipFill>
        <p:spPr bwMode="auto">
          <a:xfrm>
            <a:off x="4737100" y="4206875"/>
            <a:ext cx="2673350" cy="11128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2776" name="Neural-Networks-Chart.png" descr="Neural-Networks-Chart.png"/>
          <p:cNvPicPr>
            <a:picLocks noChangeAspect="1"/>
          </p:cNvPicPr>
          <p:nvPr/>
        </p:nvPicPr>
        <p:blipFill>
          <a:blip r:embed="rId2"/>
          <a:srcRect l="2309" t="42336" b="28906"/>
          <a:stretch>
            <a:fillRect/>
          </a:stretch>
        </p:blipFill>
        <p:spPr bwMode="auto">
          <a:xfrm>
            <a:off x="1062038" y="4206875"/>
            <a:ext cx="3556000" cy="1570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2777" name="Neural-Networks-Chart.png" descr="Neural-Networks-Chart.png"/>
          <p:cNvPicPr>
            <a:picLocks noChangeAspect="1"/>
          </p:cNvPicPr>
          <p:nvPr/>
        </p:nvPicPr>
        <p:blipFill>
          <a:blip r:embed="rId2"/>
          <a:srcRect l="27718" t="5083" b="58440"/>
          <a:stretch>
            <a:fillRect/>
          </a:stretch>
        </p:blipFill>
        <p:spPr bwMode="auto">
          <a:xfrm>
            <a:off x="7645400" y="3754438"/>
            <a:ext cx="2673350" cy="2022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7645400" y="3754438"/>
            <a:ext cx="1800225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9" name="y = 60·x"/>
          <p:cNvSpPr txBox="1">
            <a:spLocks noChangeArrowheads="1"/>
          </p:cNvSpPr>
          <p:nvPr/>
        </p:nvSpPr>
        <p:spPr bwMode="auto">
          <a:xfrm>
            <a:off x="4710113" y="5319713"/>
            <a:ext cx="2743200" cy="53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</a:rPr>
              <a:t>Тысячи их!</a:t>
            </a:r>
            <a:endParaRPr lang="en-US" sz="2800">
              <a:latin typeface="Circe"/>
            </a:endParaRPr>
          </a:p>
        </p:txBody>
      </p:sp>
      <p:sp>
        <p:nvSpPr>
          <p:cNvPr id="32772" name="y"/>
          <p:cNvSpPr txBox="1">
            <a:spLocks noChangeArrowheads="1"/>
          </p:cNvSpPr>
          <p:nvPr/>
        </p:nvSpPr>
        <p:spPr bwMode="auto">
          <a:xfrm>
            <a:off x="8912225" y="204946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Extra Bold"/>
              </a:rPr>
              <a:t>Введение в машинное обучение</a:t>
            </a:r>
            <a:br>
              <a:rPr lang="ru-RU" sz="4600" b="1" smtClean="0">
                <a:latin typeface="Circe Extra Bold"/>
              </a:rPr>
            </a:br>
            <a:endParaRPr lang="ru-RU" sz="4600" b="1" smtClean="0">
              <a:latin typeface="Circe Extra Bold"/>
            </a:endParaRPr>
          </a:p>
        </p:txBody>
      </p:sp>
      <p:pic>
        <p:nvPicPr>
          <p:cNvPr id="15362" name="shutterstock_181420331.jpg" descr="shutterstock_1814203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0" y="990600"/>
            <a:ext cx="5334000" cy="5334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Основные классы моделей</a:t>
            </a:r>
          </a:p>
        </p:txBody>
      </p:sp>
      <p:sp>
        <p:nvSpPr>
          <p:cNvPr id="33794" name="Прямоугольник 33"/>
          <p:cNvSpPr txBox="1">
            <a:spLocks noChangeArrowheads="1"/>
          </p:cNvSpPr>
          <p:nvPr/>
        </p:nvSpPr>
        <p:spPr bwMode="auto">
          <a:xfrm>
            <a:off x="550863" y="1770063"/>
            <a:ext cx="2903537" cy="860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8767" tIns="48767" rIns="48767" bIns="48767">
            <a:spAutoFit/>
          </a:bodyPr>
          <a:lstStyle/>
          <a:p>
            <a:pPr algn="ctr" defTabSz="1300163">
              <a:lnSpc>
                <a:spcPts val="3000"/>
              </a:lnSpc>
            </a:pPr>
            <a:r>
              <a:rPr lang="ru-RU" sz="3200">
                <a:latin typeface="Circe"/>
              </a:rPr>
              <a:t>Линейные </a:t>
            </a:r>
            <a:br>
              <a:rPr lang="ru-RU" sz="3200">
                <a:latin typeface="Circe"/>
              </a:rPr>
            </a:br>
            <a:r>
              <a:rPr lang="ru-RU" sz="3200">
                <a:latin typeface="Circe"/>
              </a:rPr>
              <a:t>модели</a:t>
            </a:r>
          </a:p>
        </p:txBody>
      </p:sp>
      <p:sp>
        <p:nvSpPr>
          <p:cNvPr id="33795" name="Прямоугольник 33"/>
          <p:cNvSpPr txBox="1">
            <a:spLocks noChangeArrowheads="1"/>
          </p:cNvSpPr>
          <p:nvPr/>
        </p:nvSpPr>
        <p:spPr bwMode="auto">
          <a:xfrm>
            <a:off x="7858125" y="1693863"/>
            <a:ext cx="3810000" cy="860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8767" tIns="48767" rIns="48767" bIns="48767">
            <a:spAutoFit/>
          </a:bodyPr>
          <a:lstStyle/>
          <a:p>
            <a:pPr algn="ctr" defTabSz="1300163">
              <a:lnSpc>
                <a:spcPts val="3000"/>
              </a:lnSpc>
            </a:pPr>
            <a:r>
              <a:rPr lang="ru-RU" sz="3200">
                <a:latin typeface="Circe"/>
              </a:rPr>
              <a:t>Деревья </a:t>
            </a:r>
          </a:p>
          <a:p>
            <a:pPr algn="ctr" defTabSz="1300163">
              <a:lnSpc>
                <a:spcPts val="3000"/>
              </a:lnSpc>
            </a:pPr>
            <a:r>
              <a:rPr lang="ru-RU" sz="3200">
                <a:latin typeface="Circe"/>
              </a:rPr>
              <a:t>решений</a:t>
            </a:r>
          </a:p>
        </p:txBody>
      </p:sp>
      <p:sp>
        <p:nvSpPr>
          <p:cNvPr id="33796" name="Прямоугольник 33"/>
          <p:cNvSpPr txBox="1">
            <a:spLocks noChangeArrowheads="1"/>
          </p:cNvSpPr>
          <p:nvPr/>
        </p:nvSpPr>
        <p:spPr bwMode="auto">
          <a:xfrm>
            <a:off x="4224338" y="1719263"/>
            <a:ext cx="3114675" cy="860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8767" tIns="48767" rIns="48767" bIns="48767">
            <a:spAutoFit/>
          </a:bodyPr>
          <a:lstStyle/>
          <a:p>
            <a:pPr algn="ctr" defTabSz="1300163">
              <a:lnSpc>
                <a:spcPts val="3000"/>
              </a:lnSpc>
            </a:pPr>
            <a:r>
              <a:rPr lang="ru-RU" sz="3200">
                <a:latin typeface="Circe"/>
              </a:rPr>
              <a:t>Нейронные</a:t>
            </a:r>
            <a:br>
              <a:rPr lang="ru-RU" sz="3200">
                <a:latin typeface="Circe"/>
              </a:rPr>
            </a:br>
            <a:r>
              <a:rPr lang="ru-RU" sz="3200">
                <a:latin typeface="Circe"/>
              </a:rPr>
              <a:t>сети</a:t>
            </a:r>
          </a:p>
        </p:txBody>
      </p:sp>
      <p:grpSp>
        <p:nvGrpSpPr>
          <p:cNvPr id="33797" name="Group"/>
          <p:cNvGrpSpPr>
            <a:grpSpLocks/>
          </p:cNvGrpSpPr>
          <p:nvPr/>
        </p:nvGrpSpPr>
        <p:grpSpPr bwMode="auto">
          <a:xfrm>
            <a:off x="4224338" y="2811463"/>
            <a:ext cx="3114675" cy="2365375"/>
            <a:chOff x="0" y="-71394"/>
            <a:chExt cx="3114449" cy="2365609"/>
          </a:xfrm>
        </p:grpSpPr>
        <p:grpSp>
          <p:nvGrpSpPr>
            <p:cNvPr id="33849" name="Group"/>
            <p:cNvGrpSpPr>
              <a:grpSpLocks/>
            </p:cNvGrpSpPr>
            <p:nvPr/>
          </p:nvGrpSpPr>
          <p:grpSpPr bwMode="auto">
            <a:xfrm>
              <a:off x="0" y="-71395"/>
              <a:ext cx="3114450" cy="2365610"/>
              <a:chOff x="0" y="0"/>
              <a:chExt cx="3114449" cy="2365609"/>
            </a:xfrm>
          </p:grpSpPr>
          <p:sp>
            <p:nvSpPr>
              <p:cNvPr id="33899" name="Rectangle"/>
              <p:cNvSpPr>
                <a:spLocks noChangeArrowheads="1"/>
              </p:cNvSpPr>
              <p:nvPr/>
            </p:nvSpPr>
            <p:spPr bwMode="auto">
              <a:xfrm>
                <a:off x="2494131" y="0"/>
                <a:ext cx="620319" cy="2365610"/>
              </a:xfrm>
              <a:prstGeom prst="rect">
                <a:avLst/>
              </a:prstGeom>
              <a:solidFill>
                <a:srgbClr val="FF9400">
                  <a:alpha val="24706"/>
                </a:srgb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33900" name="Rectangle"/>
              <p:cNvSpPr>
                <a:spLocks noChangeArrowheads="1"/>
              </p:cNvSpPr>
              <p:nvPr/>
            </p:nvSpPr>
            <p:spPr bwMode="auto">
              <a:xfrm>
                <a:off x="845731" y="0"/>
                <a:ext cx="1440564" cy="2365610"/>
              </a:xfrm>
              <a:prstGeom prst="rect">
                <a:avLst/>
              </a:prstGeom>
              <a:solidFill>
                <a:schemeClr val="accent1">
                  <a:alpha val="24706"/>
                </a:scheme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33901" name="Rectangle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20318" cy="2365610"/>
              </a:xfrm>
              <a:prstGeom prst="rect">
                <a:avLst/>
              </a:prstGeom>
              <a:solidFill>
                <a:srgbClr val="29CD1E">
                  <a:alpha val="24706"/>
                </a:srgb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</p:grpSp>
        <p:grpSp>
          <p:nvGrpSpPr>
            <p:cNvPr id="33850" name="Group"/>
            <p:cNvGrpSpPr>
              <a:grpSpLocks/>
            </p:cNvGrpSpPr>
            <p:nvPr/>
          </p:nvGrpSpPr>
          <p:grpSpPr bwMode="auto">
            <a:xfrm>
              <a:off x="156426" y="238712"/>
              <a:ext cx="2819174" cy="1744449"/>
              <a:chOff x="0" y="0"/>
              <a:chExt cx="2819172" cy="1744447"/>
            </a:xfrm>
          </p:grpSpPr>
          <p:grpSp>
            <p:nvGrpSpPr>
              <p:cNvPr id="33851" name="Group"/>
              <p:cNvGrpSpPr>
                <a:grpSpLocks/>
              </p:cNvGrpSpPr>
              <p:nvPr/>
            </p:nvGrpSpPr>
            <p:grpSpPr bwMode="auto">
              <a:xfrm>
                <a:off x="304066" y="159681"/>
                <a:ext cx="539656" cy="1419481"/>
                <a:chOff x="0" y="0"/>
                <a:chExt cx="539654" cy="1419480"/>
              </a:xfrm>
            </p:grpSpPr>
            <p:sp>
              <p:nvSpPr>
                <p:cNvPr id="33887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28703" cy="23232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8" name="Line"/>
                <p:cNvSpPr>
                  <a:spLocks noChangeShapeType="1"/>
                </p:cNvSpPr>
                <p:nvPr/>
              </p:nvSpPr>
              <p:spPr bwMode="auto">
                <a:xfrm>
                  <a:off x="1078" y="239004"/>
                  <a:ext cx="526505" cy="24147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9" name="Line"/>
                <p:cNvSpPr>
                  <a:spLocks noChangeShapeType="1"/>
                </p:cNvSpPr>
                <p:nvPr/>
              </p:nvSpPr>
              <p:spPr bwMode="auto">
                <a:xfrm>
                  <a:off x="1185" y="234224"/>
                  <a:ext cx="531435" cy="69757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0" name="Line"/>
                <p:cNvSpPr>
                  <a:spLocks noChangeShapeType="1"/>
                </p:cNvSpPr>
                <p:nvPr/>
              </p:nvSpPr>
              <p:spPr bwMode="auto">
                <a:xfrm>
                  <a:off x="985" y="234224"/>
                  <a:ext cx="523865" cy="116479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1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484865"/>
                  <a:ext cx="528703" cy="23232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2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945801"/>
                  <a:ext cx="528703" cy="23232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3" name="Line"/>
                <p:cNvSpPr>
                  <a:spLocks noChangeShapeType="1"/>
                </p:cNvSpPr>
                <p:nvPr/>
              </p:nvSpPr>
              <p:spPr bwMode="auto">
                <a:xfrm>
                  <a:off x="1185" y="709808"/>
                  <a:ext cx="526506" cy="24147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4" name="Line"/>
                <p:cNvSpPr>
                  <a:spLocks noChangeShapeType="1"/>
                </p:cNvSpPr>
                <p:nvPr/>
              </p:nvSpPr>
              <p:spPr bwMode="auto">
                <a:xfrm>
                  <a:off x="13150" y="1178009"/>
                  <a:ext cx="526505" cy="24147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5" name="Line"/>
                <p:cNvSpPr>
                  <a:spLocks noChangeShapeType="1"/>
                </p:cNvSpPr>
                <p:nvPr/>
              </p:nvSpPr>
              <p:spPr bwMode="auto">
                <a:xfrm flipV="1">
                  <a:off x="14800" y="14671"/>
                  <a:ext cx="523865" cy="116479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6" name="Line"/>
                <p:cNvSpPr>
                  <a:spLocks noChangeShapeType="1"/>
                </p:cNvSpPr>
                <p:nvPr/>
              </p:nvSpPr>
              <p:spPr bwMode="auto">
                <a:xfrm flipV="1">
                  <a:off x="986" y="479548"/>
                  <a:ext cx="531434" cy="69757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7" name="Line"/>
                <p:cNvSpPr>
                  <a:spLocks noChangeShapeType="1"/>
                </p:cNvSpPr>
                <p:nvPr/>
              </p:nvSpPr>
              <p:spPr bwMode="auto">
                <a:xfrm>
                  <a:off x="986" y="706183"/>
                  <a:ext cx="531434" cy="697580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98" name="Line"/>
                <p:cNvSpPr>
                  <a:spLocks noChangeShapeType="1"/>
                </p:cNvSpPr>
                <p:nvPr/>
              </p:nvSpPr>
              <p:spPr bwMode="auto">
                <a:xfrm flipV="1">
                  <a:off x="986" y="6069"/>
                  <a:ext cx="531434" cy="69757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3852" name="Group"/>
              <p:cNvGrpSpPr>
                <a:grpSpLocks/>
              </p:cNvGrpSpPr>
              <p:nvPr/>
            </p:nvGrpSpPr>
            <p:grpSpPr bwMode="auto">
              <a:xfrm>
                <a:off x="1982075" y="171732"/>
                <a:ext cx="532421" cy="1397694"/>
                <a:chOff x="0" y="0"/>
                <a:chExt cx="532419" cy="1397693"/>
              </a:xfrm>
            </p:grpSpPr>
            <p:sp>
              <p:nvSpPr>
                <p:cNvPr id="33883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466831"/>
                  <a:ext cx="528702" cy="23232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4" name="Line"/>
                <p:cNvSpPr>
                  <a:spLocks noChangeShapeType="1"/>
                </p:cNvSpPr>
                <p:nvPr/>
              </p:nvSpPr>
              <p:spPr bwMode="auto">
                <a:xfrm flipH="1">
                  <a:off x="1185" y="691775"/>
                  <a:ext cx="526506" cy="24147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5" name="Line"/>
                <p:cNvSpPr>
                  <a:spLocks noChangeShapeType="1"/>
                </p:cNvSpPr>
                <p:nvPr/>
              </p:nvSpPr>
              <p:spPr bwMode="auto">
                <a:xfrm flipH="1">
                  <a:off x="985" y="700114"/>
                  <a:ext cx="531435" cy="697580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6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985" y="0"/>
                  <a:ext cx="531435" cy="69757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3853" name="Group"/>
              <p:cNvGrpSpPr>
                <a:grpSpLocks/>
              </p:cNvGrpSpPr>
              <p:nvPr/>
            </p:nvGrpSpPr>
            <p:grpSpPr bwMode="auto">
              <a:xfrm>
                <a:off x="1144718" y="140297"/>
                <a:ext cx="529737" cy="1458365"/>
                <a:chOff x="0" y="0"/>
                <a:chExt cx="529736" cy="1458363"/>
              </a:xfrm>
            </p:grpSpPr>
            <p:sp>
              <p:nvSpPr>
                <p:cNvPr id="33867" name="Line"/>
                <p:cNvSpPr>
                  <a:spLocks noChangeShapeType="1"/>
                </p:cNvSpPr>
                <p:nvPr/>
              </p:nvSpPr>
              <p:spPr bwMode="auto">
                <a:xfrm flipV="1">
                  <a:off x="18115" y="486979"/>
                  <a:ext cx="507911" cy="48398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68" name="Line"/>
                <p:cNvSpPr>
                  <a:spLocks noChangeShapeType="1"/>
                </p:cNvSpPr>
                <p:nvPr/>
              </p:nvSpPr>
              <p:spPr bwMode="auto">
                <a:xfrm flipV="1">
                  <a:off x="18115" y="12213"/>
                  <a:ext cx="507911" cy="48398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69" name="Line"/>
                <p:cNvSpPr>
                  <a:spLocks noChangeShapeType="1"/>
                </p:cNvSpPr>
                <p:nvPr/>
              </p:nvSpPr>
              <p:spPr bwMode="auto">
                <a:xfrm flipV="1">
                  <a:off x="6150" y="972358"/>
                  <a:ext cx="519876" cy="48398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0" name="Line"/>
                <p:cNvSpPr>
                  <a:spLocks noChangeShapeType="1"/>
                </p:cNvSpPr>
                <p:nvPr/>
              </p:nvSpPr>
              <p:spPr bwMode="auto">
                <a:xfrm>
                  <a:off x="18115" y="975344"/>
                  <a:ext cx="507911" cy="47317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1" name="Line"/>
                <p:cNvSpPr>
                  <a:spLocks noChangeShapeType="1"/>
                </p:cNvSpPr>
                <p:nvPr/>
              </p:nvSpPr>
              <p:spPr bwMode="auto">
                <a:xfrm>
                  <a:off x="18066" y="498297"/>
                  <a:ext cx="507911" cy="47317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2" name="Line"/>
                <p:cNvSpPr>
                  <a:spLocks noChangeShapeType="1"/>
                </p:cNvSpPr>
                <p:nvPr/>
              </p:nvSpPr>
              <p:spPr bwMode="auto">
                <a:xfrm>
                  <a:off x="18066" y="19961"/>
                  <a:ext cx="507911" cy="47317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3" name="Line"/>
                <p:cNvSpPr>
                  <a:spLocks noChangeShapeType="1"/>
                </p:cNvSpPr>
                <p:nvPr/>
              </p:nvSpPr>
              <p:spPr bwMode="auto">
                <a:xfrm>
                  <a:off x="18115" y="1448517"/>
                  <a:ext cx="499658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4" name="Line"/>
                <p:cNvSpPr>
                  <a:spLocks noChangeShapeType="1"/>
                </p:cNvSpPr>
                <p:nvPr/>
              </p:nvSpPr>
              <p:spPr bwMode="auto">
                <a:xfrm>
                  <a:off x="30079" y="969940"/>
                  <a:ext cx="499658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5" name="Line"/>
                <p:cNvSpPr>
                  <a:spLocks noChangeShapeType="1"/>
                </p:cNvSpPr>
                <p:nvPr/>
              </p:nvSpPr>
              <p:spPr bwMode="auto">
                <a:xfrm>
                  <a:off x="30079" y="496461"/>
                  <a:ext cx="499658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6" name="Line"/>
                <p:cNvSpPr>
                  <a:spLocks noChangeShapeType="1"/>
                </p:cNvSpPr>
                <p:nvPr/>
              </p:nvSpPr>
              <p:spPr bwMode="auto">
                <a:xfrm>
                  <a:off x="18115" y="17884"/>
                  <a:ext cx="499658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7" name="Line"/>
                <p:cNvSpPr>
                  <a:spLocks noChangeShapeType="1"/>
                </p:cNvSpPr>
                <p:nvPr/>
              </p:nvSpPr>
              <p:spPr bwMode="auto">
                <a:xfrm flipV="1">
                  <a:off x="18115" y="249"/>
                  <a:ext cx="507911" cy="97452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8" name="Line"/>
                <p:cNvSpPr>
                  <a:spLocks noChangeShapeType="1"/>
                </p:cNvSpPr>
                <p:nvPr/>
              </p:nvSpPr>
              <p:spPr bwMode="auto">
                <a:xfrm flipV="1">
                  <a:off x="7329" y="479913"/>
                  <a:ext cx="507911" cy="97452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79" name="Line"/>
                <p:cNvSpPr>
                  <a:spLocks noChangeShapeType="1"/>
                </p:cNvSpPr>
                <p:nvPr/>
              </p:nvSpPr>
              <p:spPr bwMode="auto">
                <a:xfrm>
                  <a:off x="7329" y="0"/>
                  <a:ext cx="507911" cy="974523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0" name="Line"/>
                <p:cNvSpPr>
                  <a:spLocks noChangeShapeType="1"/>
                </p:cNvSpPr>
                <p:nvPr/>
              </p:nvSpPr>
              <p:spPr bwMode="auto">
                <a:xfrm>
                  <a:off x="7329" y="483840"/>
                  <a:ext cx="507911" cy="97452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1" name="Line"/>
                <p:cNvSpPr>
                  <a:spLocks noChangeShapeType="1"/>
                </p:cNvSpPr>
                <p:nvPr/>
              </p:nvSpPr>
              <p:spPr bwMode="auto">
                <a:xfrm>
                  <a:off x="7329" y="20293"/>
                  <a:ext cx="507911" cy="1417207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33882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34644"/>
                  <a:ext cx="507912" cy="1417207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3854" name="Group"/>
              <p:cNvGrpSpPr>
                <a:grpSpLocks/>
              </p:cNvGrpSpPr>
              <p:nvPr/>
            </p:nvGrpSpPr>
            <p:grpSpPr bwMode="auto">
              <a:xfrm>
                <a:off x="-1" y="-1"/>
                <a:ext cx="2819174" cy="1744449"/>
                <a:chOff x="0" y="0"/>
                <a:chExt cx="2819172" cy="1744447"/>
              </a:xfrm>
            </p:grpSpPr>
            <p:sp>
              <p:nvSpPr>
                <p:cNvPr id="33855" name="Circle"/>
                <p:cNvSpPr>
                  <a:spLocks noChangeArrowheads="1"/>
                </p:cNvSpPr>
                <p:nvPr/>
              </p:nvSpPr>
              <p:spPr bwMode="auto">
                <a:xfrm>
                  <a:off x="0" y="236369"/>
                  <a:ext cx="311267" cy="311268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56" name="Circle"/>
                <p:cNvSpPr>
                  <a:spLocks noChangeArrowheads="1"/>
                </p:cNvSpPr>
                <p:nvPr/>
              </p:nvSpPr>
              <p:spPr bwMode="auto">
                <a:xfrm>
                  <a:off x="0" y="714946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57" name="Circle"/>
                <p:cNvSpPr>
                  <a:spLocks noChangeArrowheads="1"/>
                </p:cNvSpPr>
                <p:nvPr/>
              </p:nvSpPr>
              <p:spPr bwMode="auto">
                <a:xfrm>
                  <a:off x="0" y="1188425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58" name="Circle"/>
                <p:cNvSpPr>
                  <a:spLocks noChangeArrowheads="1"/>
                </p:cNvSpPr>
                <p:nvPr/>
              </p:nvSpPr>
              <p:spPr bwMode="auto">
                <a:xfrm>
                  <a:off x="2507906" y="714946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59" name="Circle"/>
                <p:cNvSpPr>
                  <a:spLocks noChangeArrowheads="1"/>
                </p:cNvSpPr>
                <p:nvPr/>
              </p:nvSpPr>
              <p:spPr bwMode="auto">
                <a:xfrm>
                  <a:off x="837509" y="2548"/>
                  <a:ext cx="311267" cy="311268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60" name="Circle"/>
                <p:cNvSpPr>
                  <a:spLocks noChangeArrowheads="1"/>
                </p:cNvSpPr>
                <p:nvPr/>
              </p:nvSpPr>
              <p:spPr bwMode="auto">
                <a:xfrm>
                  <a:off x="837509" y="481125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61" name="Circle"/>
                <p:cNvSpPr>
                  <a:spLocks noChangeArrowheads="1"/>
                </p:cNvSpPr>
                <p:nvPr/>
              </p:nvSpPr>
              <p:spPr bwMode="auto">
                <a:xfrm>
                  <a:off x="837509" y="954604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62" name="Circle"/>
                <p:cNvSpPr>
                  <a:spLocks noChangeArrowheads="1"/>
                </p:cNvSpPr>
                <p:nvPr/>
              </p:nvSpPr>
              <p:spPr bwMode="auto">
                <a:xfrm>
                  <a:off x="837509" y="1433181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63" name="Circle"/>
                <p:cNvSpPr>
                  <a:spLocks noChangeArrowheads="1"/>
                </p:cNvSpPr>
                <p:nvPr/>
              </p:nvSpPr>
              <p:spPr bwMode="auto">
                <a:xfrm>
                  <a:off x="1675018" y="0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64" name="Circle"/>
                <p:cNvSpPr>
                  <a:spLocks noChangeArrowheads="1"/>
                </p:cNvSpPr>
                <p:nvPr/>
              </p:nvSpPr>
              <p:spPr bwMode="auto">
                <a:xfrm>
                  <a:off x="1675018" y="478576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65" name="Circle"/>
                <p:cNvSpPr>
                  <a:spLocks noChangeArrowheads="1"/>
                </p:cNvSpPr>
                <p:nvPr/>
              </p:nvSpPr>
              <p:spPr bwMode="auto">
                <a:xfrm>
                  <a:off x="1675018" y="952055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33866" name="Circle"/>
                <p:cNvSpPr>
                  <a:spLocks noChangeArrowheads="1"/>
                </p:cNvSpPr>
                <p:nvPr/>
              </p:nvSpPr>
              <p:spPr bwMode="auto">
                <a:xfrm>
                  <a:off x="1675018" y="1430632"/>
                  <a:ext cx="311267" cy="311267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pPr algn="ctr"/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</p:grpSp>
        </p:grpSp>
      </p:grpSp>
      <p:sp>
        <p:nvSpPr>
          <p:cNvPr id="33798" name="Rectangle"/>
          <p:cNvSpPr>
            <a:spLocks noChangeArrowheads="1"/>
          </p:cNvSpPr>
          <p:nvPr/>
        </p:nvSpPr>
        <p:spPr bwMode="auto">
          <a:xfrm>
            <a:off x="9020175" y="2808288"/>
            <a:ext cx="1460500" cy="477837"/>
          </a:xfrm>
          <a:prstGeom prst="rect">
            <a:avLst/>
          </a:prstGeom>
          <a:solidFill>
            <a:srgbClr val="FFFFFF"/>
          </a:solidFill>
          <a:ln w="3810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799" name="Rectangle"/>
          <p:cNvSpPr>
            <a:spLocks noChangeArrowheads="1"/>
          </p:cNvSpPr>
          <p:nvPr/>
        </p:nvSpPr>
        <p:spPr bwMode="auto">
          <a:xfrm>
            <a:off x="10102850" y="3822700"/>
            <a:ext cx="1460500" cy="477838"/>
          </a:xfrm>
          <a:prstGeom prst="rect">
            <a:avLst/>
          </a:prstGeom>
          <a:solidFill>
            <a:srgbClr val="FFFFFF"/>
          </a:solidFill>
          <a:ln w="3810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00" name="Rectangle"/>
          <p:cNvSpPr>
            <a:spLocks noChangeArrowheads="1"/>
          </p:cNvSpPr>
          <p:nvPr/>
        </p:nvSpPr>
        <p:spPr bwMode="auto">
          <a:xfrm>
            <a:off x="7937500" y="3822700"/>
            <a:ext cx="1460500" cy="477838"/>
          </a:xfrm>
          <a:prstGeom prst="rect">
            <a:avLst/>
          </a:prstGeom>
          <a:solidFill>
            <a:srgbClr val="FFFFFF"/>
          </a:solidFill>
          <a:ln w="3810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grpSp>
        <p:nvGrpSpPr>
          <p:cNvPr id="33801" name="Group"/>
          <p:cNvGrpSpPr>
            <a:grpSpLocks/>
          </p:cNvGrpSpPr>
          <p:nvPr/>
        </p:nvGrpSpPr>
        <p:grpSpPr bwMode="auto">
          <a:xfrm>
            <a:off x="9145588" y="3411538"/>
            <a:ext cx="1209675" cy="285750"/>
            <a:chOff x="0" y="0"/>
            <a:chExt cx="1208428" cy="286935"/>
          </a:xfrm>
        </p:grpSpPr>
        <p:sp>
          <p:nvSpPr>
            <p:cNvPr id="33847" name="Line"/>
            <p:cNvSpPr>
              <a:spLocks noChangeShapeType="1"/>
            </p:cNvSpPr>
            <p:nvPr/>
          </p:nvSpPr>
          <p:spPr bwMode="auto">
            <a:xfrm flipH="1" flipV="1">
              <a:off x="595492" y="0"/>
              <a:ext cx="612937" cy="286936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 type="stealth" w="med" len="med"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3848" name="Line"/>
            <p:cNvSpPr>
              <a:spLocks noChangeShapeType="1"/>
            </p:cNvSpPr>
            <p:nvPr/>
          </p:nvSpPr>
          <p:spPr bwMode="auto">
            <a:xfrm flipV="1">
              <a:off x="-1" y="0"/>
              <a:ext cx="612937" cy="286936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 type="stealth" w="med" len="med"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grpSp>
        <p:nvGrpSpPr>
          <p:cNvPr id="33802" name="Group"/>
          <p:cNvGrpSpPr>
            <a:grpSpLocks/>
          </p:cNvGrpSpPr>
          <p:nvPr/>
        </p:nvGrpSpPr>
        <p:grpSpPr bwMode="auto">
          <a:xfrm>
            <a:off x="8074025" y="4424363"/>
            <a:ext cx="1208088" cy="287337"/>
            <a:chOff x="0" y="0"/>
            <a:chExt cx="1208428" cy="286935"/>
          </a:xfrm>
        </p:grpSpPr>
        <p:sp>
          <p:nvSpPr>
            <p:cNvPr id="33845" name="Line"/>
            <p:cNvSpPr>
              <a:spLocks noChangeShapeType="1"/>
            </p:cNvSpPr>
            <p:nvPr/>
          </p:nvSpPr>
          <p:spPr bwMode="auto">
            <a:xfrm flipH="1" flipV="1">
              <a:off x="595492" y="0"/>
              <a:ext cx="612937" cy="286936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 type="stealth" w="med" len="med"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3846" name="Line"/>
            <p:cNvSpPr>
              <a:spLocks noChangeShapeType="1"/>
            </p:cNvSpPr>
            <p:nvPr/>
          </p:nvSpPr>
          <p:spPr bwMode="auto">
            <a:xfrm flipV="1">
              <a:off x="-1" y="0"/>
              <a:ext cx="612937" cy="286936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 type="stealth" w="med" len="med"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grpSp>
        <p:nvGrpSpPr>
          <p:cNvPr id="33803" name="Group"/>
          <p:cNvGrpSpPr>
            <a:grpSpLocks/>
          </p:cNvGrpSpPr>
          <p:nvPr/>
        </p:nvGrpSpPr>
        <p:grpSpPr bwMode="auto">
          <a:xfrm>
            <a:off x="10240963" y="4424363"/>
            <a:ext cx="1208087" cy="287337"/>
            <a:chOff x="0" y="0"/>
            <a:chExt cx="1208428" cy="286935"/>
          </a:xfrm>
        </p:grpSpPr>
        <p:sp>
          <p:nvSpPr>
            <p:cNvPr id="33843" name="Line"/>
            <p:cNvSpPr>
              <a:spLocks noChangeShapeType="1"/>
            </p:cNvSpPr>
            <p:nvPr/>
          </p:nvSpPr>
          <p:spPr bwMode="auto">
            <a:xfrm flipH="1" flipV="1">
              <a:off x="595492" y="0"/>
              <a:ext cx="612937" cy="286936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 type="stealth" w="med" len="med"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3844" name="Line"/>
            <p:cNvSpPr>
              <a:spLocks noChangeShapeType="1"/>
            </p:cNvSpPr>
            <p:nvPr/>
          </p:nvSpPr>
          <p:spPr bwMode="auto">
            <a:xfrm flipV="1">
              <a:off x="-1" y="0"/>
              <a:ext cx="612937" cy="286936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 type="stealth" w="med" len="med"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sp>
        <p:nvSpPr>
          <p:cNvPr id="33804" name="Circle"/>
          <p:cNvSpPr>
            <a:spLocks noChangeArrowheads="1"/>
          </p:cNvSpPr>
          <p:nvPr/>
        </p:nvSpPr>
        <p:spPr bwMode="auto">
          <a:xfrm>
            <a:off x="7929563" y="4835525"/>
            <a:ext cx="330200" cy="330200"/>
          </a:xfrm>
          <a:prstGeom prst="ellipse">
            <a:avLst/>
          </a:prstGeom>
          <a:solidFill>
            <a:srgbClr val="27C11C"/>
          </a:solidFill>
          <a:ln w="3810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05" name="Circle"/>
          <p:cNvSpPr>
            <a:spLocks noChangeArrowheads="1"/>
          </p:cNvSpPr>
          <p:nvPr/>
        </p:nvSpPr>
        <p:spPr bwMode="auto">
          <a:xfrm>
            <a:off x="10109200" y="4835525"/>
            <a:ext cx="330200" cy="330200"/>
          </a:xfrm>
          <a:prstGeom prst="ellipse">
            <a:avLst/>
          </a:prstGeom>
          <a:solidFill>
            <a:srgbClr val="27C11C"/>
          </a:solidFill>
          <a:ln w="3810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06" name="Circle"/>
          <p:cNvSpPr>
            <a:spLocks noChangeArrowheads="1"/>
          </p:cNvSpPr>
          <p:nvPr/>
        </p:nvSpPr>
        <p:spPr bwMode="auto">
          <a:xfrm>
            <a:off x="9124950" y="4835525"/>
            <a:ext cx="330200" cy="330200"/>
          </a:xfrm>
          <a:prstGeom prst="ellipse">
            <a:avLst/>
          </a:prstGeom>
          <a:solidFill>
            <a:srgbClr val="FF9400"/>
          </a:solidFill>
          <a:ln w="3810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07" name="Circle"/>
          <p:cNvSpPr>
            <a:spLocks noChangeArrowheads="1"/>
          </p:cNvSpPr>
          <p:nvPr/>
        </p:nvSpPr>
        <p:spPr bwMode="auto">
          <a:xfrm>
            <a:off x="11304588" y="4835525"/>
            <a:ext cx="330200" cy="330200"/>
          </a:xfrm>
          <a:prstGeom prst="ellipse">
            <a:avLst/>
          </a:prstGeom>
          <a:solidFill>
            <a:srgbClr val="FF9400"/>
          </a:solidFill>
          <a:ln w="3810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08" name="y"/>
          <p:cNvSpPr txBox="1">
            <a:spLocks noChangeArrowheads="1"/>
          </p:cNvSpPr>
          <p:nvPr/>
        </p:nvSpPr>
        <p:spPr bwMode="auto">
          <a:xfrm>
            <a:off x="6877050" y="5205413"/>
            <a:ext cx="303213" cy="595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32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33809" name="x"/>
          <p:cNvSpPr txBox="1">
            <a:spLocks noChangeArrowheads="1"/>
          </p:cNvSpPr>
          <p:nvPr/>
        </p:nvSpPr>
        <p:spPr bwMode="auto">
          <a:xfrm>
            <a:off x="4354513" y="5205413"/>
            <a:ext cx="311150" cy="595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32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33810" name="скрытые слои"/>
          <p:cNvSpPr txBox="1">
            <a:spLocks noChangeArrowheads="1"/>
          </p:cNvSpPr>
          <p:nvPr/>
        </p:nvSpPr>
        <p:spPr bwMode="auto">
          <a:xfrm>
            <a:off x="5249863" y="5216525"/>
            <a:ext cx="1103312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  <a:t>скрытые</a:t>
            </a:r>
            <a:b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  <a:t>слои</a:t>
            </a:r>
          </a:p>
        </p:txBody>
      </p:sp>
      <p:sp>
        <p:nvSpPr>
          <p:cNvPr id="33811" name="класс  1"/>
          <p:cNvSpPr txBox="1">
            <a:spLocks noChangeArrowheads="1"/>
          </p:cNvSpPr>
          <p:nvPr/>
        </p:nvSpPr>
        <p:spPr bwMode="auto">
          <a:xfrm>
            <a:off x="7653338" y="5229225"/>
            <a:ext cx="825500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  <a:t>класс </a:t>
            </a:r>
            <a:b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0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sp>
        <p:nvSpPr>
          <p:cNvPr id="33812" name="класс  2"/>
          <p:cNvSpPr txBox="1">
            <a:spLocks noChangeArrowheads="1"/>
          </p:cNvSpPr>
          <p:nvPr/>
        </p:nvSpPr>
        <p:spPr bwMode="auto">
          <a:xfrm>
            <a:off x="8864600" y="5226050"/>
            <a:ext cx="793750" cy="657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  <a:t>класс </a:t>
            </a:r>
            <a:b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000" b="1">
                <a:solidFill>
                  <a:srgbClr val="FF9400"/>
                </a:solidFill>
                <a:latin typeface="Circ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33813" name="класс  1"/>
          <p:cNvSpPr txBox="1">
            <a:spLocks noChangeArrowheads="1"/>
          </p:cNvSpPr>
          <p:nvPr/>
        </p:nvSpPr>
        <p:spPr bwMode="auto">
          <a:xfrm>
            <a:off x="9821863" y="5226050"/>
            <a:ext cx="793750" cy="657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  <a:t>класс </a:t>
            </a:r>
            <a:b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0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sp>
        <p:nvSpPr>
          <p:cNvPr id="33814" name="класс  2"/>
          <p:cNvSpPr txBox="1">
            <a:spLocks noChangeArrowheads="1"/>
          </p:cNvSpPr>
          <p:nvPr/>
        </p:nvSpPr>
        <p:spPr bwMode="auto">
          <a:xfrm>
            <a:off x="11017250" y="5226050"/>
            <a:ext cx="793750" cy="657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  <a:t>класс </a:t>
            </a:r>
            <a:br>
              <a:rPr lang="ru-RU" sz="20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000" b="1">
                <a:solidFill>
                  <a:srgbClr val="FF9400"/>
                </a:solidFill>
                <a:latin typeface="Circ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33815" name="да"/>
          <p:cNvSpPr txBox="1">
            <a:spLocks noChangeArrowheads="1"/>
          </p:cNvSpPr>
          <p:nvPr/>
        </p:nvSpPr>
        <p:spPr bwMode="auto">
          <a:xfrm>
            <a:off x="7875588" y="4267200"/>
            <a:ext cx="390525" cy="376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solidFill>
                  <a:srgbClr val="929292"/>
                </a:solidFill>
                <a:latin typeface="Circe"/>
                <a:sym typeface="Helvetica Neue Medium"/>
              </a:rPr>
              <a:t>да</a:t>
            </a:r>
          </a:p>
        </p:txBody>
      </p:sp>
      <p:sp>
        <p:nvSpPr>
          <p:cNvPr id="33816" name="нет"/>
          <p:cNvSpPr txBox="1">
            <a:spLocks noChangeArrowheads="1"/>
          </p:cNvSpPr>
          <p:nvPr/>
        </p:nvSpPr>
        <p:spPr bwMode="auto">
          <a:xfrm>
            <a:off x="8940800" y="4267200"/>
            <a:ext cx="498475" cy="376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solidFill>
                  <a:srgbClr val="929292"/>
                </a:solidFill>
                <a:latin typeface="Circe"/>
                <a:sym typeface="Helvetica Neue Medium"/>
              </a:rPr>
              <a:t>нет</a:t>
            </a:r>
          </a:p>
        </p:txBody>
      </p:sp>
      <p:sp>
        <p:nvSpPr>
          <p:cNvPr id="33817" name="да"/>
          <p:cNvSpPr txBox="1">
            <a:spLocks noChangeArrowheads="1"/>
          </p:cNvSpPr>
          <p:nvPr/>
        </p:nvSpPr>
        <p:spPr bwMode="auto">
          <a:xfrm>
            <a:off x="10047288" y="4267200"/>
            <a:ext cx="390525" cy="376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solidFill>
                  <a:srgbClr val="929292"/>
                </a:solidFill>
                <a:latin typeface="Circe"/>
                <a:sym typeface="Helvetica Neue Medium"/>
              </a:rPr>
              <a:t>да</a:t>
            </a:r>
          </a:p>
        </p:txBody>
      </p:sp>
      <p:sp>
        <p:nvSpPr>
          <p:cNvPr id="33818" name="нет"/>
          <p:cNvSpPr txBox="1">
            <a:spLocks noChangeArrowheads="1"/>
          </p:cNvSpPr>
          <p:nvPr/>
        </p:nvSpPr>
        <p:spPr bwMode="auto">
          <a:xfrm>
            <a:off x="11110913" y="4267200"/>
            <a:ext cx="498475" cy="376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solidFill>
                  <a:srgbClr val="929292"/>
                </a:solidFill>
                <a:latin typeface="Circe"/>
                <a:sym typeface="Helvetica Neue Medium"/>
              </a:rPr>
              <a:t>нет</a:t>
            </a:r>
          </a:p>
        </p:txBody>
      </p:sp>
      <p:sp>
        <p:nvSpPr>
          <p:cNvPr id="33819" name="да"/>
          <p:cNvSpPr txBox="1">
            <a:spLocks noChangeArrowheads="1"/>
          </p:cNvSpPr>
          <p:nvPr/>
        </p:nvSpPr>
        <p:spPr bwMode="auto">
          <a:xfrm>
            <a:off x="8966200" y="3238500"/>
            <a:ext cx="390525" cy="376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solidFill>
                  <a:srgbClr val="929292"/>
                </a:solidFill>
                <a:latin typeface="Circe"/>
                <a:sym typeface="Helvetica Neue Medium"/>
              </a:rPr>
              <a:t>да</a:t>
            </a:r>
          </a:p>
        </p:txBody>
      </p:sp>
      <p:sp>
        <p:nvSpPr>
          <p:cNvPr id="33820" name="нет"/>
          <p:cNvSpPr txBox="1">
            <a:spLocks noChangeArrowheads="1"/>
          </p:cNvSpPr>
          <p:nvPr/>
        </p:nvSpPr>
        <p:spPr bwMode="auto">
          <a:xfrm>
            <a:off x="10029825" y="3238500"/>
            <a:ext cx="498475" cy="376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>
                <a:solidFill>
                  <a:srgbClr val="929292"/>
                </a:solidFill>
                <a:latin typeface="Circe"/>
                <a:sym typeface="Helvetica Neue Medium"/>
              </a:rPr>
              <a:t>нет</a:t>
            </a:r>
          </a:p>
        </p:txBody>
      </p:sp>
      <p:sp>
        <p:nvSpPr>
          <p:cNvPr id="33821" name="x1 &gt; 1.3"/>
          <p:cNvSpPr txBox="1">
            <a:spLocks noChangeArrowheads="1"/>
          </p:cNvSpPr>
          <p:nvPr/>
        </p:nvSpPr>
        <p:spPr bwMode="auto">
          <a:xfrm>
            <a:off x="9232900" y="2760663"/>
            <a:ext cx="977900" cy="53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  <a:sym typeface="Helvetica Neue Medium"/>
              </a:rPr>
              <a:t>x</a:t>
            </a:r>
            <a:r>
              <a:rPr lang="ru-RU" sz="2800" baseline="-6000">
                <a:latin typeface="Circe"/>
                <a:sym typeface="Helvetica Neue Medium"/>
              </a:rPr>
              <a:t>1</a:t>
            </a:r>
            <a:r>
              <a:rPr lang="ru-RU" sz="1200">
                <a:latin typeface="Circe"/>
                <a:sym typeface="Helvetica Neue Medium"/>
              </a:rPr>
              <a:t> </a:t>
            </a:r>
            <a:r>
              <a:rPr lang="ru-RU" sz="2800">
                <a:latin typeface="Circe"/>
                <a:sym typeface="Helvetica Neue Medium"/>
              </a:rPr>
              <a:t>&gt;</a:t>
            </a:r>
            <a:r>
              <a:rPr lang="ru-RU" sz="1200">
                <a:latin typeface="Circe"/>
                <a:sym typeface="Helvetica Neue Medium"/>
              </a:rPr>
              <a:t> </a:t>
            </a:r>
            <a:r>
              <a:rPr lang="ru-RU" sz="2200">
                <a:latin typeface="Circe"/>
                <a:sym typeface="Helvetica Neue Medium"/>
              </a:rPr>
              <a:t>1.3</a:t>
            </a:r>
          </a:p>
        </p:txBody>
      </p:sp>
      <p:sp>
        <p:nvSpPr>
          <p:cNvPr id="33822" name="x2 &lt; 0.9"/>
          <p:cNvSpPr txBox="1">
            <a:spLocks noChangeArrowheads="1"/>
          </p:cNvSpPr>
          <p:nvPr/>
        </p:nvSpPr>
        <p:spPr bwMode="auto">
          <a:xfrm>
            <a:off x="8150225" y="3773488"/>
            <a:ext cx="1068388" cy="53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  <a:sym typeface="Helvetica Neue Medium"/>
              </a:rPr>
              <a:t>x</a:t>
            </a:r>
            <a:r>
              <a:rPr lang="ru-RU" sz="2800" baseline="-6000">
                <a:latin typeface="Circe"/>
                <a:sym typeface="Helvetica Neue Medium"/>
              </a:rPr>
              <a:t>2</a:t>
            </a:r>
            <a:r>
              <a:rPr lang="ru-RU" sz="1200">
                <a:latin typeface="Circe"/>
                <a:sym typeface="Helvetica Neue Medium"/>
              </a:rPr>
              <a:t> </a:t>
            </a:r>
            <a:r>
              <a:rPr lang="ru-RU" sz="2800">
                <a:latin typeface="Circe"/>
                <a:sym typeface="Helvetica Neue Medium"/>
              </a:rPr>
              <a:t>&lt;</a:t>
            </a:r>
            <a:r>
              <a:rPr lang="ru-RU" sz="1200">
                <a:latin typeface="Circe"/>
                <a:sym typeface="Helvetica Neue Medium"/>
              </a:rPr>
              <a:t> </a:t>
            </a:r>
            <a:r>
              <a:rPr lang="ru-RU" sz="2200">
                <a:latin typeface="Circe"/>
                <a:sym typeface="Helvetica Neue Medium"/>
              </a:rPr>
              <a:t>0.9</a:t>
            </a:r>
          </a:p>
        </p:txBody>
      </p:sp>
      <p:sp>
        <p:nvSpPr>
          <p:cNvPr id="33823" name="x2 &gt; 2.1"/>
          <p:cNvSpPr txBox="1">
            <a:spLocks noChangeArrowheads="1"/>
          </p:cNvSpPr>
          <p:nvPr/>
        </p:nvSpPr>
        <p:spPr bwMode="auto">
          <a:xfrm>
            <a:off x="10326688" y="3781425"/>
            <a:ext cx="1012825" cy="53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  <a:sym typeface="Helvetica Neue Medium"/>
              </a:rPr>
              <a:t>x</a:t>
            </a:r>
            <a:r>
              <a:rPr lang="ru-RU" sz="2800" baseline="-6000">
                <a:latin typeface="Circe"/>
                <a:sym typeface="Helvetica Neue Medium"/>
              </a:rPr>
              <a:t>2</a:t>
            </a:r>
            <a:r>
              <a:rPr lang="ru-RU" sz="1200">
                <a:latin typeface="Circe"/>
                <a:sym typeface="Helvetica Neue Medium"/>
              </a:rPr>
              <a:t> </a:t>
            </a:r>
            <a:r>
              <a:rPr lang="ru-RU" sz="2800">
                <a:latin typeface="Circe"/>
                <a:sym typeface="Helvetica Neue Medium"/>
              </a:rPr>
              <a:t>&gt;</a:t>
            </a:r>
            <a:r>
              <a:rPr lang="ru-RU" sz="1200">
                <a:latin typeface="Circe"/>
                <a:sym typeface="Helvetica Neue Medium"/>
              </a:rPr>
              <a:t> </a:t>
            </a:r>
            <a:r>
              <a:rPr lang="ru-RU" sz="2200">
                <a:latin typeface="Circe"/>
                <a:sym typeface="Helvetica Neue Medium"/>
              </a:rPr>
              <a:t>2.1</a:t>
            </a:r>
          </a:p>
        </p:txBody>
      </p:sp>
      <p:sp>
        <p:nvSpPr>
          <p:cNvPr id="33824" name="Rectangle"/>
          <p:cNvSpPr>
            <a:spLocks noChangeArrowheads="1"/>
          </p:cNvSpPr>
          <p:nvPr/>
        </p:nvSpPr>
        <p:spPr bwMode="auto">
          <a:xfrm>
            <a:off x="563563" y="2824163"/>
            <a:ext cx="2901950" cy="2344737"/>
          </a:xfrm>
          <a:prstGeom prst="rect">
            <a:avLst/>
          </a:prstGeom>
          <a:solidFill>
            <a:srgbClr val="F1F1F1"/>
          </a:solidFill>
          <a:ln w="254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25" name="Line"/>
          <p:cNvSpPr>
            <a:spLocks noChangeShapeType="1"/>
          </p:cNvSpPr>
          <p:nvPr/>
        </p:nvSpPr>
        <p:spPr bwMode="auto">
          <a:xfrm flipV="1">
            <a:off x="563563" y="2463800"/>
            <a:ext cx="0" cy="2714625"/>
          </a:xfrm>
          <a:prstGeom prst="line">
            <a:avLst/>
          </a:prstGeom>
          <a:noFill/>
          <a:ln w="5715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3826" name="Line"/>
          <p:cNvSpPr>
            <a:spLocks noChangeShapeType="1"/>
          </p:cNvSpPr>
          <p:nvPr/>
        </p:nvSpPr>
        <p:spPr bwMode="auto">
          <a:xfrm>
            <a:off x="550863" y="5175250"/>
            <a:ext cx="3254375" cy="0"/>
          </a:xfrm>
          <a:prstGeom prst="line">
            <a:avLst/>
          </a:prstGeom>
          <a:noFill/>
          <a:ln w="5715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3827" name="Circle"/>
          <p:cNvSpPr>
            <a:spLocks noChangeArrowheads="1"/>
          </p:cNvSpPr>
          <p:nvPr/>
        </p:nvSpPr>
        <p:spPr bwMode="auto">
          <a:xfrm>
            <a:off x="1428750" y="4000500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28" name="Circle"/>
          <p:cNvSpPr>
            <a:spLocks noChangeArrowheads="1"/>
          </p:cNvSpPr>
          <p:nvPr/>
        </p:nvSpPr>
        <p:spPr bwMode="auto">
          <a:xfrm>
            <a:off x="2325688" y="3824288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29" name="Circle"/>
          <p:cNvSpPr>
            <a:spLocks noChangeArrowheads="1"/>
          </p:cNvSpPr>
          <p:nvPr/>
        </p:nvSpPr>
        <p:spPr bwMode="auto">
          <a:xfrm>
            <a:off x="1697038" y="3656013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0" name="Circle"/>
          <p:cNvSpPr>
            <a:spLocks noChangeArrowheads="1"/>
          </p:cNvSpPr>
          <p:nvPr/>
        </p:nvSpPr>
        <p:spPr bwMode="auto">
          <a:xfrm>
            <a:off x="1593850" y="4338638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1" name="Line"/>
          <p:cNvSpPr>
            <a:spLocks noChangeShapeType="1"/>
          </p:cNvSpPr>
          <p:nvPr/>
        </p:nvSpPr>
        <p:spPr bwMode="auto">
          <a:xfrm flipH="1">
            <a:off x="641350" y="3008313"/>
            <a:ext cx="2568575" cy="1978025"/>
          </a:xfrm>
          <a:prstGeom prst="line">
            <a:avLst/>
          </a:prstGeom>
          <a:noFill/>
          <a:ln w="76200">
            <a:solidFill>
              <a:schemeClr val="accent1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3832" name="Circle"/>
          <p:cNvSpPr>
            <a:spLocks noChangeArrowheads="1"/>
          </p:cNvSpPr>
          <p:nvPr/>
        </p:nvSpPr>
        <p:spPr bwMode="auto">
          <a:xfrm>
            <a:off x="773113" y="4748213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3" name="Circle"/>
          <p:cNvSpPr>
            <a:spLocks noChangeArrowheads="1"/>
          </p:cNvSpPr>
          <p:nvPr/>
        </p:nvSpPr>
        <p:spPr bwMode="auto">
          <a:xfrm>
            <a:off x="2608263" y="3505200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4" name="Circle"/>
          <p:cNvSpPr>
            <a:spLocks noChangeArrowheads="1"/>
          </p:cNvSpPr>
          <p:nvPr/>
        </p:nvSpPr>
        <p:spPr bwMode="auto">
          <a:xfrm>
            <a:off x="2089150" y="3492500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5" name="Circle"/>
          <p:cNvSpPr>
            <a:spLocks noChangeArrowheads="1"/>
          </p:cNvSpPr>
          <p:nvPr/>
        </p:nvSpPr>
        <p:spPr bwMode="auto">
          <a:xfrm>
            <a:off x="2000250" y="3962400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6" name="Circle"/>
          <p:cNvSpPr>
            <a:spLocks noChangeArrowheads="1"/>
          </p:cNvSpPr>
          <p:nvPr/>
        </p:nvSpPr>
        <p:spPr bwMode="auto">
          <a:xfrm>
            <a:off x="1128713" y="4327525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7" name="Circle"/>
          <p:cNvSpPr>
            <a:spLocks noChangeArrowheads="1"/>
          </p:cNvSpPr>
          <p:nvPr/>
        </p:nvSpPr>
        <p:spPr bwMode="auto">
          <a:xfrm>
            <a:off x="2814638" y="3070225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8" name="Circle"/>
          <p:cNvSpPr>
            <a:spLocks noChangeArrowheads="1"/>
          </p:cNvSpPr>
          <p:nvPr/>
        </p:nvSpPr>
        <p:spPr bwMode="auto">
          <a:xfrm>
            <a:off x="1187450" y="4633913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39" name="y"/>
          <p:cNvSpPr txBox="1">
            <a:spLocks noChangeArrowheads="1"/>
          </p:cNvSpPr>
          <p:nvPr/>
        </p:nvSpPr>
        <p:spPr bwMode="auto">
          <a:xfrm>
            <a:off x="604838" y="2286000"/>
            <a:ext cx="258762" cy="5159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r>
              <a:rPr lang="ru-RU" sz="2200">
                <a:solidFill>
                  <a:srgbClr val="929292"/>
                </a:solidFill>
                <a:latin typeface="Circe"/>
              </a:rPr>
              <a:t>y</a:t>
            </a:r>
          </a:p>
        </p:txBody>
      </p:sp>
      <p:sp>
        <p:nvSpPr>
          <p:cNvPr id="33840" name="x"/>
          <p:cNvSpPr txBox="1">
            <a:spLocks noChangeArrowheads="1"/>
          </p:cNvSpPr>
          <p:nvPr/>
        </p:nvSpPr>
        <p:spPr bwMode="auto">
          <a:xfrm>
            <a:off x="3632200" y="4757738"/>
            <a:ext cx="258763" cy="411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r>
              <a:rPr lang="ru-RU" sz="2200">
                <a:solidFill>
                  <a:srgbClr val="929292"/>
                </a:solidFill>
                <a:latin typeface="Circe"/>
              </a:rPr>
              <a:t>x</a:t>
            </a:r>
          </a:p>
        </p:txBody>
      </p:sp>
      <p:sp>
        <p:nvSpPr>
          <p:cNvPr id="33841" name="Circle"/>
          <p:cNvSpPr>
            <a:spLocks noChangeArrowheads="1"/>
          </p:cNvSpPr>
          <p:nvPr/>
        </p:nvSpPr>
        <p:spPr bwMode="auto">
          <a:xfrm>
            <a:off x="2401888" y="3270250"/>
            <a:ext cx="177800" cy="177800"/>
          </a:xfrm>
          <a:prstGeom prst="ellipse">
            <a:avLst/>
          </a:prstGeom>
          <a:solidFill>
            <a:srgbClr val="27C11C"/>
          </a:solidFill>
          <a:ln w="19050">
            <a:solidFill>
              <a:srgbClr val="5E5E5E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3842" name="y  =  a·x  +  b"/>
          <p:cNvSpPr txBox="1">
            <a:spLocks noChangeArrowheads="1"/>
          </p:cNvSpPr>
          <p:nvPr/>
        </p:nvSpPr>
        <p:spPr bwMode="auto">
          <a:xfrm>
            <a:off x="1187450" y="5243513"/>
            <a:ext cx="1790700" cy="595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3200">
                <a:latin typeface="Circe"/>
                <a:sym typeface="Helvetica Neue Medium"/>
              </a:rPr>
              <a:t>y</a:t>
            </a:r>
            <a:r>
              <a:rPr lang="ru-RU" sz="1200">
                <a:latin typeface="Circe"/>
                <a:sym typeface="Helvetica Neue Medium"/>
              </a:rPr>
              <a:t>  </a:t>
            </a:r>
            <a:r>
              <a:rPr lang="ru-RU" sz="3200">
                <a:latin typeface="Circe"/>
                <a:sym typeface="Helvetica Neue Medium"/>
              </a:rPr>
              <a:t>=</a:t>
            </a:r>
            <a:r>
              <a:rPr lang="ru-RU" sz="1200">
                <a:latin typeface="Circe"/>
                <a:sym typeface="Helvetica Neue Medium"/>
              </a:rPr>
              <a:t>  </a:t>
            </a:r>
            <a:r>
              <a:rPr lang="ru-RU" sz="3200">
                <a:latin typeface="Circe"/>
                <a:sym typeface="Helvetica Neue Medium"/>
              </a:rPr>
              <a:t>a·x</a:t>
            </a:r>
            <a:r>
              <a:rPr lang="ru-RU" sz="1200">
                <a:latin typeface="Circe"/>
                <a:sym typeface="Helvetica Neue Medium"/>
              </a:rPr>
              <a:t>  </a:t>
            </a:r>
            <a:r>
              <a:rPr lang="ru-RU" sz="3200">
                <a:latin typeface="Circe"/>
                <a:sym typeface="Helvetica Neue Medium"/>
              </a:rPr>
              <a:t>+</a:t>
            </a:r>
            <a:r>
              <a:rPr lang="ru-RU" sz="1200">
                <a:latin typeface="Circe"/>
                <a:sym typeface="Helvetica Neue Medium"/>
              </a:rPr>
              <a:t>  </a:t>
            </a:r>
            <a:r>
              <a:rPr lang="ru-RU" sz="3200">
                <a:latin typeface="Circe"/>
                <a:sym typeface="Helvetica Neue Medium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Игрушечный пример</a:t>
            </a:r>
          </a:p>
        </p:txBody>
      </p:sp>
      <p:grpSp>
        <p:nvGrpSpPr>
          <p:cNvPr id="34818" name="Группа 176"/>
          <p:cNvGrpSpPr>
            <a:grpSpLocks/>
          </p:cNvGrpSpPr>
          <p:nvPr/>
        </p:nvGrpSpPr>
        <p:grpSpPr bwMode="auto">
          <a:xfrm>
            <a:off x="1468438" y="1455738"/>
            <a:ext cx="4538662" cy="4371975"/>
            <a:chOff x="1467652" y="1455295"/>
            <a:chExt cx="4540174" cy="4372503"/>
          </a:xfrm>
        </p:grpSpPr>
        <p:sp>
          <p:nvSpPr>
            <p:cNvPr id="34822" name="Square"/>
            <p:cNvSpPr>
              <a:spLocks noChangeArrowheads="1"/>
            </p:cNvSpPr>
            <p:nvPr/>
          </p:nvSpPr>
          <p:spPr bwMode="auto">
            <a:xfrm>
              <a:off x="1925092" y="2181933"/>
              <a:ext cx="3161002" cy="3161002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23" name="Line"/>
            <p:cNvSpPr>
              <a:spLocks noChangeShapeType="1"/>
            </p:cNvSpPr>
            <p:nvPr/>
          </p:nvSpPr>
          <p:spPr bwMode="auto">
            <a:xfrm flipV="1">
              <a:off x="1931926" y="1722221"/>
              <a:ext cx="1" cy="3749672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24" name="Line"/>
            <p:cNvSpPr>
              <a:spLocks noChangeShapeType="1"/>
            </p:cNvSpPr>
            <p:nvPr/>
          </p:nvSpPr>
          <p:spPr bwMode="auto">
            <a:xfrm>
              <a:off x="1773259" y="5334326"/>
              <a:ext cx="3870117" cy="1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25" name="Line"/>
            <p:cNvSpPr>
              <a:spLocks noChangeShapeType="1"/>
            </p:cNvSpPr>
            <p:nvPr/>
          </p:nvSpPr>
          <p:spPr bwMode="auto">
            <a:xfrm flipV="1">
              <a:off x="3470085" y="5330359"/>
              <a:ext cx="1" cy="149964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26" name="Line"/>
            <p:cNvSpPr>
              <a:spLocks noChangeShapeType="1"/>
            </p:cNvSpPr>
            <p:nvPr/>
          </p:nvSpPr>
          <p:spPr bwMode="auto">
            <a:xfrm flipV="1">
              <a:off x="5085658" y="5330359"/>
              <a:ext cx="1" cy="149964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27" name="Line"/>
            <p:cNvSpPr>
              <a:spLocks noChangeShapeType="1"/>
            </p:cNvSpPr>
            <p:nvPr/>
          </p:nvSpPr>
          <p:spPr bwMode="auto">
            <a:xfrm flipV="1">
              <a:off x="4277871" y="5330359"/>
              <a:ext cx="1" cy="8499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28" name="Line"/>
            <p:cNvSpPr>
              <a:spLocks noChangeShapeType="1"/>
            </p:cNvSpPr>
            <p:nvPr/>
          </p:nvSpPr>
          <p:spPr bwMode="auto">
            <a:xfrm flipV="1">
              <a:off x="2696479" y="5330359"/>
              <a:ext cx="1" cy="8499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29" name="Line"/>
            <p:cNvSpPr>
              <a:spLocks noChangeShapeType="1"/>
            </p:cNvSpPr>
            <p:nvPr/>
          </p:nvSpPr>
          <p:spPr bwMode="auto">
            <a:xfrm>
              <a:off x="1775782" y="2181524"/>
              <a:ext cx="149964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30" name="Line"/>
            <p:cNvSpPr>
              <a:spLocks noChangeShapeType="1"/>
            </p:cNvSpPr>
            <p:nvPr/>
          </p:nvSpPr>
          <p:spPr bwMode="auto">
            <a:xfrm>
              <a:off x="1775782" y="3727785"/>
              <a:ext cx="149964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31" name="Line"/>
            <p:cNvSpPr>
              <a:spLocks noChangeShapeType="1"/>
            </p:cNvSpPr>
            <p:nvPr/>
          </p:nvSpPr>
          <p:spPr bwMode="auto">
            <a:xfrm>
              <a:off x="1856076" y="2932717"/>
              <a:ext cx="8499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32" name="Line"/>
            <p:cNvSpPr>
              <a:spLocks noChangeShapeType="1"/>
            </p:cNvSpPr>
            <p:nvPr/>
          </p:nvSpPr>
          <p:spPr bwMode="auto">
            <a:xfrm>
              <a:off x="1856076" y="4519634"/>
              <a:ext cx="8499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4833" name="0"/>
            <p:cNvSpPr txBox="1">
              <a:spLocks noChangeArrowheads="1"/>
            </p:cNvSpPr>
            <p:nvPr/>
          </p:nvSpPr>
          <p:spPr bwMode="auto">
            <a:xfrm>
              <a:off x="1699789" y="5379232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0</a:t>
              </a:r>
            </a:p>
          </p:txBody>
        </p:sp>
        <p:sp>
          <p:nvSpPr>
            <p:cNvPr id="34834" name="1"/>
            <p:cNvSpPr txBox="1">
              <a:spLocks noChangeArrowheads="1"/>
            </p:cNvSpPr>
            <p:nvPr/>
          </p:nvSpPr>
          <p:spPr bwMode="auto">
            <a:xfrm>
              <a:off x="3237948" y="5379232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1</a:t>
              </a:r>
            </a:p>
          </p:txBody>
        </p:sp>
        <p:sp>
          <p:nvSpPr>
            <p:cNvPr id="34835" name="2"/>
            <p:cNvSpPr txBox="1">
              <a:spLocks noChangeArrowheads="1"/>
            </p:cNvSpPr>
            <p:nvPr/>
          </p:nvSpPr>
          <p:spPr bwMode="auto">
            <a:xfrm>
              <a:off x="4853521" y="5379232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2</a:t>
              </a:r>
            </a:p>
          </p:txBody>
        </p:sp>
        <p:sp>
          <p:nvSpPr>
            <p:cNvPr id="34836" name="1.5"/>
            <p:cNvSpPr txBox="1">
              <a:spLocks noChangeArrowheads="1"/>
            </p:cNvSpPr>
            <p:nvPr/>
          </p:nvSpPr>
          <p:spPr bwMode="auto">
            <a:xfrm>
              <a:off x="4045734" y="5379232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1.5</a:t>
              </a:r>
            </a:p>
          </p:txBody>
        </p:sp>
        <p:sp>
          <p:nvSpPr>
            <p:cNvPr id="34837" name="0.5"/>
            <p:cNvSpPr txBox="1">
              <a:spLocks noChangeArrowheads="1"/>
            </p:cNvSpPr>
            <p:nvPr/>
          </p:nvSpPr>
          <p:spPr bwMode="auto">
            <a:xfrm>
              <a:off x="2469763" y="5377948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0.5</a:t>
              </a:r>
            </a:p>
          </p:txBody>
        </p:sp>
        <p:sp>
          <p:nvSpPr>
            <p:cNvPr id="34838" name="0"/>
            <p:cNvSpPr txBox="1">
              <a:spLocks noChangeArrowheads="1"/>
            </p:cNvSpPr>
            <p:nvPr/>
          </p:nvSpPr>
          <p:spPr bwMode="auto">
            <a:xfrm>
              <a:off x="1469441" y="5036106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0</a:t>
              </a:r>
            </a:p>
          </p:txBody>
        </p:sp>
        <p:sp>
          <p:nvSpPr>
            <p:cNvPr id="34839" name="1"/>
            <p:cNvSpPr txBox="1">
              <a:spLocks noChangeArrowheads="1"/>
            </p:cNvSpPr>
            <p:nvPr/>
          </p:nvSpPr>
          <p:spPr bwMode="auto">
            <a:xfrm>
              <a:off x="1469441" y="3428639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1</a:t>
              </a:r>
            </a:p>
          </p:txBody>
        </p:sp>
        <p:sp>
          <p:nvSpPr>
            <p:cNvPr id="34840" name="2"/>
            <p:cNvSpPr txBox="1">
              <a:spLocks noChangeArrowheads="1"/>
            </p:cNvSpPr>
            <p:nvPr/>
          </p:nvSpPr>
          <p:spPr bwMode="auto">
            <a:xfrm>
              <a:off x="1469441" y="1875694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2</a:t>
              </a:r>
            </a:p>
          </p:txBody>
        </p:sp>
        <p:sp>
          <p:nvSpPr>
            <p:cNvPr id="34841" name="1.5"/>
            <p:cNvSpPr txBox="1">
              <a:spLocks noChangeArrowheads="1"/>
            </p:cNvSpPr>
            <p:nvPr/>
          </p:nvSpPr>
          <p:spPr bwMode="auto">
            <a:xfrm>
              <a:off x="1467652" y="2624906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1.5</a:t>
              </a:r>
            </a:p>
          </p:txBody>
        </p:sp>
        <p:sp>
          <p:nvSpPr>
            <p:cNvPr id="34842" name="0.5"/>
            <p:cNvSpPr txBox="1">
              <a:spLocks noChangeArrowheads="1"/>
            </p:cNvSpPr>
            <p:nvPr/>
          </p:nvSpPr>
          <p:spPr bwMode="auto">
            <a:xfrm>
              <a:off x="1467652" y="4232372"/>
              <a:ext cx="464275" cy="4485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>
                  <a:solidFill>
                    <a:srgbClr val="929292"/>
                  </a:solidFill>
                  <a:latin typeface="Circe"/>
                </a:rPr>
                <a:t>0.5</a:t>
              </a:r>
            </a:p>
          </p:txBody>
        </p:sp>
        <p:sp>
          <p:nvSpPr>
            <p:cNvPr id="34843" name="Circle"/>
            <p:cNvSpPr>
              <a:spLocks noChangeArrowheads="1"/>
            </p:cNvSpPr>
            <p:nvPr/>
          </p:nvSpPr>
          <p:spPr bwMode="auto">
            <a:xfrm>
              <a:off x="2779128" y="3267732"/>
              <a:ext cx="461762" cy="46176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44" name="Circle"/>
            <p:cNvSpPr>
              <a:spLocks noChangeArrowheads="1"/>
            </p:cNvSpPr>
            <p:nvPr/>
          </p:nvSpPr>
          <p:spPr bwMode="auto">
            <a:xfrm>
              <a:off x="4010966" y="3572599"/>
              <a:ext cx="461763" cy="46176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45" name="Circle"/>
            <p:cNvSpPr>
              <a:spLocks noChangeArrowheads="1"/>
            </p:cNvSpPr>
            <p:nvPr/>
          </p:nvSpPr>
          <p:spPr bwMode="auto">
            <a:xfrm>
              <a:off x="3360523" y="3858904"/>
              <a:ext cx="461763" cy="46176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46" name="Circle"/>
            <p:cNvSpPr>
              <a:spLocks noChangeArrowheads="1"/>
            </p:cNvSpPr>
            <p:nvPr/>
          </p:nvSpPr>
          <p:spPr bwMode="auto">
            <a:xfrm>
              <a:off x="3884735" y="4133777"/>
              <a:ext cx="461763" cy="46176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47" name="Circle"/>
            <p:cNvSpPr>
              <a:spLocks noChangeArrowheads="1"/>
            </p:cNvSpPr>
            <p:nvPr/>
          </p:nvSpPr>
          <p:spPr bwMode="auto">
            <a:xfrm>
              <a:off x="4538802" y="4017056"/>
              <a:ext cx="461763" cy="46176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48" name="Circle"/>
            <p:cNvSpPr>
              <a:spLocks noChangeArrowheads="1"/>
            </p:cNvSpPr>
            <p:nvPr/>
          </p:nvSpPr>
          <p:spPr bwMode="auto">
            <a:xfrm>
              <a:off x="4158852" y="4709361"/>
              <a:ext cx="461763" cy="46176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49" name="Circle"/>
            <p:cNvSpPr>
              <a:spLocks noChangeArrowheads="1"/>
            </p:cNvSpPr>
            <p:nvPr/>
          </p:nvSpPr>
          <p:spPr bwMode="auto">
            <a:xfrm>
              <a:off x="2153299" y="3482559"/>
              <a:ext cx="461763" cy="46176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0" name="Circle"/>
            <p:cNvSpPr>
              <a:spLocks noChangeArrowheads="1"/>
            </p:cNvSpPr>
            <p:nvPr/>
          </p:nvSpPr>
          <p:spPr bwMode="auto">
            <a:xfrm>
              <a:off x="3498377" y="2858197"/>
              <a:ext cx="461763" cy="461762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1" name="Circle"/>
            <p:cNvSpPr>
              <a:spLocks noChangeArrowheads="1"/>
            </p:cNvSpPr>
            <p:nvPr/>
          </p:nvSpPr>
          <p:spPr bwMode="auto">
            <a:xfrm>
              <a:off x="2695271" y="4594089"/>
              <a:ext cx="461763" cy="46176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2" name="Circle"/>
            <p:cNvSpPr>
              <a:spLocks noChangeArrowheads="1"/>
            </p:cNvSpPr>
            <p:nvPr/>
          </p:nvSpPr>
          <p:spPr bwMode="auto">
            <a:xfrm>
              <a:off x="3225416" y="2293492"/>
              <a:ext cx="461763" cy="46176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3" name="Circle"/>
            <p:cNvSpPr>
              <a:spLocks noChangeArrowheads="1"/>
            </p:cNvSpPr>
            <p:nvPr/>
          </p:nvSpPr>
          <p:spPr bwMode="auto">
            <a:xfrm>
              <a:off x="2501241" y="3922276"/>
              <a:ext cx="461762" cy="46176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4" name="Circle"/>
            <p:cNvSpPr>
              <a:spLocks noChangeArrowheads="1"/>
            </p:cNvSpPr>
            <p:nvPr/>
          </p:nvSpPr>
          <p:spPr bwMode="auto">
            <a:xfrm>
              <a:off x="4219884" y="2828792"/>
              <a:ext cx="461763" cy="461762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5" name="Circle"/>
            <p:cNvSpPr>
              <a:spLocks noChangeArrowheads="1"/>
            </p:cNvSpPr>
            <p:nvPr/>
          </p:nvSpPr>
          <p:spPr bwMode="auto">
            <a:xfrm>
              <a:off x="3503618" y="4709361"/>
              <a:ext cx="461762" cy="461762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6" name="Circle"/>
            <p:cNvSpPr>
              <a:spLocks noChangeArrowheads="1"/>
            </p:cNvSpPr>
            <p:nvPr/>
          </p:nvSpPr>
          <p:spPr bwMode="auto">
            <a:xfrm>
              <a:off x="2609103" y="2398735"/>
              <a:ext cx="461763" cy="461762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7" name="Circle"/>
            <p:cNvSpPr>
              <a:spLocks noChangeArrowheads="1"/>
            </p:cNvSpPr>
            <p:nvPr/>
          </p:nvSpPr>
          <p:spPr bwMode="auto">
            <a:xfrm>
              <a:off x="3884735" y="2278789"/>
              <a:ext cx="461763" cy="46176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8" name="Circle"/>
            <p:cNvSpPr>
              <a:spLocks noChangeArrowheads="1"/>
            </p:cNvSpPr>
            <p:nvPr/>
          </p:nvSpPr>
          <p:spPr bwMode="auto">
            <a:xfrm>
              <a:off x="2091382" y="4432447"/>
              <a:ext cx="461763" cy="46176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59" name="Circle"/>
            <p:cNvSpPr>
              <a:spLocks noChangeArrowheads="1"/>
            </p:cNvSpPr>
            <p:nvPr/>
          </p:nvSpPr>
          <p:spPr bwMode="auto">
            <a:xfrm>
              <a:off x="2153299" y="2725598"/>
              <a:ext cx="461763" cy="461762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EB9803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4860" name="x1"/>
            <p:cNvSpPr txBox="1">
              <a:spLocks noChangeArrowheads="1"/>
            </p:cNvSpPr>
            <p:nvPr/>
          </p:nvSpPr>
          <p:spPr bwMode="auto">
            <a:xfrm>
              <a:off x="2071362" y="1455295"/>
              <a:ext cx="802089" cy="77495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600">
                  <a:solidFill>
                    <a:srgbClr val="929292"/>
                  </a:solidFill>
                  <a:latin typeface="Circe Bold"/>
                </a:rPr>
                <a:t>x</a:t>
              </a:r>
              <a:r>
                <a:rPr lang="ru-RU" sz="3600" baseline="-6000">
                  <a:solidFill>
                    <a:srgbClr val="929292"/>
                  </a:solidFill>
                  <a:latin typeface="Circe Bold"/>
                </a:rPr>
                <a:t>1</a:t>
              </a:r>
            </a:p>
          </p:txBody>
        </p:sp>
        <p:sp>
          <p:nvSpPr>
            <p:cNvPr id="34861" name="x2"/>
            <p:cNvSpPr txBox="1">
              <a:spLocks noChangeArrowheads="1"/>
            </p:cNvSpPr>
            <p:nvPr/>
          </p:nvSpPr>
          <p:spPr bwMode="auto">
            <a:xfrm>
              <a:off x="5196966" y="4536924"/>
              <a:ext cx="810860" cy="77494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600">
                  <a:solidFill>
                    <a:srgbClr val="929292"/>
                  </a:solidFill>
                  <a:latin typeface="Circe Bold"/>
                </a:rPr>
                <a:t>x</a:t>
              </a:r>
              <a:r>
                <a:rPr lang="ru-RU" sz="3600" baseline="-6000">
                  <a:solidFill>
                    <a:srgbClr val="929292"/>
                  </a:solidFill>
                  <a:latin typeface="Circe Bold"/>
                </a:rPr>
                <a:t>2</a:t>
              </a:r>
            </a:p>
          </p:txBody>
        </p:sp>
      </p:grpSp>
      <p:sp>
        <p:nvSpPr>
          <p:cNvPr id="34819" name="y - метка класса     - класс 1…"/>
          <p:cNvSpPr txBox="1">
            <a:spLocks noChangeArrowheads="1"/>
          </p:cNvSpPr>
          <p:nvPr/>
        </p:nvSpPr>
        <p:spPr bwMode="auto">
          <a:xfrm>
            <a:off x="6789738" y="3429000"/>
            <a:ext cx="3883025" cy="1870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4400">
                <a:latin typeface="Circe"/>
                <a:sym typeface="Helvetica Neue Medium"/>
              </a:rPr>
              <a:t>y</a:t>
            </a:r>
            <a:r>
              <a:rPr lang="ru-RU" sz="3600">
                <a:latin typeface="Circe"/>
                <a:sym typeface="Helvetica Neue Medium"/>
              </a:rPr>
              <a:t> </a:t>
            </a:r>
            <a:r>
              <a:rPr lang="ru-RU" altLang="ja-JP" sz="3600">
                <a:latin typeface="Arial"/>
                <a:sym typeface="Helvetica Neue Light"/>
              </a:rPr>
              <a:t>—</a:t>
            </a:r>
            <a:r>
              <a:rPr lang="ru-RU" sz="3600">
                <a:latin typeface="Circe"/>
                <a:ea typeface="Helvetica Neue Light"/>
                <a:cs typeface="Helvetica Neue Light"/>
                <a:sym typeface="Helvetica Neue Light"/>
              </a:rPr>
              <a:t> метка класса</a:t>
            </a:r>
            <a:br>
              <a:rPr lang="ru-RU" sz="36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3600">
                <a:latin typeface="Circe"/>
                <a:ea typeface="Helvetica Neue Light"/>
                <a:cs typeface="Helvetica Neue Light"/>
                <a:sym typeface="Helvetica Neue Light"/>
              </a:rPr>
              <a:t>   </a:t>
            </a:r>
            <a:r>
              <a:rPr lang="ru-RU" altLang="ja-JP" sz="3600">
                <a:latin typeface="Arial"/>
                <a:sym typeface="Helvetica Neue Light"/>
              </a:rPr>
              <a:t>—</a:t>
            </a:r>
            <a:r>
              <a:rPr lang="ru-RU" sz="3600">
                <a:latin typeface="Circe"/>
                <a:ea typeface="Helvetica Neue Light"/>
                <a:cs typeface="Helvetica Neue Light"/>
                <a:sym typeface="Helvetica Neue Light"/>
              </a:rPr>
              <a:t> класс </a:t>
            </a:r>
            <a:r>
              <a:rPr lang="ru-RU" sz="36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1</a:t>
            </a:r>
          </a:p>
          <a:p>
            <a:r>
              <a:rPr lang="ru-RU" sz="3600">
                <a:latin typeface="Circe"/>
                <a:ea typeface="Helvetica Neue Light"/>
                <a:cs typeface="Helvetica Neue Light"/>
                <a:sym typeface="Helvetica Neue Light"/>
              </a:rPr>
              <a:t>   </a:t>
            </a:r>
            <a:r>
              <a:rPr lang="ru-RU" altLang="ja-JP" sz="3600">
                <a:latin typeface="Arial"/>
                <a:sym typeface="Helvetica Neue Light"/>
              </a:rPr>
              <a:t>—</a:t>
            </a:r>
            <a:r>
              <a:rPr lang="ru-RU" sz="3600">
                <a:latin typeface="Circe"/>
                <a:ea typeface="Helvetica Neue Light"/>
                <a:cs typeface="Helvetica Neue Light"/>
                <a:sym typeface="Helvetica Neue Light"/>
              </a:rPr>
              <a:t> класс </a:t>
            </a:r>
            <a:r>
              <a:rPr lang="ru-RU" sz="3600" b="1">
                <a:solidFill>
                  <a:srgbClr val="FF9400"/>
                </a:solidFill>
                <a:latin typeface="Circ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34820" name="x1,x2 - координаты"/>
          <p:cNvSpPr txBox="1">
            <a:spLocks noChangeArrowheads="1"/>
          </p:cNvSpPr>
          <p:nvPr/>
        </p:nvSpPr>
        <p:spPr bwMode="auto">
          <a:xfrm>
            <a:off x="6789738" y="2862263"/>
            <a:ext cx="4367212" cy="771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4400">
                <a:latin typeface="Circe"/>
                <a:sym typeface="Helvetica Neue Medium"/>
              </a:rPr>
              <a:t>x</a:t>
            </a:r>
            <a:r>
              <a:rPr lang="ru-RU" sz="3600" baseline="-6000">
                <a:latin typeface="Circe"/>
                <a:sym typeface="Helvetica Neue Medium"/>
              </a:rPr>
              <a:t>1</a:t>
            </a:r>
            <a:r>
              <a:rPr lang="ru-RU" sz="3600">
                <a:latin typeface="Circe"/>
                <a:sym typeface="Helvetica Neue Medium"/>
              </a:rPr>
              <a:t>,</a:t>
            </a:r>
            <a:r>
              <a:rPr lang="ru-RU" sz="4400">
                <a:latin typeface="Circe"/>
                <a:sym typeface="Helvetica Neue Medium"/>
              </a:rPr>
              <a:t>x</a:t>
            </a:r>
            <a:r>
              <a:rPr lang="ru-RU" sz="3600" baseline="-6000">
                <a:latin typeface="Circe"/>
                <a:sym typeface="Helvetica Neue Medium"/>
              </a:rPr>
              <a:t>2</a:t>
            </a:r>
            <a:r>
              <a:rPr lang="ru-RU" sz="3600">
                <a:latin typeface="Circe"/>
                <a:sym typeface="Helvetica Neue Medium"/>
              </a:rPr>
              <a:t> </a:t>
            </a:r>
            <a:r>
              <a:rPr lang="ru-RU" altLang="ja-JP" sz="3600">
                <a:latin typeface="Arial"/>
                <a:sym typeface="Helvetica Neue Light"/>
              </a:rPr>
              <a:t>—</a:t>
            </a:r>
            <a:r>
              <a:rPr lang="ru-RU" altLang="ja-JP" sz="3600">
                <a:latin typeface="Circe"/>
                <a:sym typeface="Helvetica Neue Light"/>
              </a:rPr>
              <a:t> </a:t>
            </a:r>
            <a:r>
              <a:rPr lang="ru-RU" sz="3600">
                <a:latin typeface="Circe"/>
                <a:ea typeface="Helvetica Neue Light"/>
                <a:cs typeface="Helvetica Neue Light"/>
                <a:sym typeface="Helvetica Neue Light"/>
              </a:rPr>
              <a:t>координаты</a:t>
            </a:r>
          </a:p>
        </p:txBody>
      </p:sp>
      <p:sp>
        <p:nvSpPr>
          <p:cNvPr id="169" name="Классификация:">
            <a:extLst>
              <a:ext uri="{FF2B5EF4-FFF2-40B4-BE49-F238E27FC236}"/>
            </a:extLst>
          </p:cNvPr>
          <p:cNvSpPr txBox="1"/>
          <p:nvPr/>
        </p:nvSpPr>
        <p:spPr>
          <a:xfrm>
            <a:off x="6789738" y="2101850"/>
            <a:ext cx="3579812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600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600" dirty="0" err="1">
                <a:latin typeface="Circe" panose="020B0502020203020203" pitchFamily="34" charset="-52"/>
                <a:ea typeface="+mn-ea"/>
                <a:cs typeface="+mn-cs"/>
              </a:rPr>
              <a:t>Классификация</a:t>
            </a:r>
            <a:r>
              <a:rPr sz="3600" dirty="0">
                <a:latin typeface="Circe" panose="020B0502020203020203" pitchFamily="34" charset="-52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Линейные модели</a:t>
            </a:r>
          </a:p>
        </p:txBody>
      </p:sp>
      <p:sp>
        <p:nvSpPr>
          <p:cNvPr id="35842" name="x1"/>
          <p:cNvSpPr txBox="1">
            <a:spLocks noChangeArrowheads="1"/>
          </p:cNvSpPr>
          <p:nvPr/>
        </p:nvSpPr>
        <p:spPr bwMode="auto">
          <a:xfrm>
            <a:off x="1111250" y="1685925"/>
            <a:ext cx="511175" cy="7477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4200">
                <a:latin typeface="Circe"/>
                <a:sym typeface="Helvetica Neue Medium"/>
              </a:rPr>
              <a:t>x</a:t>
            </a:r>
            <a:r>
              <a:rPr lang="ru-RU" sz="4200" baseline="-6000">
                <a:latin typeface="Circe"/>
                <a:sym typeface="Helvetica Neue Medium"/>
              </a:rPr>
              <a:t>1</a:t>
            </a:r>
          </a:p>
        </p:txBody>
      </p:sp>
      <p:sp>
        <p:nvSpPr>
          <p:cNvPr id="35843" name="x2"/>
          <p:cNvSpPr txBox="1">
            <a:spLocks noChangeArrowheads="1"/>
          </p:cNvSpPr>
          <p:nvPr/>
        </p:nvSpPr>
        <p:spPr bwMode="auto">
          <a:xfrm>
            <a:off x="1111250" y="2998788"/>
            <a:ext cx="565150" cy="749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4200">
                <a:latin typeface="Circe"/>
                <a:sym typeface="Helvetica Neue Medium"/>
              </a:rPr>
              <a:t>x</a:t>
            </a:r>
            <a:r>
              <a:rPr lang="ru-RU" sz="4200" baseline="-6000">
                <a:latin typeface="Circe"/>
                <a:sym typeface="Helvetica Neue Medium"/>
              </a:rPr>
              <a:t>2</a:t>
            </a:r>
          </a:p>
        </p:txBody>
      </p:sp>
      <p:sp>
        <p:nvSpPr>
          <p:cNvPr id="35844" name="…"/>
          <p:cNvSpPr txBox="1">
            <a:spLocks noChangeArrowheads="1"/>
          </p:cNvSpPr>
          <p:nvPr/>
        </p:nvSpPr>
        <p:spPr bwMode="auto">
          <a:xfrm>
            <a:off x="1087438" y="4311650"/>
            <a:ext cx="560387" cy="749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4200">
                <a:latin typeface="Circe"/>
                <a:sym typeface="Helvetica Neue Medium"/>
              </a:rPr>
              <a:t>…</a:t>
            </a:r>
          </a:p>
        </p:txBody>
      </p:sp>
      <p:sp>
        <p:nvSpPr>
          <p:cNvPr id="35845" name="y"/>
          <p:cNvSpPr txBox="1">
            <a:spLocks noChangeArrowheads="1"/>
          </p:cNvSpPr>
          <p:nvPr/>
        </p:nvSpPr>
        <p:spPr bwMode="auto">
          <a:xfrm>
            <a:off x="4816475" y="3049588"/>
            <a:ext cx="366713" cy="749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42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35846" name="Line"/>
          <p:cNvSpPr>
            <a:spLocks noChangeShapeType="1"/>
          </p:cNvSpPr>
          <p:nvPr/>
        </p:nvSpPr>
        <p:spPr bwMode="auto">
          <a:xfrm>
            <a:off x="2081213" y="2227263"/>
            <a:ext cx="2389187" cy="1047750"/>
          </a:xfrm>
          <a:prstGeom prst="line">
            <a:avLst/>
          </a:prstGeom>
          <a:noFill/>
          <a:ln w="635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5847" name="Line"/>
          <p:cNvSpPr>
            <a:spLocks noChangeShapeType="1"/>
          </p:cNvSpPr>
          <p:nvPr/>
        </p:nvSpPr>
        <p:spPr bwMode="auto">
          <a:xfrm flipV="1">
            <a:off x="2081213" y="3824288"/>
            <a:ext cx="2389187" cy="1047750"/>
          </a:xfrm>
          <a:prstGeom prst="line">
            <a:avLst/>
          </a:prstGeom>
          <a:noFill/>
          <a:ln w="635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5848" name="Line"/>
          <p:cNvSpPr>
            <a:spLocks noChangeShapeType="1"/>
          </p:cNvSpPr>
          <p:nvPr/>
        </p:nvSpPr>
        <p:spPr bwMode="auto">
          <a:xfrm>
            <a:off x="2063750" y="3549650"/>
            <a:ext cx="2414588" cy="0"/>
          </a:xfrm>
          <a:prstGeom prst="line">
            <a:avLst/>
          </a:prstGeom>
          <a:noFill/>
          <a:ln w="635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" name="Line">
            <a:extLst>
              <a:ext uri="{FF2B5EF4-FFF2-40B4-BE49-F238E27FC236}"/>
            </a:extLst>
          </p:cNvPr>
          <p:cNvSpPr/>
          <p:nvPr/>
        </p:nvSpPr>
        <p:spPr>
          <a:xfrm flipH="1" flipV="1">
            <a:off x="4972050" y="4037013"/>
            <a:ext cx="0" cy="788987"/>
          </a:xfrm>
          <a:prstGeom prst="line">
            <a:avLst/>
          </a:prstGeom>
          <a:noFill/>
          <a:ln w="63500" cap="flat">
            <a:solidFill>
              <a:srgbClr val="27C11C"/>
            </a:solidFill>
            <a:prstDash val="solid"/>
            <a:miter lim="400000"/>
            <a:tailEnd type="triangle" w="med" len="med"/>
          </a:ln>
          <a:effectLst/>
        </p:spPr>
        <p:txBody>
          <a:bodyPr lIns="50800" tIns="50800" r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dirty="0">
              <a:solidFill>
                <a:srgbClr val="FFFFFF"/>
              </a:solidFill>
              <a:highlight>
                <a:srgbClr val="FFFF00"/>
              </a:highlight>
              <a:latin typeface="Circe" panose="020B0502020203020203" pitchFamily="34" charset="-52"/>
              <a:sym typeface="Helvetica Neue Medium"/>
            </a:endParaRPr>
          </a:p>
        </p:txBody>
      </p:sp>
      <p:sp>
        <p:nvSpPr>
          <p:cNvPr id="39" name="·a1">
            <a:extLst>
              <a:ext uri="{FF2B5EF4-FFF2-40B4-BE49-F238E27FC236}"/>
            </a:extLst>
          </p:cNvPr>
          <p:cNvSpPr txBox="1"/>
          <p:nvPr/>
        </p:nvSpPr>
        <p:spPr>
          <a:xfrm>
            <a:off x="2897188" y="2006600"/>
            <a:ext cx="488950" cy="5953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rPr sz="3200" dirty="0">
                <a:solidFill>
                  <a:srgbClr val="27C11C"/>
                </a:solidFill>
                <a:latin typeface="Circe Bold" panose="020B0602020203020203" pitchFamily="34" charset="-52"/>
              </a:rPr>
              <a:t>·a</a:t>
            </a:r>
            <a:r>
              <a:rPr sz="3200" baseline="-5999" dirty="0">
                <a:solidFill>
                  <a:srgbClr val="27C11C"/>
                </a:solidFill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40" name="·a2">
            <a:extLst>
              <a:ext uri="{FF2B5EF4-FFF2-40B4-BE49-F238E27FC236}"/>
            </a:extLst>
          </p:cNvPr>
          <p:cNvSpPr txBox="1"/>
          <p:nvPr/>
        </p:nvSpPr>
        <p:spPr>
          <a:xfrm>
            <a:off x="2884488" y="2925763"/>
            <a:ext cx="522287" cy="5937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rPr sz="3200" dirty="0">
                <a:solidFill>
                  <a:srgbClr val="27C11C"/>
                </a:solidFill>
                <a:latin typeface="Circe Bold" panose="020B0602020203020203" pitchFamily="34" charset="-52"/>
              </a:rPr>
              <a:t>·a</a:t>
            </a:r>
            <a:r>
              <a:rPr sz="3200" baseline="-5999" dirty="0">
                <a:solidFill>
                  <a:srgbClr val="27C11C"/>
                </a:solidFill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35852" name="+b"/>
          <p:cNvSpPr txBox="1">
            <a:spLocks noChangeArrowheads="1"/>
          </p:cNvSpPr>
          <p:nvPr/>
        </p:nvSpPr>
        <p:spPr bwMode="auto">
          <a:xfrm>
            <a:off x="4083050" y="4389438"/>
            <a:ext cx="571500" cy="595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3200">
                <a:solidFill>
                  <a:srgbClr val="27C11C"/>
                </a:solidFill>
                <a:latin typeface="Circe Bold"/>
              </a:rPr>
              <a:t>+b</a:t>
            </a:r>
          </a:p>
        </p:txBody>
      </p:sp>
      <p:sp>
        <p:nvSpPr>
          <p:cNvPr id="35853" name="Rectangle"/>
          <p:cNvSpPr>
            <a:spLocks noChangeArrowheads="1"/>
          </p:cNvSpPr>
          <p:nvPr/>
        </p:nvSpPr>
        <p:spPr bwMode="auto">
          <a:xfrm>
            <a:off x="7089775" y="2376488"/>
            <a:ext cx="3949700" cy="2162175"/>
          </a:xfrm>
          <a:prstGeom prst="rect">
            <a:avLst/>
          </a:prstGeom>
          <a:solidFill>
            <a:srgbClr val="F1F1F1"/>
          </a:solidFill>
          <a:ln w="254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alibri" pitchFamily="34" charset="0"/>
              <a:sym typeface="Helvetica Neue Medium"/>
            </a:endParaRPr>
          </a:p>
        </p:txBody>
      </p:sp>
      <p:sp>
        <p:nvSpPr>
          <p:cNvPr id="35854" name="~"/>
          <p:cNvSpPr txBox="1">
            <a:spLocks noChangeArrowheads="1"/>
          </p:cNvSpPr>
          <p:nvPr/>
        </p:nvSpPr>
        <p:spPr bwMode="auto">
          <a:xfrm>
            <a:off x="5511800" y="2268538"/>
            <a:ext cx="1325563" cy="2563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6000">
                <a:latin typeface="Circe Bold"/>
                <a:sym typeface="Helvetica Neue Medium"/>
              </a:rPr>
              <a:t>~</a:t>
            </a:r>
          </a:p>
        </p:txBody>
      </p:sp>
      <p:sp>
        <p:nvSpPr>
          <p:cNvPr id="35855" name="y  =  a1·x1  +  a2·x2  + …        …  +  b"/>
          <p:cNvSpPr txBox="1">
            <a:spLocks noChangeArrowheads="1"/>
          </p:cNvSpPr>
          <p:nvPr/>
        </p:nvSpPr>
        <p:spPr bwMode="auto">
          <a:xfrm>
            <a:off x="7378700" y="3067050"/>
            <a:ext cx="3421063" cy="965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800">
                <a:latin typeface="Circe"/>
                <a:sym typeface="Helvetica Neue Medium"/>
              </a:rPr>
              <a:t>y  = 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a</a:t>
            </a:r>
            <a:r>
              <a:rPr lang="ru-RU" sz="2800" b="1" baseline="-6000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1</a:t>
            </a:r>
            <a:r>
              <a:rPr lang="ru-RU" sz="2800">
                <a:latin typeface="Circe"/>
                <a:sym typeface="Helvetica Neue Medium"/>
              </a:rPr>
              <a:t>·x</a:t>
            </a:r>
            <a:r>
              <a:rPr lang="ru-RU" sz="2800" baseline="-6000">
                <a:latin typeface="Circe"/>
                <a:sym typeface="Helvetica Neue Medium"/>
              </a:rPr>
              <a:t>1</a:t>
            </a:r>
            <a:r>
              <a:rPr lang="ru-RU" sz="2800">
                <a:latin typeface="Circe"/>
                <a:sym typeface="Helvetica Neue Medium"/>
              </a:rPr>
              <a:t>  + </a:t>
            </a:r>
            <a:r>
              <a:rPr lang="ru-RU" sz="2800" b="1">
                <a:latin typeface="Circ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a</a:t>
            </a:r>
            <a:r>
              <a:rPr lang="ru-RU" sz="2800" b="1" baseline="-6000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2</a:t>
            </a:r>
            <a:r>
              <a:rPr lang="ru-RU" sz="2800">
                <a:latin typeface="Circe"/>
                <a:sym typeface="Helvetica Neue Medium"/>
              </a:rPr>
              <a:t>·x</a:t>
            </a:r>
            <a:r>
              <a:rPr lang="ru-RU" sz="2800" baseline="-6000">
                <a:latin typeface="Circe"/>
                <a:sym typeface="Helvetica Neue Medium"/>
              </a:rPr>
              <a:t>2</a:t>
            </a:r>
            <a:r>
              <a:rPr lang="ru-RU" sz="2800">
                <a:latin typeface="Circe"/>
                <a:sym typeface="Helvetica Neue Medium"/>
              </a:rPr>
              <a:t>  + …</a:t>
            </a:r>
            <a:br>
              <a:rPr lang="ru-RU" sz="2800">
                <a:latin typeface="Circe"/>
                <a:sym typeface="Helvetica Neue Medium"/>
              </a:rPr>
            </a:br>
            <a:r>
              <a:rPr lang="ru-RU" sz="2800">
                <a:latin typeface="Circe"/>
                <a:sym typeface="Helvetica Neue Medium"/>
              </a:rPr>
              <a:t>       …  + 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b</a:t>
            </a:r>
          </a:p>
        </p:txBody>
      </p:sp>
      <p:sp>
        <p:nvSpPr>
          <p:cNvPr id="35856" name="a1,  a2,  …,  b - числа"/>
          <p:cNvSpPr txBox="1">
            <a:spLocks noChangeArrowheads="1"/>
          </p:cNvSpPr>
          <p:nvPr/>
        </p:nvSpPr>
        <p:spPr bwMode="auto">
          <a:xfrm>
            <a:off x="1138238" y="5341938"/>
            <a:ext cx="3748087" cy="528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a</a:t>
            </a:r>
            <a:r>
              <a:rPr lang="ru-RU" sz="2800" b="1" baseline="-6000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1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,  a</a:t>
            </a:r>
            <a:r>
              <a:rPr lang="ru-RU" sz="2800" b="1" baseline="-6000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2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,  </a:t>
            </a:r>
            <a:r>
              <a:rPr lang="ru-RU" sz="2800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…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,  b</a:t>
            </a:r>
            <a:r>
              <a:rPr lang="ru-RU" sz="2800">
                <a:solidFill>
                  <a:srgbClr val="27C11C"/>
                </a:solidFill>
                <a:latin typeface="Circe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ru-RU" altLang="ja-JP" sz="2800">
                <a:latin typeface="Circe"/>
                <a:sym typeface="Helvetica Neue Light"/>
              </a:rPr>
              <a:t>—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числа</a:t>
            </a:r>
          </a:p>
        </p:txBody>
      </p:sp>
      <p:sp>
        <p:nvSpPr>
          <p:cNvPr id="35857" name="y  =  0.5·x1  +  0.5·x2  + 0.2"/>
          <p:cNvSpPr txBox="1">
            <a:spLocks noChangeArrowheads="1"/>
          </p:cNvSpPr>
          <p:nvPr/>
        </p:nvSpPr>
        <p:spPr bwMode="auto">
          <a:xfrm>
            <a:off x="6853238" y="5319713"/>
            <a:ext cx="4392612" cy="528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800">
                <a:latin typeface="Circe"/>
                <a:sym typeface="Helvetica Neue Medium"/>
              </a:rPr>
              <a:t>y  = 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0.5</a:t>
            </a:r>
            <a:r>
              <a:rPr lang="ru-RU" sz="2800">
                <a:latin typeface="Circe"/>
                <a:sym typeface="Helvetica Neue Medium"/>
              </a:rPr>
              <a:t>·x</a:t>
            </a:r>
            <a:r>
              <a:rPr lang="ru-RU" sz="2800" baseline="-6000">
                <a:latin typeface="Circe"/>
                <a:sym typeface="Helvetica Neue Medium"/>
              </a:rPr>
              <a:t>1</a:t>
            </a:r>
            <a:r>
              <a:rPr lang="ru-RU" sz="2800">
                <a:latin typeface="Circe"/>
                <a:sym typeface="Helvetica Neue Medium"/>
              </a:rPr>
              <a:t>  + </a:t>
            </a:r>
            <a:r>
              <a:rPr lang="ru-RU" sz="2800" b="1">
                <a:solidFill>
                  <a:srgbClr val="178C00"/>
                </a:solidFill>
                <a:latin typeface="Circ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0.5</a:t>
            </a:r>
            <a:r>
              <a:rPr lang="ru-RU" sz="2800">
                <a:latin typeface="Circe"/>
                <a:sym typeface="Helvetica Neue Medium"/>
              </a:rPr>
              <a:t>·x</a:t>
            </a:r>
            <a:r>
              <a:rPr lang="ru-RU" sz="2800" baseline="-6000">
                <a:latin typeface="Circe"/>
                <a:sym typeface="Helvetica Neue Medium"/>
              </a:rPr>
              <a:t>2</a:t>
            </a:r>
            <a:r>
              <a:rPr lang="ru-RU" sz="2800">
                <a:latin typeface="Circe"/>
                <a:sym typeface="Helvetica Neue Medium"/>
              </a:rPr>
              <a:t>  + 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0.2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Линейная модель на примере</a:t>
            </a:r>
          </a:p>
        </p:txBody>
      </p:sp>
      <p:sp>
        <p:nvSpPr>
          <p:cNvPr id="36867" name="- предсказание       класса 1…"/>
          <p:cNvSpPr txBox="1">
            <a:spLocks noChangeArrowheads="1"/>
          </p:cNvSpPr>
          <p:nvPr/>
        </p:nvSpPr>
        <p:spPr bwMode="auto">
          <a:xfrm>
            <a:off x="7546975" y="3067050"/>
            <a:ext cx="2938463" cy="1809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ru-RU" altLang="ja-JP" sz="2800">
                <a:latin typeface="Arial"/>
                <a:sym typeface="Helvetica Neue Light"/>
              </a:rPr>
              <a:t>—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предсказание</a:t>
            </a:r>
            <a:b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     класса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1</a:t>
            </a:r>
          </a:p>
          <a:p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ru-RU" altLang="ja-JP" sz="2800">
                <a:latin typeface="Arial"/>
                <a:sym typeface="Helvetica Neue Light"/>
              </a:rPr>
              <a:t>—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предсказание</a:t>
            </a:r>
            <a:b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     класса </a:t>
            </a:r>
            <a:r>
              <a:rPr lang="ru-RU" sz="2800" b="1">
                <a:solidFill>
                  <a:srgbClr val="FF9400"/>
                </a:solidFill>
                <a:latin typeface="Circ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grpSp>
        <p:nvGrpSpPr>
          <p:cNvPr id="36868" name="Группа 96"/>
          <p:cNvGrpSpPr>
            <a:grpSpLocks/>
          </p:cNvGrpSpPr>
          <p:nvPr/>
        </p:nvGrpSpPr>
        <p:grpSpPr bwMode="auto">
          <a:xfrm>
            <a:off x="6723063" y="2851150"/>
            <a:ext cx="914400" cy="1943100"/>
            <a:chOff x="5709977" y="2409628"/>
            <a:chExt cx="1183603" cy="2515497"/>
          </a:xfrm>
        </p:grpSpPr>
        <p:sp>
          <p:nvSpPr>
            <p:cNvPr id="36871" name="Triangle"/>
            <p:cNvSpPr>
              <a:spLocks/>
            </p:cNvSpPr>
            <p:nvPr/>
          </p:nvSpPr>
          <p:spPr bwMode="auto">
            <a:xfrm flipH="1">
              <a:off x="5709977" y="2409628"/>
              <a:ext cx="1145503" cy="1145504"/>
            </a:xfrm>
            <a:custGeom>
              <a:avLst/>
              <a:gdLst>
                <a:gd name="T0" fmla="*/ 572752 w 21600"/>
                <a:gd name="T1" fmla="*/ 572752 h 21600"/>
                <a:gd name="T2" fmla="*/ 572752 w 21600"/>
                <a:gd name="T3" fmla="*/ 572752 h 21600"/>
                <a:gd name="T4" fmla="*/ 572752 w 21600"/>
                <a:gd name="T5" fmla="*/ 572752 h 21600"/>
                <a:gd name="T6" fmla="*/ 572752 w 21600"/>
                <a:gd name="T7" fmla="*/ 57275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0E8BF"/>
            </a:solidFill>
            <a:ln w="12700" cap="flat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72" name="Triangle"/>
            <p:cNvSpPr>
              <a:spLocks/>
            </p:cNvSpPr>
            <p:nvPr/>
          </p:nvSpPr>
          <p:spPr bwMode="auto">
            <a:xfrm rot="10800000" flipH="1">
              <a:off x="5748077" y="3779621"/>
              <a:ext cx="1145503" cy="1145504"/>
            </a:xfrm>
            <a:custGeom>
              <a:avLst/>
              <a:gdLst>
                <a:gd name="T0" fmla="*/ 572752 w 21600"/>
                <a:gd name="T1" fmla="*/ 572752 h 21600"/>
                <a:gd name="T2" fmla="*/ 572752 w 21600"/>
                <a:gd name="T3" fmla="*/ 572752 h 21600"/>
                <a:gd name="T4" fmla="*/ 572752 w 21600"/>
                <a:gd name="T5" fmla="*/ 572752 h 21600"/>
                <a:gd name="T6" fmla="*/ 572752 w 21600"/>
                <a:gd name="T7" fmla="*/ 57275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5D9BC"/>
            </a:solidFill>
            <a:ln w="12700" cap="flat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sp>
        <p:nvSpPr>
          <p:cNvPr id="36869" name="3 ошибки*"/>
          <p:cNvSpPr txBox="1">
            <a:spLocks noChangeArrowheads="1"/>
          </p:cNvSpPr>
          <p:nvPr/>
        </p:nvSpPr>
        <p:spPr bwMode="auto">
          <a:xfrm>
            <a:off x="8056563" y="2341563"/>
            <a:ext cx="2254250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3600">
                <a:latin typeface="Circe"/>
                <a:sym typeface="Helvetica Neue Medium"/>
              </a:rPr>
              <a:t>3 ошибки*</a:t>
            </a:r>
          </a:p>
        </p:txBody>
      </p:sp>
      <p:grpSp>
        <p:nvGrpSpPr>
          <p:cNvPr id="36919" name="Group 55"/>
          <p:cNvGrpSpPr>
            <a:grpSpLocks/>
          </p:cNvGrpSpPr>
          <p:nvPr/>
        </p:nvGrpSpPr>
        <p:grpSpPr bwMode="auto">
          <a:xfrm>
            <a:off x="2071688" y="758825"/>
            <a:ext cx="4946650" cy="6099175"/>
            <a:chOff x="1305" y="478"/>
            <a:chExt cx="3116" cy="3842"/>
          </a:xfrm>
        </p:grpSpPr>
        <p:sp>
          <p:nvSpPr>
            <p:cNvPr id="36873" name="Square"/>
            <p:cNvSpPr>
              <a:spLocks noChangeArrowheads="1"/>
            </p:cNvSpPr>
            <p:nvPr/>
          </p:nvSpPr>
          <p:spPr bwMode="auto">
            <a:xfrm>
              <a:off x="1649" y="1306"/>
              <a:ext cx="2212" cy="2212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874" name="Rectangle"/>
            <p:cNvSpPr>
              <a:spLocks/>
            </p:cNvSpPr>
            <p:nvPr/>
          </p:nvSpPr>
          <p:spPr bwMode="auto">
            <a:xfrm rot="-3023923">
              <a:off x="1922" y="2092"/>
              <a:ext cx="2940" cy="1515"/>
            </a:xfrm>
            <a:custGeom>
              <a:avLst/>
              <a:gdLst>
                <a:gd name="T0" fmla="*/ 0 w 4667122"/>
                <a:gd name="T1" fmla="*/ 0 h 2404994"/>
                <a:gd name="T2" fmla="*/ 7020408 w 4667122"/>
                <a:gd name="T3" fmla="*/ 14445 h 2404994"/>
                <a:gd name="T4" fmla="*/ 7259918 w 4667122"/>
                <a:gd name="T5" fmla="*/ 325672 h 2404994"/>
                <a:gd name="T6" fmla="*/ 3112909 w 4667122"/>
                <a:gd name="T7" fmla="*/ 3741077 h 2404994"/>
                <a:gd name="T8" fmla="*/ 0 w 4667122"/>
                <a:gd name="T9" fmla="*/ 0 h 24049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67122" h="2404994">
                  <a:moveTo>
                    <a:pt x="0" y="0"/>
                  </a:moveTo>
                  <a:lnTo>
                    <a:pt x="4513148" y="9286"/>
                  </a:lnTo>
                  <a:lnTo>
                    <a:pt x="4667122" y="209362"/>
                  </a:lnTo>
                  <a:lnTo>
                    <a:pt x="2001169" y="2404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CD1E">
                <a:alpha val="25490"/>
              </a:srgbClr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" name="Rectangle">
              <a:extLst>
                <a:ext uri="{FF2B5EF4-FFF2-40B4-BE49-F238E27FC236}"/>
              </a:extLst>
            </p:cNvPr>
            <p:cNvSpPr/>
            <p:nvPr/>
          </p:nvSpPr>
          <p:spPr>
            <a:xfrm rot="18576077">
              <a:off x="656" y="1189"/>
              <a:ext cx="2966" cy="1545"/>
            </a:xfrm>
            <a:custGeom>
              <a:avLst/>
              <a:gdLst>
                <a:gd name="connsiteX0" fmla="*/ 0 w 5415703"/>
                <a:gd name="connsiteY0" fmla="*/ 0 h 2896861"/>
                <a:gd name="connsiteX1" fmla="*/ 5415703 w 5415703"/>
                <a:gd name="connsiteY1" fmla="*/ 0 h 2896861"/>
                <a:gd name="connsiteX2" fmla="*/ 5415703 w 5415703"/>
                <a:gd name="connsiteY2" fmla="*/ 2896861 h 2896861"/>
                <a:gd name="connsiteX3" fmla="*/ 0 w 5415703"/>
                <a:gd name="connsiteY3" fmla="*/ 2896861 h 2896861"/>
                <a:gd name="connsiteX4" fmla="*/ 0 w 5415703"/>
                <a:gd name="connsiteY4" fmla="*/ 0 h 2896861"/>
                <a:gd name="connsiteX0" fmla="*/ 0 w 5415703"/>
                <a:gd name="connsiteY0" fmla="*/ 0 h 2896861"/>
                <a:gd name="connsiteX1" fmla="*/ 5415703 w 5415703"/>
                <a:gd name="connsiteY1" fmla="*/ 0 h 2896861"/>
                <a:gd name="connsiteX2" fmla="*/ 5290713 w 5415703"/>
                <a:gd name="connsiteY2" fmla="*/ 2885048 h 2896861"/>
                <a:gd name="connsiteX3" fmla="*/ 0 w 5415703"/>
                <a:gd name="connsiteY3" fmla="*/ 2896861 h 2896861"/>
                <a:gd name="connsiteX4" fmla="*/ 0 w 5415703"/>
                <a:gd name="connsiteY4" fmla="*/ 0 h 2896861"/>
                <a:gd name="connsiteX0" fmla="*/ 0 w 5290713"/>
                <a:gd name="connsiteY0" fmla="*/ 0 h 2896861"/>
                <a:gd name="connsiteX1" fmla="*/ 3262430 w 5290713"/>
                <a:gd name="connsiteY1" fmla="*/ 433353 h 2896861"/>
                <a:gd name="connsiteX2" fmla="*/ 5290713 w 5290713"/>
                <a:gd name="connsiteY2" fmla="*/ 2885048 h 2896861"/>
                <a:gd name="connsiteX3" fmla="*/ 0 w 5290713"/>
                <a:gd name="connsiteY3" fmla="*/ 2896861 h 2896861"/>
                <a:gd name="connsiteX4" fmla="*/ 0 w 5290713"/>
                <a:gd name="connsiteY4" fmla="*/ 0 h 2896861"/>
                <a:gd name="connsiteX0" fmla="*/ 0 w 5290713"/>
                <a:gd name="connsiteY0" fmla="*/ 0 h 2885048"/>
                <a:gd name="connsiteX1" fmla="*/ 3262430 w 5290713"/>
                <a:gd name="connsiteY1" fmla="*/ 433353 h 2885048"/>
                <a:gd name="connsiteX2" fmla="*/ 5290713 w 5290713"/>
                <a:gd name="connsiteY2" fmla="*/ 2885048 h 2885048"/>
                <a:gd name="connsiteX3" fmla="*/ 583975 w 5290713"/>
                <a:gd name="connsiteY3" fmla="*/ 2655694 h 2885048"/>
                <a:gd name="connsiteX4" fmla="*/ 0 w 5290713"/>
                <a:gd name="connsiteY4" fmla="*/ 0 h 2885048"/>
                <a:gd name="connsiteX0" fmla="*/ 0 w 5290713"/>
                <a:gd name="connsiteY0" fmla="*/ 0 h 2885048"/>
                <a:gd name="connsiteX1" fmla="*/ 3262430 w 5290713"/>
                <a:gd name="connsiteY1" fmla="*/ 433353 h 2885048"/>
                <a:gd name="connsiteX2" fmla="*/ 5290713 w 5290713"/>
                <a:gd name="connsiteY2" fmla="*/ 2885048 h 2885048"/>
                <a:gd name="connsiteX3" fmla="*/ 783221 w 5290713"/>
                <a:gd name="connsiteY3" fmla="*/ 2882602 h 2885048"/>
                <a:gd name="connsiteX4" fmla="*/ 0 w 5290713"/>
                <a:gd name="connsiteY4" fmla="*/ 0 h 2885048"/>
                <a:gd name="connsiteX0" fmla="*/ 0 w 4717121"/>
                <a:gd name="connsiteY0" fmla="*/ 2237608 h 2451695"/>
                <a:gd name="connsiteX1" fmla="*/ 2688838 w 4717121"/>
                <a:gd name="connsiteY1" fmla="*/ 0 h 2451695"/>
                <a:gd name="connsiteX2" fmla="*/ 4717121 w 4717121"/>
                <a:gd name="connsiteY2" fmla="*/ 2451695 h 2451695"/>
                <a:gd name="connsiteX3" fmla="*/ 209629 w 4717121"/>
                <a:gd name="connsiteY3" fmla="*/ 2449249 h 2451695"/>
                <a:gd name="connsiteX4" fmla="*/ 0 w 4717121"/>
                <a:gd name="connsiteY4" fmla="*/ 2237608 h 2451695"/>
                <a:gd name="connsiteX0" fmla="*/ 0 w 4709099"/>
                <a:gd name="connsiteY0" fmla="*/ 2219450 h 2451695"/>
                <a:gd name="connsiteX1" fmla="*/ 2680816 w 4709099"/>
                <a:gd name="connsiteY1" fmla="*/ 0 h 2451695"/>
                <a:gd name="connsiteX2" fmla="*/ 4709099 w 4709099"/>
                <a:gd name="connsiteY2" fmla="*/ 2451695 h 2451695"/>
                <a:gd name="connsiteX3" fmla="*/ 201607 w 4709099"/>
                <a:gd name="connsiteY3" fmla="*/ 2449249 h 2451695"/>
                <a:gd name="connsiteX4" fmla="*/ 0 w 4709099"/>
                <a:gd name="connsiteY4" fmla="*/ 2219450 h 245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9099" h="2451695">
                  <a:moveTo>
                    <a:pt x="0" y="2219450"/>
                  </a:moveTo>
                  <a:lnTo>
                    <a:pt x="2680816" y="0"/>
                  </a:lnTo>
                  <a:lnTo>
                    <a:pt x="4709099" y="2451695"/>
                  </a:lnTo>
                  <a:lnTo>
                    <a:pt x="201607" y="2449249"/>
                  </a:lnTo>
                  <a:lnTo>
                    <a:pt x="0" y="2219450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dirty="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36876" name="Line"/>
            <p:cNvSpPr>
              <a:spLocks noChangeShapeType="1"/>
            </p:cNvSpPr>
            <p:nvPr/>
          </p:nvSpPr>
          <p:spPr bwMode="auto">
            <a:xfrm flipV="1">
              <a:off x="1654" y="985"/>
              <a:ext cx="0" cy="2623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77" name="Line"/>
            <p:cNvSpPr>
              <a:spLocks noChangeShapeType="1"/>
            </p:cNvSpPr>
            <p:nvPr/>
          </p:nvSpPr>
          <p:spPr bwMode="auto">
            <a:xfrm>
              <a:off x="1543" y="3512"/>
              <a:ext cx="2708" cy="0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78" name="x1"/>
            <p:cNvSpPr txBox="1">
              <a:spLocks noChangeArrowheads="1"/>
            </p:cNvSpPr>
            <p:nvPr/>
          </p:nvSpPr>
          <p:spPr bwMode="auto">
            <a:xfrm>
              <a:off x="1738" y="955"/>
              <a:ext cx="325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 Bold"/>
                </a:rPr>
                <a:t>x</a:t>
              </a:r>
              <a:r>
                <a:rPr lang="ru-RU" sz="3200" baseline="-6000">
                  <a:solidFill>
                    <a:srgbClr val="929292"/>
                  </a:solidFill>
                  <a:latin typeface="Circe Bold"/>
                </a:rPr>
                <a:t>1</a:t>
              </a:r>
            </a:p>
          </p:txBody>
        </p:sp>
        <p:sp>
          <p:nvSpPr>
            <p:cNvPr id="36879" name="Line"/>
            <p:cNvSpPr>
              <a:spLocks noChangeShapeType="1"/>
            </p:cNvSpPr>
            <p:nvPr/>
          </p:nvSpPr>
          <p:spPr bwMode="auto">
            <a:xfrm flipV="1">
              <a:off x="2730" y="3509"/>
              <a:ext cx="0" cy="105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0" name="Line"/>
            <p:cNvSpPr>
              <a:spLocks noChangeShapeType="1"/>
            </p:cNvSpPr>
            <p:nvPr/>
          </p:nvSpPr>
          <p:spPr bwMode="auto">
            <a:xfrm flipV="1">
              <a:off x="3861" y="3509"/>
              <a:ext cx="0" cy="105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1" name="Line"/>
            <p:cNvSpPr>
              <a:spLocks noChangeShapeType="1"/>
            </p:cNvSpPr>
            <p:nvPr/>
          </p:nvSpPr>
          <p:spPr bwMode="auto">
            <a:xfrm flipV="1">
              <a:off x="3295" y="3509"/>
              <a:ext cx="0" cy="59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2" name="Line"/>
            <p:cNvSpPr>
              <a:spLocks noChangeShapeType="1"/>
            </p:cNvSpPr>
            <p:nvPr/>
          </p:nvSpPr>
          <p:spPr bwMode="auto">
            <a:xfrm flipV="1">
              <a:off x="2189" y="3509"/>
              <a:ext cx="0" cy="59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3" name="Line"/>
            <p:cNvSpPr>
              <a:spLocks noChangeShapeType="1"/>
            </p:cNvSpPr>
            <p:nvPr/>
          </p:nvSpPr>
          <p:spPr bwMode="auto">
            <a:xfrm>
              <a:off x="1545" y="1306"/>
              <a:ext cx="105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4" name="Line"/>
            <p:cNvSpPr>
              <a:spLocks noChangeShapeType="1"/>
            </p:cNvSpPr>
            <p:nvPr/>
          </p:nvSpPr>
          <p:spPr bwMode="auto">
            <a:xfrm>
              <a:off x="1545" y="2388"/>
              <a:ext cx="105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5" name="Line"/>
            <p:cNvSpPr>
              <a:spLocks noChangeShapeType="1"/>
            </p:cNvSpPr>
            <p:nvPr/>
          </p:nvSpPr>
          <p:spPr bwMode="auto">
            <a:xfrm>
              <a:off x="1601" y="1832"/>
              <a:ext cx="59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6" name="Line"/>
            <p:cNvSpPr>
              <a:spLocks noChangeShapeType="1"/>
            </p:cNvSpPr>
            <p:nvPr/>
          </p:nvSpPr>
          <p:spPr bwMode="auto">
            <a:xfrm>
              <a:off x="1601" y="2942"/>
              <a:ext cx="59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87" name="0"/>
            <p:cNvSpPr txBox="1">
              <a:spLocks noChangeArrowheads="1"/>
            </p:cNvSpPr>
            <p:nvPr/>
          </p:nvSpPr>
          <p:spPr bwMode="auto">
            <a:xfrm>
              <a:off x="1515" y="3543"/>
              <a:ext cx="325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0</a:t>
              </a:r>
            </a:p>
          </p:txBody>
        </p:sp>
        <p:sp>
          <p:nvSpPr>
            <p:cNvPr id="36888" name="1"/>
            <p:cNvSpPr txBox="1">
              <a:spLocks noChangeArrowheads="1"/>
            </p:cNvSpPr>
            <p:nvPr/>
          </p:nvSpPr>
          <p:spPr bwMode="auto">
            <a:xfrm>
              <a:off x="2604" y="3543"/>
              <a:ext cx="325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1</a:t>
              </a:r>
            </a:p>
          </p:txBody>
        </p:sp>
        <p:sp>
          <p:nvSpPr>
            <p:cNvPr id="36889" name="2"/>
            <p:cNvSpPr txBox="1">
              <a:spLocks noChangeArrowheads="1"/>
            </p:cNvSpPr>
            <p:nvPr/>
          </p:nvSpPr>
          <p:spPr bwMode="auto">
            <a:xfrm>
              <a:off x="3704" y="3543"/>
              <a:ext cx="325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2</a:t>
              </a:r>
            </a:p>
          </p:txBody>
        </p:sp>
        <p:sp>
          <p:nvSpPr>
            <p:cNvPr id="36890" name="1.5"/>
            <p:cNvSpPr txBox="1">
              <a:spLocks noChangeArrowheads="1"/>
            </p:cNvSpPr>
            <p:nvPr/>
          </p:nvSpPr>
          <p:spPr bwMode="auto">
            <a:xfrm>
              <a:off x="3127" y="3543"/>
              <a:ext cx="364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1.5</a:t>
              </a:r>
            </a:p>
          </p:txBody>
        </p:sp>
        <p:sp>
          <p:nvSpPr>
            <p:cNvPr id="36891" name="0.5"/>
            <p:cNvSpPr txBox="1">
              <a:spLocks noChangeArrowheads="1"/>
            </p:cNvSpPr>
            <p:nvPr/>
          </p:nvSpPr>
          <p:spPr bwMode="auto">
            <a:xfrm>
              <a:off x="2020" y="3542"/>
              <a:ext cx="353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0.5</a:t>
              </a:r>
            </a:p>
          </p:txBody>
        </p:sp>
        <p:sp>
          <p:nvSpPr>
            <p:cNvPr id="36892" name="0"/>
            <p:cNvSpPr txBox="1">
              <a:spLocks noChangeArrowheads="1"/>
            </p:cNvSpPr>
            <p:nvPr/>
          </p:nvSpPr>
          <p:spPr bwMode="auto">
            <a:xfrm>
              <a:off x="1330" y="3303"/>
              <a:ext cx="325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0</a:t>
              </a:r>
            </a:p>
          </p:txBody>
        </p:sp>
        <p:sp>
          <p:nvSpPr>
            <p:cNvPr id="36893" name="1"/>
            <p:cNvSpPr txBox="1">
              <a:spLocks noChangeArrowheads="1"/>
            </p:cNvSpPr>
            <p:nvPr/>
          </p:nvSpPr>
          <p:spPr bwMode="auto">
            <a:xfrm>
              <a:off x="1306" y="2178"/>
              <a:ext cx="325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1</a:t>
              </a:r>
            </a:p>
          </p:txBody>
        </p:sp>
        <p:sp>
          <p:nvSpPr>
            <p:cNvPr id="36894" name="2"/>
            <p:cNvSpPr txBox="1">
              <a:spLocks noChangeArrowheads="1"/>
            </p:cNvSpPr>
            <p:nvPr/>
          </p:nvSpPr>
          <p:spPr bwMode="auto">
            <a:xfrm>
              <a:off x="1306" y="1092"/>
              <a:ext cx="325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2</a:t>
              </a:r>
            </a:p>
          </p:txBody>
        </p:sp>
        <p:sp>
          <p:nvSpPr>
            <p:cNvPr id="36895" name="1.5"/>
            <p:cNvSpPr txBox="1">
              <a:spLocks noChangeArrowheads="1"/>
            </p:cNvSpPr>
            <p:nvPr/>
          </p:nvSpPr>
          <p:spPr bwMode="auto">
            <a:xfrm>
              <a:off x="1305" y="1616"/>
              <a:ext cx="348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1.5</a:t>
              </a:r>
            </a:p>
          </p:txBody>
        </p:sp>
        <p:sp>
          <p:nvSpPr>
            <p:cNvPr id="36896" name="0.5"/>
            <p:cNvSpPr txBox="1">
              <a:spLocks noChangeArrowheads="1"/>
            </p:cNvSpPr>
            <p:nvPr/>
          </p:nvSpPr>
          <p:spPr bwMode="auto">
            <a:xfrm>
              <a:off x="1305" y="2735"/>
              <a:ext cx="347" cy="31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0.5</a:t>
              </a:r>
            </a:p>
          </p:txBody>
        </p:sp>
        <p:sp>
          <p:nvSpPr>
            <p:cNvPr id="36897" name="Circle"/>
            <p:cNvSpPr>
              <a:spLocks noChangeArrowheads="1"/>
            </p:cNvSpPr>
            <p:nvPr/>
          </p:nvSpPr>
          <p:spPr bwMode="auto">
            <a:xfrm>
              <a:off x="2247" y="2066"/>
              <a:ext cx="323" cy="32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898" name="Circle"/>
            <p:cNvSpPr>
              <a:spLocks noChangeArrowheads="1"/>
            </p:cNvSpPr>
            <p:nvPr/>
          </p:nvSpPr>
          <p:spPr bwMode="auto">
            <a:xfrm>
              <a:off x="3109" y="2279"/>
              <a:ext cx="323" cy="32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899" name="Circle"/>
            <p:cNvSpPr>
              <a:spLocks noChangeArrowheads="1"/>
            </p:cNvSpPr>
            <p:nvPr/>
          </p:nvSpPr>
          <p:spPr bwMode="auto">
            <a:xfrm>
              <a:off x="2654" y="2479"/>
              <a:ext cx="323" cy="32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0" name="Circle"/>
            <p:cNvSpPr>
              <a:spLocks noChangeArrowheads="1"/>
            </p:cNvSpPr>
            <p:nvPr/>
          </p:nvSpPr>
          <p:spPr bwMode="auto">
            <a:xfrm>
              <a:off x="3020" y="2672"/>
              <a:ext cx="323" cy="32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1" name="Circle"/>
            <p:cNvSpPr>
              <a:spLocks noChangeArrowheads="1"/>
            </p:cNvSpPr>
            <p:nvPr/>
          </p:nvSpPr>
          <p:spPr bwMode="auto">
            <a:xfrm>
              <a:off x="3478" y="2590"/>
              <a:ext cx="323" cy="32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2" name="Circle"/>
            <p:cNvSpPr>
              <a:spLocks noChangeArrowheads="1"/>
            </p:cNvSpPr>
            <p:nvPr/>
          </p:nvSpPr>
          <p:spPr bwMode="auto">
            <a:xfrm>
              <a:off x="3212" y="3074"/>
              <a:ext cx="323" cy="32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3" name="Circle"/>
            <p:cNvSpPr>
              <a:spLocks noChangeArrowheads="1"/>
            </p:cNvSpPr>
            <p:nvPr/>
          </p:nvSpPr>
          <p:spPr bwMode="auto">
            <a:xfrm>
              <a:off x="1809" y="2216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4" name="Circle"/>
            <p:cNvSpPr>
              <a:spLocks noChangeArrowheads="1"/>
            </p:cNvSpPr>
            <p:nvPr/>
          </p:nvSpPr>
          <p:spPr bwMode="auto">
            <a:xfrm>
              <a:off x="2750" y="1779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5" name="Circle"/>
            <p:cNvSpPr>
              <a:spLocks noChangeArrowheads="1"/>
            </p:cNvSpPr>
            <p:nvPr/>
          </p:nvSpPr>
          <p:spPr bwMode="auto">
            <a:xfrm>
              <a:off x="2188" y="2994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6" name="Circle"/>
            <p:cNvSpPr>
              <a:spLocks noChangeArrowheads="1"/>
            </p:cNvSpPr>
            <p:nvPr/>
          </p:nvSpPr>
          <p:spPr bwMode="auto">
            <a:xfrm>
              <a:off x="2559" y="1384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7" name="Circle"/>
            <p:cNvSpPr>
              <a:spLocks noChangeArrowheads="1"/>
            </p:cNvSpPr>
            <p:nvPr/>
          </p:nvSpPr>
          <p:spPr bwMode="auto">
            <a:xfrm>
              <a:off x="2052" y="2524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8" name="Circle"/>
            <p:cNvSpPr>
              <a:spLocks noChangeArrowheads="1"/>
            </p:cNvSpPr>
            <p:nvPr/>
          </p:nvSpPr>
          <p:spPr bwMode="auto">
            <a:xfrm>
              <a:off x="3255" y="1759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09" name="Circle"/>
            <p:cNvSpPr>
              <a:spLocks noChangeArrowheads="1"/>
            </p:cNvSpPr>
            <p:nvPr/>
          </p:nvSpPr>
          <p:spPr bwMode="auto">
            <a:xfrm>
              <a:off x="2754" y="3074"/>
              <a:ext cx="323" cy="323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10" name="Circle"/>
            <p:cNvSpPr>
              <a:spLocks noChangeArrowheads="1"/>
            </p:cNvSpPr>
            <p:nvPr/>
          </p:nvSpPr>
          <p:spPr bwMode="auto">
            <a:xfrm>
              <a:off x="2128" y="1458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11" name="Circle"/>
            <p:cNvSpPr>
              <a:spLocks noChangeArrowheads="1"/>
            </p:cNvSpPr>
            <p:nvPr/>
          </p:nvSpPr>
          <p:spPr bwMode="auto">
            <a:xfrm>
              <a:off x="3020" y="1374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12" name="Circle"/>
            <p:cNvSpPr>
              <a:spLocks noChangeArrowheads="1"/>
            </p:cNvSpPr>
            <p:nvPr/>
          </p:nvSpPr>
          <p:spPr bwMode="auto">
            <a:xfrm>
              <a:off x="1765" y="2881"/>
              <a:ext cx="324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13" name="Circle"/>
            <p:cNvSpPr>
              <a:spLocks noChangeArrowheads="1"/>
            </p:cNvSpPr>
            <p:nvPr/>
          </p:nvSpPr>
          <p:spPr bwMode="auto">
            <a:xfrm>
              <a:off x="1809" y="1687"/>
              <a:ext cx="323" cy="323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4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6914" name="*"/>
            <p:cNvSpPr txBox="1">
              <a:spLocks noChangeArrowheads="1"/>
            </p:cNvSpPr>
            <p:nvPr/>
          </p:nvSpPr>
          <p:spPr bwMode="auto">
            <a:xfrm>
              <a:off x="3349" y="1783"/>
              <a:ext cx="139" cy="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400">
                  <a:latin typeface="Circe"/>
                </a:rPr>
                <a:t>*</a:t>
              </a:r>
            </a:p>
          </p:txBody>
        </p:sp>
        <p:sp>
          <p:nvSpPr>
            <p:cNvPr id="36915" name="*"/>
            <p:cNvSpPr txBox="1">
              <a:spLocks noChangeArrowheads="1"/>
            </p:cNvSpPr>
            <p:nvPr/>
          </p:nvSpPr>
          <p:spPr bwMode="auto">
            <a:xfrm>
              <a:off x="2282" y="3022"/>
              <a:ext cx="139" cy="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400">
                  <a:latin typeface="Circe"/>
                </a:rPr>
                <a:t>*</a:t>
              </a:r>
            </a:p>
          </p:txBody>
        </p:sp>
        <p:sp>
          <p:nvSpPr>
            <p:cNvPr id="36916" name="*"/>
            <p:cNvSpPr txBox="1">
              <a:spLocks noChangeArrowheads="1"/>
            </p:cNvSpPr>
            <p:nvPr/>
          </p:nvSpPr>
          <p:spPr bwMode="auto">
            <a:xfrm>
              <a:off x="2341" y="2080"/>
              <a:ext cx="139" cy="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400">
                  <a:latin typeface="Circe"/>
                </a:rPr>
                <a:t>*</a:t>
              </a:r>
            </a:p>
          </p:txBody>
        </p:sp>
        <p:sp>
          <p:nvSpPr>
            <p:cNvPr id="36917" name="Line"/>
            <p:cNvSpPr>
              <a:spLocks noChangeShapeType="1"/>
            </p:cNvSpPr>
            <p:nvPr/>
          </p:nvSpPr>
          <p:spPr bwMode="auto">
            <a:xfrm flipH="1">
              <a:off x="1864" y="1311"/>
              <a:ext cx="1816" cy="2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6870" name="x2"/>
            <p:cNvSpPr txBox="1">
              <a:spLocks noChangeArrowheads="1"/>
            </p:cNvSpPr>
            <p:nvPr/>
          </p:nvSpPr>
          <p:spPr bwMode="auto">
            <a:xfrm>
              <a:off x="3910" y="3063"/>
              <a:ext cx="511" cy="48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 Bold"/>
                </a:rPr>
                <a:t>x</a:t>
              </a:r>
              <a:r>
                <a:rPr lang="ru-RU" sz="3200" baseline="-6000">
                  <a:solidFill>
                    <a:srgbClr val="929292"/>
                  </a:solidFill>
                  <a:latin typeface="Circe Bold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ru-RU" sz="4600" b="1" smtClean="0">
                <a:solidFill>
                  <a:srgbClr val="EB9803"/>
                </a:solidFill>
                <a:latin typeface="Circe Bold"/>
              </a:rPr>
              <a:t>Нейронные сети</a:t>
            </a:r>
          </a:p>
        </p:txBody>
      </p:sp>
      <p:grpSp>
        <p:nvGrpSpPr>
          <p:cNvPr id="64596" name="Group 84"/>
          <p:cNvGrpSpPr>
            <a:grpSpLocks/>
          </p:cNvGrpSpPr>
          <p:nvPr/>
        </p:nvGrpSpPr>
        <p:grpSpPr bwMode="auto">
          <a:xfrm>
            <a:off x="1216025" y="1487488"/>
            <a:ext cx="9055100" cy="3662362"/>
            <a:chOff x="766" y="937"/>
            <a:chExt cx="5704" cy="2307"/>
          </a:xfrm>
        </p:grpSpPr>
        <p:sp>
          <p:nvSpPr>
            <p:cNvPr id="64516" name="Circle"/>
            <p:cNvSpPr>
              <a:spLocks noChangeArrowheads="1"/>
            </p:cNvSpPr>
            <p:nvPr/>
          </p:nvSpPr>
          <p:spPr bwMode="auto">
            <a:xfrm>
              <a:off x="766" y="937"/>
              <a:ext cx="2307" cy="2307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grpSp>
          <p:nvGrpSpPr>
            <p:cNvPr id="64518" name="Group"/>
            <p:cNvGrpSpPr>
              <a:grpSpLocks/>
            </p:cNvGrpSpPr>
            <p:nvPr/>
          </p:nvGrpSpPr>
          <p:grpSpPr bwMode="auto">
            <a:xfrm>
              <a:off x="3493" y="962"/>
              <a:ext cx="2977" cy="2261"/>
              <a:chOff x="0" y="0"/>
              <a:chExt cx="6411157" cy="4869654"/>
            </a:xfrm>
          </p:grpSpPr>
          <p:sp>
            <p:nvSpPr>
              <p:cNvPr id="64519" name="Rectangle"/>
              <p:cNvSpPr>
                <a:spLocks noChangeArrowheads="1"/>
              </p:cNvSpPr>
              <p:nvPr/>
            </p:nvSpPr>
            <p:spPr bwMode="auto">
              <a:xfrm>
                <a:off x="5134221" y="0"/>
                <a:ext cx="1276937" cy="4869655"/>
              </a:xfrm>
              <a:prstGeom prst="rect">
                <a:avLst/>
              </a:prstGeom>
              <a:solidFill>
                <a:srgbClr val="FF9400">
                  <a:alpha val="24706"/>
                </a:srgb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64520" name="Rectangle"/>
              <p:cNvSpPr>
                <a:spLocks noChangeArrowheads="1"/>
              </p:cNvSpPr>
              <p:nvPr/>
            </p:nvSpPr>
            <p:spPr bwMode="auto">
              <a:xfrm>
                <a:off x="1740956" y="0"/>
                <a:ext cx="2965428" cy="4869655"/>
              </a:xfrm>
              <a:prstGeom prst="rect">
                <a:avLst/>
              </a:prstGeom>
              <a:solidFill>
                <a:schemeClr val="accent1">
                  <a:alpha val="24706"/>
                </a:scheme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64521" name="Rectangle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76937" cy="4869655"/>
              </a:xfrm>
              <a:prstGeom prst="rect">
                <a:avLst/>
              </a:prstGeom>
              <a:solidFill>
                <a:srgbClr val="29CD1E">
                  <a:alpha val="24706"/>
                </a:srgb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</p:grpSp>
        <p:grpSp>
          <p:nvGrpSpPr>
            <p:cNvPr id="64522" name="Group"/>
            <p:cNvGrpSpPr>
              <a:grpSpLocks/>
            </p:cNvGrpSpPr>
            <p:nvPr/>
          </p:nvGrpSpPr>
          <p:grpSpPr bwMode="auto">
            <a:xfrm>
              <a:off x="3643" y="1258"/>
              <a:ext cx="2694" cy="1668"/>
              <a:chOff x="0" y="0"/>
              <a:chExt cx="5803325" cy="3590982"/>
            </a:xfrm>
          </p:grpSpPr>
          <p:grpSp>
            <p:nvGrpSpPr>
              <p:cNvPr id="64523" name="Group"/>
              <p:cNvGrpSpPr>
                <a:grpSpLocks/>
              </p:cNvGrpSpPr>
              <p:nvPr/>
            </p:nvGrpSpPr>
            <p:grpSpPr bwMode="auto">
              <a:xfrm>
                <a:off x="625926" y="328708"/>
                <a:ext cx="1110892" cy="2922029"/>
                <a:chOff x="0" y="0"/>
                <a:chExt cx="1110890" cy="2922028"/>
              </a:xfrm>
            </p:grpSpPr>
            <p:sp>
              <p:nvSpPr>
                <p:cNvPr id="64524" name="Line"/>
                <p:cNvSpPr>
                  <a:spLocks noChangeShapeType="1"/>
                </p:cNvSpPr>
                <p:nvPr/>
              </p:nvSpPr>
              <p:spPr bwMode="auto">
                <a:xfrm flipV="1">
                  <a:off x="0" y="0"/>
                  <a:ext cx="1088343" cy="47823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25" name="Line"/>
                <p:cNvSpPr>
                  <a:spLocks noChangeShapeType="1"/>
                </p:cNvSpPr>
                <p:nvPr/>
              </p:nvSpPr>
              <p:spPr bwMode="auto">
                <a:xfrm>
                  <a:off x="2219" y="491995"/>
                  <a:ext cx="1083821" cy="49707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26" name="Line"/>
                <p:cNvSpPr>
                  <a:spLocks noChangeShapeType="1"/>
                </p:cNvSpPr>
                <p:nvPr/>
              </p:nvSpPr>
              <p:spPr bwMode="auto">
                <a:xfrm>
                  <a:off x="2441" y="482156"/>
                  <a:ext cx="1093968" cy="1435980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27" name="Line"/>
                <p:cNvSpPr>
                  <a:spLocks noChangeShapeType="1"/>
                </p:cNvSpPr>
                <p:nvPr/>
              </p:nvSpPr>
              <p:spPr bwMode="auto">
                <a:xfrm>
                  <a:off x="2029" y="482155"/>
                  <a:ext cx="1078386" cy="239776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28" name="Line"/>
                <p:cNvSpPr>
                  <a:spLocks noChangeShapeType="1"/>
                </p:cNvSpPr>
                <p:nvPr/>
              </p:nvSpPr>
              <p:spPr bwMode="auto">
                <a:xfrm flipV="1">
                  <a:off x="0" y="998104"/>
                  <a:ext cx="1088343" cy="47823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29" name="Line"/>
                <p:cNvSpPr>
                  <a:spLocks noChangeShapeType="1"/>
                </p:cNvSpPr>
                <p:nvPr/>
              </p:nvSpPr>
              <p:spPr bwMode="auto">
                <a:xfrm flipV="1">
                  <a:off x="0" y="1946952"/>
                  <a:ext cx="1088343" cy="47823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0" name="Line"/>
                <p:cNvSpPr>
                  <a:spLocks noChangeShapeType="1"/>
                </p:cNvSpPr>
                <p:nvPr/>
              </p:nvSpPr>
              <p:spPr bwMode="auto">
                <a:xfrm>
                  <a:off x="2440" y="1461155"/>
                  <a:ext cx="1083822" cy="49707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1" name="Line"/>
                <p:cNvSpPr>
                  <a:spLocks noChangeShapeType="1"/>
                </p:cNvSpPr>
                <p:nvPr/>
              </p:nvSpPr>
              <p:spPr bwMode="auto">
                <a:xfrm>
                  <a:off x="27069" y="2424957"/>
                  <a:ext cx="1083822" cy="49707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2" name="Line"/>
                <p:cNvSpPr>
                  <a:spLocks noChangeShapeType="1"/>
                </p:cNvSpPr>
                <p:nvPr/>
              </p:nvSpPr>
              <p:spPr bwMode="auto">
                <a:xfrm flipV="1">
                  <a:off x="30466" y="30201"/>
                  <a:ext cx="1078386" cy="239776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3" name="Line"/>
                <p:cNvSpPr>
                  <a:spLocks noChangeShapeType="1"/>
                </p:cNvSpPr>
                <p:nvPr/>
              </p:nvSpPr>
              <p:spPr bwMode="auto">
                <a:xfrm flipV="1">
                  <a:off x="2029" y="987159"/>
                  <a:ext cx="1093969" cy="1435980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4" name="Line"/>
                <p:cNvSpPr>
                  <a:spLocks noChangeShapeType="1"/>
                </p:cNvSpPr>
                <p:nvPr/>
              </p:nvSpPr>
              <p:spPr bwMode="auto">
                <a:xfrm>
                  <a:off x="2029" y="1453693"/>
                  <a:ext cx="1093969" cy="1435980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5" name="Line"/>
                <p:cNvSpPr>
                  <a:spLocks noChangeShapeType="1"/>
                </p:cNvSpPr>
                <p:nvPr/>
              </p:nvSpPr>
              <p:spPr bwMode="auto">
                <a:xfrm flipV="1">
                  <a:off x="2029" y="12492"/>
                  <a:ext cx="1093969" cy="143598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4536" name="Group"/>
              <p:cNvGrpSpPr>
                <a:grpSpLocks/>
              </p:cNvGrpSpPr>
              <p:nvPr/>
            </p:nvGrpSpPr>
            <p:grpSpPr bwMode="auto">
              <a:xfrm>
                <a:off x="4080143" y="353515"/>
                <a:ext cx="1095997" cy="2877181"/>
                <a:chOff x="0" y="0"/>
                <a:chExt cx="1095996" cy="2877179"/>
              </a:xfrm>
            </p:grpSpPr>
            <p:sp>
              <p:nvSpPr>
                <p:cNvPr id="64537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960982"/>
                  <a:ext cx="1088343" cy="478239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8" name="Line"/>
                <p:cNvSpPr>
                  <a:spLocks noChangeShapeType="1"/>
                </p:cNvSpPr>
                <p:nvPr/>
              </p:nvSpPr>
              <p:spPr bwMode="auto">
                <a:xfrm flipH="1">
                  <a:off x="2440" y="1424033"/>
                  <a:ext cx="1083822" cy="497072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39" name="Line"/>
                <p:cNvSpPr>
                  <a:spLocks noChangeShapeType="1"/>
                </p:cNvSpPr>
                <p:nvPr/>
              </p:nvSpPr>
              <p:spPr bwMode="auto">
                <a:xfrm flipH="1">
                  <a:off x="2029" y="1441200"/>
                  <a:ext cx="1093968" cy="1435980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0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2029" y="-1"/>
                  <a:ext cx="1093968" cy="143598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4541" name="Group"/>
              <p:cNvGrpSpPr>
                <a:grpSpLocks/>
              </p:cNvGrpSpPr>
              <p:nvPr/>
            </p:nvGrpSpPr>
            <p:grpSpPr bwMode="auto">
              <a:xfrm>
                <a:off x="2356425" y="288805"/>
                <a:ext cx="1090476" cy="3002073"/>
                <a:chOff x="0" y="0"/>
                <a:chExt cx="1090474" cy="3002072"/>
              </a:xfrm>
            </p:grpSpPr>
            <p:sp>
              <p:nvSpPr>
                <p:cNvPr id="64542" name="Line"/>
                <p:cNvSpPr>
                  <a:spLocks noChangeShapeType="1"/>
                </p:cNvSpPr>
                <p:nvPr/>
              </p:nvSpPr>
              <p:spPr bwMode="auto">
                <a:xfrm flipV="1">
                  <a:off x="37290" y="1002457"/>
                  <a:ext cx="1045545" cy="996287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3" name="Line"/>
                <p:cNvSpPr>
                  <a:spLocks noChangeShapeType="1"/>
                </p:cNvSpPr>
                <p:nvPr/>
              </p:nvSpPr>
              <p:spPr bwMode="auto">
                <a:xfrm flipV="1">
                  <a:off x="37290" y="25141"/>
                  <a:ext cx="1045545" cy="996287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4" name="Line"/>
                <p:cNvSpPr>
                  <a:spLocks noChangeShapeType="1"/>
                </p:cNvSpPr>
                <p:nvPr/>
              </p:nvSpPr>
              <p:spPr bwMode="auto">
                <a:xfrm flipV="1">
                  <a:off x="12661" y="2001619"/>
                  <a:ext cx="1070174" cy="996287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5" name="Line"/>
                <p:cNvSpPr>
                  <a:spLocks noChangeShapeType="1"/>
                </p:cNvSpPr>
                <p:nvPr/>
              </p:nvSpPr>
              <p:spPr bwMode="auto">
                <a:xfrm>
                  <a:off x="37291" y="2007767"/>
                  <a:ext cx="1045544" cy="97403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6" name="Line"/>
                <p:cNvSpPr>
                  <a:spLocks noChangeShapeType="1"/>
                </p:cNvSpPr>
                <p:nvPr/>
              </p:nvSpPr>
              <p:spPr bwMode="auto">
                <a:xfrm>
                  <a:off x="37190" y="1025756"/>
                  <a:ext cx="1045545" cy="97403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7" name="Line"/>
                <p:cNvSpPr>
                  <a:spLocks noChangeShapeType="1"/>
                </p:cNvSpPr>
                <p:nvPr/>
              </p:nvSpPr>
              <p:spPr bwMode="auto">
                <a:xfrm>
                  <a:off x="37190" y="41091"/>
                  <a:ext cx="1045545" cy="97403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8" name="Line"/>
                <p:cNvSpPr>
                  <a:spLocks noChangeShapeType="1"/>
                </p:cNvSpPr>
                <p:nvPr/>
              </p:nvSpPr>
              <p:spPr bwMode="auto">
                <a:xfrm>
                  <a:off x="37290" y="2981801"/>
                  <a:ext cx="1028555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49" name="Line"/>
                <p:cNvSpPr>
                  <a:spLocks noChangeShapeType="1"/>
                </p:cNvSpPr>
                <p:nvPr/>
              </p:nvSpPr>
              <p:spPr bwMode="auto">
                <a:xfrm>
                  <a:off x="61919" y="1996641"/>
                  <a:ext cx="1028555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0" name="Line"/>
                <p:cNvSpPr>
                  <a:spLocks noChangeShapeType="1"/>
                </p:cNvSpPr>
                <p:nvPr/>
              </p:nvSpPr>
              <p:spPr bwMode="auto">
                <a:xfrm>
                  <a:off x="61919" y="1021975"/>
                  <a:ext cx="1028555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1" name="Line"/>
                <p:cNvSpPr>
                  <a:spLocks noChangeShapeType="1"/>
                </p:cNvSpPr>
                <p:nvPr/>
              </p:nvSpPr>
              <p:spPr bwMode="auto">
                <a:xfrm>
                  <a:off x="37290" y="36815"/>
                  <a:ext cx="1028555" cy="1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2" name="Line"/>
                <p:cNvSpPr>
                  <a:spLocks noChangeShapeType="1"/>
                </p:cNvSpPr>
                <p:nvPr/>
              </p:nvSpPr>
              <p:spPr bwMode="auto">
                <a:xfrm flipV="1">
                  <a:off x="37291" y="513"/>
                  <a:ext cx="1045544" cy="2006077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3" name="Line"/>
                <p:cNvSpPr>
                  <a:spLocks noChangeShapeType="1"/>
                </p:cNvSpPr>
                <p:nvPr/>
              </p:nvSpPr>
              <p:spPr bwMode="auto">
                <a:xfrm flipV="1">
                  <a:off x="15086" y="987912"/>
                  <a:ext cx="1045545" cy="2006075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4" name="Line"/>
                <p:cNvSpPr>
                  <a:spLocks noChangeShapeType="1"/>
                </p:cNvSpPr>
                <p:nvPr/>
              </p:nvSpPr>
              <p:spPr bwMode="auto">
                <a:xfrm>
                  <a:off x="15087" y="0"/>
                  <a:ext cx="1045544" cy="2006075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5" name="Line"/>
                <p:cNvSpPr>
                  <a:spLocks noChangeShapeType="1"/>
                </p:cNvSpPr>
                <p:nvPr/>
              </p:nvSpPr>
              <p:spPr bwMode="auto">
                <a:xfrm>
                  <a:off x="15087" y="995996"/>
                  <a:ext cx="1045544" cy="2006076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6" name="Line"/>
                <p:cNvSpPr>
                  <a:spLocks noChangeShapeType="1"/>
                </p:cNvSpPr>
                <p:nvPr/>
              </p:nvSpPr>
              <p:spPr bwMode="auto">
                <a:xfrm>
                  <a:off x="15087" y="41775"/>
                  <a:ext cx="1045545" cy="2917348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64557" name="Line"/>
                <p:cNvSpPr>
                  <a:spLocks noChangeShapeType="1"/>
                </p:cNvSpPr>
                <p:nvPr/>
              </p:nvSpPr>
              <p:spPr bwMode="auto">
                <a:xfrm flipV="1">
                  <a:off x="0" y="71316"/>
                  <a:ext cx="1045545" cy="2917348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/>
                  <a:tailEnd type="stealth" w="med" len="med"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4558" name="Group"/>
              <p:cNvGrpSpPr>
                <a:grpSpLocks/>
              </p:cNvGrpSpPr>
              <p:nvPr/>
            </p:nvGrpSpPr>
            <p:grpSpPr bwMode="auto">
              <a:xfrm>
                <a:off x="0" y="0"/>
                <a:ext cx="5803325" cy="3590982"/>
                <a:chOff x="0" y="0"/>
                <a:chExt cx="5803324" cy="3590981"/>
              </a:xfrm>
            </p:grpSpPr>
            <p:sp>
              <p:nvSpPr>
                <p:cNvPr id="64559" name="Circle"/>
                <p:cNvSpPr>
                  <a:spLocks noChangeArrowheads="1"/>
                </p:cNvSpPr>
                <p:nvPr/>
              </p:nvSpPr>
              <p:spPr bwMode="auto">
                <a:xfrm>
                  <a:off x="0" y="486572"/>
                  <a:ext cx="640748" cy="640748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0" name="Circle"/>
                <p:cNvSpPr>
                  <a:spLocks noChangeArrowheads="1"/>
                </p:cNvSpPr>
                <p:nvPr/>
              </p:nvSpPr>
              <p:spPr bwMode="auto">
                <a:xfrm>
                  <a:off x="0" y="1471731"/>
                  <a:ext cx="640748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1" name="Circle"/>
                <p:cNvSpPr>
                  <a:spLocks noChangeArrowheads="1"/>
                </p:cNvSpPr>
                <p:nvPr/>
              </p:nvSpPr>
              <p:spPr bwMode="auto">
                <a:xfrm>
                  <a:off x="0" y="2446398"/>
                  <a:ext cx="640748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2" name="Circle"/>
                <p:cNvSpPr>
                  <a:spLocks noChangeArrowheads="1"/>
                </p:cNvSpPr>
                <p:nvPr/>
              </p:nvSpPr>
              <p:spPr bwMode="auto">
                <a:xfrm>
                  <a:off x="5162577" y="1471731"/>
                  <a:ext cx="640748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3" name="Circle"/>
                <p:cNvSpPr>
                  <a:spLocks noChangeArrowheads="1"/>
                </p:cNvSpPr>
                <p:nvPr/>
              </p:nvSpPr>
              <p:spPr bwMode="auto">
                <a:xfrm>
                  <a:off x="1724029" y="5247"/>
                  <a:ext cx="640749" cy="640748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4" name="Circle"/>
                <p:cNvSpPr>
                  <a:spLocks noChangeArrowheads="1"/>
                </p:cNvSpPr>
                <p:nvPr/>
              </p:nvSpPr>
              <p:spPr bwMode="auto">
                <a:xfrm>
                  <a:off x="1724029" y="990406"/>
                  <a:ext cx="640749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5" name="Circle"/>
                <p:cNvSpPr>
                  <a:spLocks noChangeArrowheads="1"/>
                </p:cNvSpPr>
                <p:nvPr/>
              </p:nvSpPr>
              <p:spPr bwMode="auto">
                <a:xfrm>
                  <a:off x="1724029" y="1965072"/>
                  <a:ext cx="640749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6" name="Circle"/>
                <p:cNvSpPr>
                  <a:spLocks noChangeArrowheads="1"/>
                </p:cNvSpPr>
                <p:nvPr/>
              </p:nvSpPr>
              <p:spPr bwMode="auto">
                <a:xfrm>
                  <a:off x="1724029" y="2950233"/>
                  <a:ext cx="640749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7" name="Circle"/>
                <p:cNvSpPr>
                  <a:spLocks noChangeArrowheads="1"/>
                </p:cNvSpPr>
                <p:nvPr/>
              </p:nvSpPr>
              <p:spPr bwMode="auto">
                <a:xfrm>
                  <a:off x="3448058" y="0"/>
                  <a:ext cx="640749" cy="640748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8" name="Circle"/>
                <p:cNvSpPr>
                  <a:spLocks noChangeArrowheads="1"/>
                </p:cNvSpPr>
                <p:nvPr/>
              </p:nvSpPr>
              <p:spPr bwMode="auto">
                <a:xfrm>
                  <a:off x="3448058" y="985159"/>
                  <a:ext cx="640749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69" name="Circle"/>
                <p:cNvSpPr>
                  <a:spLocks noChangeArrowheads="1"/>
                </p:cNvSpPr>
                <p:nvPr/>
              </p:nvSpPr>
              <p:spPr bwMode="auto">
                <a:xfrm>
                  <a:off x="3448058" y="1959825"/>
                  <a:ext cx="640749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  <p:sp>
              <p:nvSpPr>
                <p:cNvPr id="64570" name="Circle"/>
                <p:cNvSpPr>
                  <a:spLocks noChangeArrowheads="1"/>
                </p:cNvSpPr>
                <p:nvPr/>
              </p:nvSpPr>
              <p:spPr bwMode="auto">
                <a:xfrm>
                  <a:off x="3448058" y="2944986"/>
                  <a:ext cx="640749" cy="640749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5E5E5E"/>
                  </a:solidFill>
                  <a:miter lim="400000"/>
                  <a:headEnd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 sz="2200">
                    <a:solidFill>
                      <a:srgbClr val="FFFFFF"/>
                    </a:solidFill>
                    <a:latin typeface="Circe"/>
                    <a:sym typeface="Helvetica Neue Medium"/>
                  </a:endParaRPr>
                </a:p>
              </p:txBody>
            </p:sp>
          </p:grpSp>
        </p:grpSp>
        <p:sp>
          <p:nvSpPr>
            <p:cNvPr id="64573" name="x1"/>
            <p:cNvSpPr txBox="1">
              <a:spLocks noChangeArrowheads="1"/>
            </p:cNvSpPr>
            <p:nvPr/>
          </p:nvSpPr>
          <p:spPr bwMode="auto">
            <a:xfrm>
              <a:off x="1024" y="1398"/>
              <a:ext cx="306" cy="31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600">
                  <a:latin typeface="Circe"/>
                  <a:sym typeface="Helvetica Neue Medium"/>
                </a:rPr>
                <a:t>x</a:t>
              </a:r>
              <a:r>
                <a:rPr lang="ru-RU" sz="3600" baseline="-6000">
                  <a:latin typeface="Circe"/>
                  <a:sym typeface="Helvetica Neue Medium"/>
                </a:rPr>
                <a:t>1</a:t>
              </a:r>
            </a:p>
          </p:txBody>
        </p:sp>
        <p:sp>
          <p:nvSpPr>
            <p:cNvPr id="64574" name="x2"/>
            <p:cNvSpPr txBox="1">
              <a:spLocks noChangeArrowheads="1"/>
            </p:cNvSpPr>
            <p:nvPr/>
          </p:nvSpPr>
          <p:spPr bwMode="auto">
            <a:xfrm>
              <a:off x="1014" y="1909"/>
              <a:ext cx="320" cy="34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600">
                  <a:latin typeface="Circe"/>
                  <a:sym typeface="Helvetica Neue Medium"/>
                </a:rPr>
                <a:t>x</a:t>
              </a:r>
              <a:r>
                <a:rPr lang="ru-RU" sz="3600" baseline="-6000">
                  <a:latin typeface="Circe"/>
                  <a:sym typeface="Helvetica Neue Medium"/>
                </a:rPr>
                <a:t>2</a:t>
              </a:r>
            </a:p>
          </p:txBody>
        </p:sp>
        <p:sp>
          <p:nvSpPr>
            <p:cNvPr id="64575" name="…"/>
            <p:cNvSpPr txBox="1">
              <a:spLocks noChangeArrowheads="1"/>
            </p:cNvSpPr>
            <p:nvPr/>
          </p:nvSpPr>
          <p:spPr bwMode="auto">
            <a:xfrm>
              <a:off x="1014" y="2420"/>
              <a:ext cx="252" cy="28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4200">
                  <a:latin typeface="Circe"/>
                  <a:sym typeface="Helvetica Neue Medium"/>
                </a:rPr>
                <a:t>…</a:t>
              </a:r>
            </a:p>
          </p:txBody>
        </p:sp>
        <p:sp>
          <p:nvSpPr>
            <p:cNvPr id="64576" name="y"/>
            <p:cNvSpPr txBox="1">
              <a:spLocks noChangeArrowheads="1"/>
            </p:cNvSpPr>
            <p:nvPr/>
          </p:nvSpPr>
          <p:spPr bwMode="auto">
            <a:xfrm>
              <a:off x="2364" y="1905"/>
              <a:ext cx="218" cy="3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4200">
                  <a:latin typeface="Circe"/>
                  <a:sym typeface="Helvetica Neue Medium"/>
                </a:rPr>
                <a:t>y</a:t>
              </a:r>
            </a:p>
          </p:txBody>
        </p:sp>
        <p:grpSp>
          <p:nvGrpSpPr>
            <p:cNvPr id="64577" name="Group"/>
            <p:cNvGrpSpPr>
              <a:grpSpLocks/>
            </p:cNvGrpSpPr>
            <p:nvPr/>
          </p:nvGrpSpPr>
          <p:grpSpPr bwMode="auto">
            <a:xfrm>
              <a:off x="1389" y="1606"/>
              <a:ext cx="872" cy="1187"/>
              <a:chOff x="0" y="0"/>
              <a:chExt cx="1877041" cy="2556136"/>
            </a:xfrm>
          </p:grpSpPr>
          <p:sp>
            <p:nvSpPr>
              <p:cNvPr id="64578" name="Line"/>
              <p:cNvSpPr>
                <a:spLocks noChangeShapeType="1"/>
              </p:cNvSpPr>
              <p:nvPr/>
            </p:nvSpPr>
            <p:spPr bwMode="auto">
              <a:xfrm>
                <a:off x="10397" y="-1"/>
                <a:ext cx="1534600" cy="877920"/>
              </a:xfrm>
              <a:prstGeom prst="line">
                <a:avLst/>
              </a:prstGeom>
              <a:noFill/>
              <a:ln w="6350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64579" name="Line"/>
              <p:cNvSpPr>
                <a:spLocks noChangeShapeType="1"/>
              </p:cNvSpPr>
              <p:nvPr/>
            </p:nvSpPr>
            <p:spPr bwMode="auto">
              <a:xfrm flipV="1">
                <a:off x="10397" y="1337391"/>
                <a:ext cx="1534600" cy="877919"/>
              </a:xfrm>
              <a:prstGeom prst="line">
                <a:avLst/>
              </a:prstGeom>
              <a:noFill/>
              <a:ln w="6350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64580" name="Line"/>
              <p:cNvSpPr>
                <a:spLocks noChangeShapeType="1"/>
              </p:cNvSpPr>
              <p:nvPr/>
            </p:nvSpPr>
            <p:spPr bwMode="auto">
              <a:xfrm>
                <a:off x="0" y="1107655"/>
                <a:ext cx="1550129" cy="1"/>
              </a:xfrm>
              <a:prstGeom prst="line">
                <a:avLst/>
              </a:prstGeom>
              <a:noFill/>
              <a:ln w="6350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76" name="Line">
                <a:extLst>
                  <a:ext uri="{FF2B5EF4-FFF2-40B4-BE49-F238E27FC236}"/>
                </a:extLst>
              </p:cNvPr>
              <p:cNvSpPr/>
              <p:nvPr/>
            </p:nvSpPr>
            <p:spPr>
              <a:xfrm flipH="1" flipV="1">
                <a:off x="1877041" y="1895030"/>
                <a:ext cx="0" cy="661108"/>
              </a:xfrm>
              <a:prstGeom prst="line">
                <a:avLst/>
              </a:prstGeom>
              <a:noFill/>
              <a:ln w="63500" cap="flat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Circe" panose="020B0502020203020203" pitchFamily="34" charset="-52"/>
                  <a:sym typeface="Helvetica Neue Medium"/>
                </a:endParaRPr>
              </a:p>
            </p:txBody>
          </p:sp>
        </p:grpSp>
        <p:sp>
          <p:nvSpPr>
            <p:cNvPr id="70" name="·a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566" y="1499"/>
              <a:ext cx="339" cy="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rPr sz="2800" dirty="0">
                  <a:solidFill>
                    <a:srgbClr val="27C11C"/>
                  </a:solidFill>
                  <a:latin typeface="Circe Bold" panose="020B0602020203020203" pitchFamily="34" charset="-52"/>
                </a:rPr>
                <a:t>·a</a:t>
              </a:r>
              <a:r>
                <a:rPr sz="2800" baseline="-5999" dirty="0">
                  <a:solidFill>
                    <a:srgbClr val="27C11C"/>
                  </a:solidFill>
                  <a:latin typeface="Circe Bold" panose="020B0602020203020203" pitchFamily="34" charset="-52"/>
                </a:rPr>
                <a:t>1</a:t>
              </a:r>
            </a:p>
          </p:txBody>
        </p:sp>
        <p:sp>
          <p:nvSpPr>
            <p:cNvPr id="71" name="·a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571" y="1794"/>
              <a:ext cx="381" cy="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rPr sz="2800" dirty="0">
                  <a:solidFill>
                    <a:srgbClr val="27C11C"/>
                  </a:solidFill>
                  <a:latin typeface="Circe Bold" panose="020B0602020203020203" pitchFamily="34" charset="-52"/>
                </a:rPr>
                <a:t>·a</a:t>
              </a:r>
              <a:r>
                <a:rPr sz="2800" baseline="-5999" dirty="0">
                  <a:solidFill>
                    <a:srgbClr val="27C11C"/>
                  </a:solidFill>
                  <a:latin typeface="Circe Bold" panose="020B0602020203020203" pitchFamily="34" charset="-52"/>
                </a:rPr>
                <a:t>2</a:t>
              </a:r>
            </a:p>
          </p:txBody>
        </p:sp>
        <p:sp>
          <p:nvSpPr>
            <p:cNvPr id="64584" name="+b"/>
            <p:cNvSpPr txBox="1">
              <a:spLocks noChangeArrowheads="1"/>
            </p:cNvSpPr>
            <p:nvPr/>
          </p:nvSpPr>
          <p:spPr bwMode="auto">
            <a:xfrm>
              <a:off x="1769" y="2557"/>
              <a:ext cx="457" cy="2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800">
                  <a:solidFill>
                    <a:srgbClr val="27C11C"/>
                  </a:solidFill>
                  <a:latin typeface="Circe Bold"/>
                </a:rPr>
                <a:t>+b</a:t>
              </a:r>
            </a:p>
          </p:txBody>
        </p:sp>
        <p:pic>
          <p:nvPicPr>
            <p:cNvPr id="64585" name="Content Placeholder 4" descr="Content Placeholder 4"/>
            <p:cNvPicPr>
              <a:picLocks noChangeAspect="1"/>
            </p:cNvPicPr>
            <p:nvPr/>
          </p:nvPicPr>
          <p:blipFill>
            <a:blip r:embed="rId2"/>
            <a:srcRect l="26677" t="67290" r="55595"/>
            <a:stretch>
              <a:fillRect/>
            </a:stretch>
          </p:blipFill>
          <p:spPr bwMode="auto">
            <a:xfrm>
              <a:off x="2193" y="1867"/>
              <a:ext cx="633" cy="5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64586" name="Line"/>
            <p:cNvSpPr>
              <a:spLocks noChangeShapeType="1"/>
            </p:cNvSpPr>
            <p:nvPr/>
          </p:nvSpPr>
          <p:spPr bwMode="auto">
            <a:xfrm>
              <a:off x="2177" y="2302"/>
              <a:ext cx="317" cy="0"/>
            </a:xfrm>
            <a:prstGeom prst="line">
              <a:avLst/>
            </a:prstGeom>
            <a:noFill/>
            <a:ln w="63500">
              <a:solidFill>
                <a:srgbClr val="FFC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64587" name="Line"/>
            <p:cNvSpPr>
              <a:spLocks noChangeShapeType="1"/>
            </p:cNvSpPr>
            <p:nvPr/>
          </p:nvSpPr>
          <p:spPr bwMode="auto">
            <a:xfrm flipV="1">
              <a:off x="2485" y="1882"/>
              <a:ext cx="264" cy="425"/>
            </a:xfrm>
            <a:prstGeom prst="line">
              <a:avLst/>
            </a:prstGeom>
            <a:noFill/>
            <a:ln w="63500">
              <a:solidFill>
                <a:srgbClr val="FFC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64588" name="0"/>
            <p:cNvSpPr txBox="1">
              <a:spLocks noChangeArrowheads="1"/>
            </p:cNvSpPr>
            <p:nvPr/>
          </p:nvSpPr>
          <p:spPr bwMode="auto">
            <a:xfrm>
              <a:off x="2429" y="2243"/>
              <a:ext cx="95" cy="13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700">
                  <a:latin typeface="Circe"/>
                  <a:sym typeface="Helvetica Neue Medium"/>
                </a:rPr>
                <a:t>0</a:t>
              </a:r>
            </a:p>
          </p:txBody>
        </p:sp>
        <p:sp>
          <p:nvSpPr>
            <p:cNvPr id="64589" name="Line"/>
            <p:cNvSpPr>
              <a:spLocks noChangeShapeType="1"/>
            </p:cNvSpPr>
            <p:nvPr/>
          </p:nvSpPr>
          <p:spPr bwMode="auto">
            <a:xfrm>
              <a:off x="2773" y="2093"/>
              <a:ext cx="244" cy="0"/>
            </a:xfrm>
            <a:prstGeom prst="line">
              <a:avLst/>
            </a:prstGeom>
            <a:noFill/>
            <a:ln w="635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cxnSp>
          <p:nvCxnSpPr>
            <p:cNvPr id="64590" name="Connection Line"/>
            <p:cNvCxnSpPr>
              <a:cxnSpLocks noChangeShapeType="1"/>
              <a:stCxn id="64516" idx="0"/>
              <a:endCxn id="64591" idx="0"/>
            </p:cNvCxnSpPr>
            <p:nvPr/>
          </p:nvCxnSpPr>
          <p:spPr bwMode="auto">
            <a:xfrm flipV="1">
              <a:off x="1920" y="1410"/>
              <a:ext cx="2672" cy="681"/>
            </a:xfrm>
            <a:prstGeom prst="straightConnector1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</p:cxnSp>
        <p:sp>
          <p:nvSpPr>
            <p:cNvPr id="64591" name="Circle"/>
            <p:cNvSpPr>
              <a:spLocks noChangeArrowheads="1"/>
            </p:cNvSpPr>
            <p:nvPr/>
          </p:nvSpPr>
          <p:spPr bwMode="auto">
            <a:xfrm>
              <a:off x="4443" y="1261"/>
              <a:ext cx="298" cy="297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</p:grpSp>
      <p:sp>
        <p:nvSpPr>
          <p:cNvPr id="64592" name="Скрытые слои  с нейронами"/>
          <p:cNvSpPr txBox="1">
            <a:spLocks noChangeArrowheads="1"/>
          </p:cNvSpPr>
          <p:nvPr/>
        </p:nvSpPr>
        <p:spPr bwMode="auto">
          <a:xfrm>
            <a:off x="6548438" y="4946650"/>
            <a:ext cx="2782887" cy="1387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>
              <a:lnSpc>
                <a:spcPct val="90000"/>
              </a:lnSpc>
            </a:pP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Скрытые слои </a:t>
            </a:r>
            <a:b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с нейронами</a:t>
            </a:r>
          </a:p>
        </p:txBody>
      </p:sp>
      <p:sp>
        <p:nvSpPr>
          <p:cNvPr id="64593" name="Модель простейшего нейрона"/>
          <p:cNvSpPr txBox="1">
            <a:spLocks noChangeArrowheads="1"/>
          </p:cNvSpPr>
          <p:nvPr/>
        </p:nvSpPr>
        <p:spPr bwMode="auto">
          <a:xfrm>
            <a:off x="1166813" y="4940300"/>
            <a:ext cx="3992562" cy="1387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>
              <a:lnSpc>
                <a:spcPct val="90000"/>
              </a:lnSpc>
            </a:pP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Модель простейшего нейрона</a:t>
            </a:r>
          </a:p>
        </p:txBody>
      </p:sp>
      <p:sp>
        <p:nvSpPr>
          <p:cNvPr id="64594" name="y"/>
          <p:cNvSpPr txBox="1">
            <a:spLocks noChangeArrowheads="1"/>
          </p:cNvSpPr>
          <p:nvPr/>
        </p:nvSpPr>
        <p:spPr bwMode="auto">
          <a:xfrm>
            <a:off x="9612313" y="4991100"/>
            <a:ext cx="669925" cy="12049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36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64595" name="x"/>
          <p:cNvSpPr txBox="1">
            <a:spLocks noChangeArrowheads="1"/>
          </p:cNvSpPr>
          <p:nvPr/>
        </p:nvSpPr>
        <p:spPr bwMode="auto">
          <a:xfrm>
            <a:off x="5864225" y="5013325"/>
            <a:ext cx="684213" cy="12049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3600">
                <a:latin typeface="Circe"/>
                <a:sym typeface="Helvetica Neue Medium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Нейронная сеть на примере</a:t>
            </a:r>
          </a:p>
        </p:txBody>
      </p:sp>
      <p:sp>
        <p:nvSpPr>
          <p:cNvPr id="38920" name="Square"/>
          <p:cNvSpPr>
            <a:spLocks noChangeArrowheads="1"/>
          </p:cNvSpPr>
          <p:nvPr/>
        </p:nvSpPr>
        <p:spPr bwMode="auto">
          <a:xfrm>
            <a:off x="2613025" y="2079625"/>
            <a:ext cx="3516313" cy="3516313"/>
          </a:xfrm>
          <a:prstGeom prst="rect">
            <a:avLst/>
          </a:prstGeom>
          <a:solidFill>
            <a:srgbClr val="F1F1F1"/>
          </a:solidFill>
          <a:ln w="381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5" name="Rectangle">
            <a:extLst>
              <a:ext uri="{FF2B5EF4-FFF2-40B4-BE49-F238E27FC236}"/>
            </a:extLst>
          </p:cNvPr>
          <p:cNvSpPr/>
          <p:nvPr/>
        </p:nvSpPr>
        <p:spPr>
          <a:xfrm rot="18516077">
            <a:off x="1947069" y="1413669"/>
            <a:ext cx="4876800" cy="4849812"/>
          </a:xfrm>
          <a:custGeom>
            <a:avLst/>
            <a:gdLst>
              <a:gd name="connsiteX0" fmla="*/ 0 w 5266327"/>
              <a:gd name="connsiteY0" fmla="*/ 0 h 5358606"/>
              <a:gd name="connsiteX1" fmla="*/ 5266327 w 5266327"/>
              <a:gd name="connsiteY1" fmla="*/ 0 h 5358606"/>
              <a:gd name="connsiteX2" fmla="*/ 5266327 w 5266327"/>
              <a:gd name="connsiteY2" fmla="*/ 5358606 h 5358606"/>
              <a:gd name="connsiteX3" fmla="*/ 0 w 5266327"/>
              <a:gd name="connsiteY3" fmla="*/ 5358606 h 5358606"/>
              <a:gd name="connsiteX4" fmla="*/ 0 w 5266327"/>
              <a:gd name="connsiteY4" fmla="*/ 0 h 5358606"/>
              <a:gd name="connsiteX0" fmla="*/ 0 w 5274188"/>
              <a:gd name="connsiteY0" fmla="*/ 0 h 5358606"/>
              <a:gd name="connsiteX1" fmla="*/ 5266327 w 5274188"/>
              <a:gd name="connsiteY1" fmla="*/ 0 h 5358606"/>
              <a:gd name="connsiteX2" fmla="*/ 5274188 w 5274188"/>
              <a:gd name="connsiteY2" fmla="*/ 3091752 h 5358606"/>
              <a:gd name="connsiteX3" fmla="*/ 0 w 5274188"/>
              <a:gd name="connsiteY3" fmla="*/ 5358606 h 5358606"/>
              <a:gd name="connsiteX4" fmla="*/ 0 w 5274188"/>
              <a:gd name="connsiteY4" fmla="*/ 0 h 5358606"/>
              <a:gd name="connsiteX0" fmla="*/ 0 w 5274188"/>
              <a:gd name="connsiteY0" fmla="*/ 0 h 5174126"/>
              <a:gd name="connsiteX1" fmla="*/ 5266327 w 5274188"/>
              <a:gd name="connsiteY1" fmla="*/ 0 h 5174126"/>
              <a:gd name="connsiteX2" fmla="*/ 5274188 w 5274188"/>
              <a:gd name="connsiteY2" fmla="*/ 3091752 h 5174126"/>
              <a:gd name="connsiteX3" fmla="*/ 2635849 w 5274188"/>
              <a:gd name="connsiteY3" fmla="*/ 5174126 h 5174126"/>
              <a:gd name="connsiteX4" fmla="*/ 0 w 5274188"/>
              <a:gd name="connsiteY4" fmla="*/ 0 h 5174126"/>
              <a:gd name="connsiteX0" fmla="*/ 0 w 5266541"/>
              <a:gd name="connsiteY0" fmla="*/ 0 h 5174126"/>
              <a:gd name="connsiteX1" fmla="*/ 5266327 w 5266541"/>
              <a:gd name="connsiteY1" fmla="*/ 0 h 5174126"/>
              <a:gd name="connsiteX2" fmla="*/ 5249234 w 5266541"/>
              <a:gd name="connsiteY2" fmla="*/ 3088954 h 5174126"/>
              <a:gd name="connsiteX3" fmla="*/ 2635849 w 5266541"/>
              <a:gd name="connsiteY3" fmla="*/ 5174126 h 5174126"/>
              <a:gd name="connsiteX4" fmla="*/ 0 w 5266541"/>
              <a:gd name="connsiteY4" fmla="*/ 0 h 5174126"/>
              <a:gd name="connsiteX0" fmla="*/ 0 w 5249234"/>
              <a:gd name="connsiteY0" fmla="*/ 0 h 5174126"/>
              <a:gd name="connsiteX1" fmla="*/ 3161206 w 5249234"/>
              <a:gd name="connsiteY1" fmla="*/ 465087 h 5174126"/>
              <a:gd name="connsiteX2" fmla="*/ 5249234 w 5249234"/>
              <a:gd name="connsiteY2" fmla="*/ 3088954 h 5174126"/>
              <a:gd name="connsiteX3" fmla="*/ 2635849 w 5249234"/>
              <a:gd name="connsiteY3" fmla="*/ 5174126 h 5174126"/>
              <a:gd name="connsiteX4" fmla="*/ 0 w 5249234"/>
              <a:gd name="connsiteY4" fmla="*/ 0 h 5174126"/>
              <a:gd name="connsiteX0" fmla="*/ 0 w 5249234"/>
              <a:gd name="connsiteY0" fmla="*/ 0 h 5174126"/>
              <a:gd name="connsiteX1" fmla="*/ 3161206 w 5249234"/>
              <a:gd name="connsiteY1" fmla="*/ 465087 h 5174126"/>
              <a:gd name="connsiteX2" fmla="*/ 5249234 w 5249234"/>
              <a:gd name="connsiteY2" fmla="*/ 3088954 h 5174126"/>
              <a:gd name="connsiteX3" fmla="*/ 2635849 w 5249234"/>
              <a:gd name="connsiteY3" fmla="*/ 5174126 h 5174126"/>
              <a:gd name="connsiteX4" fmla="*/ 0 w 5249234"/>
              <a:gd name="connsiteY4" fmla="*/ 0 h 5174126"/>
              <a:gd name="connsiteX0" fmla="*/ 0 w 5249234"/>
              <a:gd name="connsiteY0" fmla="*/ 0 h 5174126"/>
              <a:gd name="connsiteX1" fmla="*/ 3161206 w 5249234"/>
              <a:gd name="connsiteY1" fmla="*/ 465087 h 5174126"/>
              <a:gd name="connsiteX2" fmla="*/ 5249234 w 5249234"/>
              <a:gd name="connsiteY2" fmla="*/ 3088954 h 5174126"/>
              <a:gd name="connsiteX3" fmla="*/ 2635849 w 5249234"/>
              <a:gd name="connsiteY3" fmla="*/ 5174126 h 5174126"/>
              <a:gd name="connsiteX4" fmla="*/ 0 w 5249234"/>
              <a:gd name="connsiteY4" fmla="*/ 0 h 5174126"/>
              <a:gd name="connsiteX0" fmla="*/ 0 w 5243695"/>
              <a:gd name="connsiteY0" fmla="*/ 0 h 5174126"/>
              <a:gd name="connsiteX1" fmla="*/ 3161206 w 5243695"/>
              <a:gd name="connsiteY1" fmla="*/ 465087 h 5174126"/>
              <a:gd name="connsiteX2" fmla="*/ 5243695 w 5243695"/>
              <a:gd name="connsiteY2" fmla="*/ 3082016 h 5174126"/>
              <a:gd name="connsiteX3" fmla="*/ 2635849 w 5243695"/>
              <a:gd name="connsiteY3" fmla="*/ 5174126 h 5174126"/>
              <a:gd name="connsiteX4" fmla="*/ 0 w 5243695"/>
              <a:gd name="connsiteY4" fmla="*/ 0 h 5174126"/>
              <a:gd name="connsiteX0" fmla="*/ 0 w 5257571"/>
              <a:gd name="connsiteY0" fmla="*/ 0 h 5174126"/>
              <a:gd name="connsiteX1" fmla="*/ 3161206 w 5257571"/>
              <a:gd name="connsiteY1" fmla="*/ 465087 h 5174126"/>
              <a:gd name="connsiteX2" fmla="*/ 5257571 w 5257571"/>
              <a:gd name="connsiteY2" fmla="*/ 3070938 h 5174126"/>
              <a:gd name="connsiteX3" fmla="*/ 2635849 w 5257571"/>
              <a:gd name="connsiteY3" fmla="*/ 5174126 h 5174126"/>
              <a:gd name="connsiteX4" fmla="*/ 0 w 5257571"/>
              <a:gd name="connsiteY4" fmla="*/ 0 h 5174126"/>
              <a:gd name="connsiteX0" fmla="*/ 0 w 4734704"/>
              <a:gd name="connsiteY0" fmla="*/ 2082374 h 4709039"/>
              <a:gd name="connsiteX1" fmla="*/ 2638339 w 4734704"/>
              <a:gd name="connsiteY1" fmla="*/ 0 h 4709039"/>
              <a:gd name="connsiteX2" fmla="*/ 4734704 w 4734704"/>
              <a:gd name="connsiteY2" fmla="*/ 2605851 h 4709039"/>
              <a:gd name="connsiteX3" fmla="*/ 2112982 w 4734704"/>
              <a:gd name="connsiteY3" fmla="*/ 4709039 h 4709039"/>
              <a:gd name="connsiteX4" fmla="*/ 0 w 4734704"/>
              <a:gd name="connsiteY4" fmla="*/ 2082374 h 470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4704" h="4709039">
                <a:moveTo>
                  <a:pt x="0" y="2082374"/>
                </a:moveTo>
                <a:lnTo>
                  <a:pt x="2638339" y="0"/>
                </a:lnTo>
                <a:lnTo>
                  <a:pt x="4734704" y="2605851"/>
                </a:lnTo>
                <a:lnTo>
                  <a:pt x="2112982" y="4709039"/>
                </a:lnTo>
                <a:lnTo>
                  <a:pt x="0" y="2082374"/>
                </a:lnTo>
                <a:close/>
              </a:path>
            </a:pathLst>
          </a:custGeom>
          <a:solidFill>
            <a:schemeClr val="accent4">
              <a:hueOff val="-1081314"/>
              <a:satOff val="4338"/>
              <a:lumOff val="-8931"/>
              <a:alpha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>
              <a:solidFill>
                <a:srgbClr val="FFFFFF"/>
              </a:solidFill>
              <a:latin typeface="Circe" panose="020B0502020203020203" pitchFamily="34" charset="-52"/>
              <a:sym typeface="Helvetica Neue Medium"/>
            </a:endParaRPr>
          </a:p>
        </p:txBody>
      </p:sp>
      <p:sp>
        <p:nvSpPr>
          <p:cNvPr id="38922" name="Shape"/>
          <p:cNvSpPr>
            <a:spLocks/>
          </p:cNvSpPr>
          <p:nvPr/>
        </p:nvSpPr>
        <p:spPr bwMode="auto">
          <a:xfrm>
            <a:off x="3424238" y="3070225"/>
            <a:ext cx="2711450" cy="2495550"/>
          </a:xfrm>
          <a:custGeom>
            <a:avLst/>
            <a:gdLst>
              <a:gd name="T0" fmla="*/ 812816 w 19474"/>
              <a:gd name="T1" fmla="*/ 20084 h 17945"/>
              <a:gd name="T2" fmla="*/ 851532 w 19474"/>
              <a:gd name="T3" fmla="*/ 33689 h 17945"/>
              <a:gd name="T4" fmla="*/ 1018508 w 19474"/>
              <a:gd name="T5" fmla="*/ 201271 h 17945"/>
              <a:gd name="T6" fmla="*/ 1219873 w 19474"/>
              <a:gd name="T7" fmla="*/ 412908 h 17945"/>
              <a:gd name="T8" fmla="*/ 1403719 w 19474"/>
              <a:gd name="T9" fmla="*/ 622170 h 17945"/>
              <a:gd name="T10" fmla="*/ 1847762 w 19474"/>
              <a:gd name="T11" fmla="*/ 765997 h 17945"/>
              <a:gd name="T12" fmla="*/ 2250709 w 19474"/>
              <a:gd name="T13" fmla="*/ 636855 h 17945"/>
              <a:gd name="T14" fmla="*/ 3036056 w 19474"/>
              <a:gd name="T15" fmla="*/ 667521 h 17945"/>
              <a:gd name="T16" fmla="*/ 3704608 w 19474"/>
              <a:gd name="T17" fmla="*/ 1070495 h 17945"/>
              <a:gd name="T18" fmla="*/ 4061053 w 19474"/>
              <a:gd name="T19" fmla="*/ 1531993 h 17945"/>
              <a:gd name="T20" fmla="*/ 4175037 w 19474"/>
              <a:gd name="T21" fmla="*/ 2880423 h 17945"/>
              <a:gd name="T22" fmla="*/ 4160330 w 19474"/>
              <a:gd name="T23" fmla="*/ 3779449 h 17945"/>
              <a:gd name="T24" fmla="*/ 3372386 w 19474"/>
              <a:gd name="T25" fmla="*/ 3874470 h 17945"/>
              <a:gd name="T26" fmla="*/ 1930817 w 19474"/>
              <a:gd name="T27" fmla="*/ 3865400 h 17945"/>
              <a:gd name="T28" fmla="*/ 1442651 w 19474"/>
              <a:gd name="T29" fmla="*/ 3830847 h 17945"/>
              <a:gd name="T30" fmla="*/ 1163205 w 19474"/>
              <a:gd name="T31" fmla="*/ 3783337 h 17945"/>
              <a:gd name="T32" fmla="*/ 1137467 w 19474"/>
              <a:gd name="T33" fmla="*/ 3394615 h 17945"/>
              <a:gd name="T34" fmla="*/ 1113459 w 19474"/>
              <a:gd name="T35" fmla="*/ 2619548 h 17945"/>
              <a:gd name="T36" fmla="*/ 880298 w 19474"/>
              <a:gd name="T37" fmla="*/ 1967361 h 17945"/>
              <a:gd name="T38" fmla="*/ 727382 w 19474"/>
              <a:gd name="T39" fmla="*/ 1657032 h 17945"/>
              <a:gd name="T40" fmla="*/ 482975 w 19474"/>
              <a:gd name="T41" fmla="*/ 1411705 h 17945"/>
              <a:gd name="T42" fmla="*/ 45853 w 19474"/>
              <a:gd name="T43" fmla="*/ 939841 h 17945"/>
              <a:gd name="T44" fmla="*/ 113985 w 19474"/>
              <a:gd name="T45" fmla="*/ 290029 h 17945"/>
              <a:gd name="T46" fmla="*/ 812816 w 19474"/>
              <a:gd name="T47" fmla="*/ 20084 h 179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9474" h="17945" extrusionOk="0">
                <a:moveTo>
                  <a:pt x="3758" y="93"/>
                </a:moveTo>
                <a:cubicBezTo>
                  <a:pt x="3820" y="108"/>
                  <a:pt x="3880" y="129"/>
                  <a:pt x="3937" y="156"/>
                </a:cubicBezTo>
                <a:cubicBezTo>
                  <a:pt x="4273" y="314"/>
                  <a:pt x="4478" y="642"/>
                  <a:pt x="4709" y="932"/>
                </a:cubicBezTo>
                <a:cubicBezTo>
                  <a:pt x="4990" y="1285"/>
                  <a:pt x="5325" y="1590"/>
                  <a:pt x="5640" y="1912"/>
                </a:cubicBezTo>
                <a:cubicBezTo>
                  <a:pt x="5941" y="2219"/>
                  <a:pt x="6225" y="2543"/>
                  <a:pt x="6490" y="2881"/>
                </a:cubicBezTo>
                <a:cubicBezTo>
                  <a:pt x="7044" y="3393"/>
                  <a:pt x="7795" y="3636"/>
                  <a:pt x="8543" y="3547"/>
                </a:cubicBezTo>
                <a:cubicBezTo>
                  <a:pt x="9194" y="3469"/>
                  <a:pt x="9781" y="3142"/>
                  <a:pt x="10406" y="2949"/>
                </a:cubicBezTo>
                <a:cubicBezTo>
                  <a:pt x="11613" y="2578"/>
                  <a:pt x="12872" y="2693"/>
                  <a:pt x="14037" y="3091"/>
                </a:cubicBezTo>
                <a:cubicBezTo>
                  <a:pt x="15183" y="3483"/>
                  <a:pt x="16338" y="4290"/>
                  <a:pt x="17128" y="4957"/>
                </a:cubicBezTo>
                <a:cubicBezTo>
                  <a:pt x="17918" y="5624"/>
                  <a:pt x="18161" y="5732"/>
                  <a:pt x="18776" y="7094"/>
                </a:cubicBezTo>
                <a:cubicBezTo>
                  <a:pt x="19931" y="8702"/>
                  <a:pt x="19305" y="11357"/>
                  <a:pt x="19303" y="13338"/>
                </a:cubicBezTo>
                <a:cubicBezTo>
                  <a:pt x="19299" y="16196"/>
                  <a:pt x="19401" y="15156"/>
                  <a:pt x="19235" y="17501"/>
                </a:cubicBezTo>
                <a:cubicBezTo>
                  <a:pt x="18660" y="18082"/>
                  <a:pt x="17310" y="17918"/>
                  <a:pt x="15592" y="17941"/>
                </a:cubicBezTo>
                <a:lnTo>
                  <a:pt x="8927" y="17899"/>
                </a:lnTo>
                <a:cubicBezTo>
                  <a:pt x="7440" y="17865"/>
                  <a:pt x="7261" y="17802"/>
                  <a:pt x="6670" y="17739"/>
                </a:cubicBezTo>
                <a:cubicBezTo>
                  <a:pt x="6079" y="17676"/>
                  <a:pt x="5005" y="18276"/>
                  <a:pt x="5378" y="17519"/>
                </a:cubicBezTo>
                <a:cubicBezTo>
                  <a:pt x="5734" y="16487"/>
                  <a:pt x="5127" y="16801"/>
                  <a:pt x="5259" y="15719"/>
                </a:cubicBezTo>
                <a:cubicBezTo>
                  <a:pt x="5404" y="14524"/>
                  <a:pt x="5409" y="13309"/>
                  <a:pt x="5148" y="12130"/>
                </a:cubicBezTo>
                <a:cubicBezTo>
                  <a:pt x="4918" y="11083"/>
                  <a:pt x="4484" y="10098"/>
                  <a:pt x="4070" y="9110"/>
                </a:cubicBezTo>
                <a:cubicBezTo>
                  <a:pt x="3863" y="8617"/>
                  <a:pt x="3659" y="8119"/>
                  <a:pt x="3363" y="7673"/>
                </a:cubicBezTo>
                <a:cubicBezTo>
                  <a:pt x="3065" y="7223"/>
                  <a:pt x="2681" y="6837"/>
                  <a:pt x="2233" y="6537"/>
                </a:cubicBezTo>
                <a:cubicBezTo>
                  <a:pt x="1262" y="6106"/>
                  <a:pt x="550" y="5309"/>
                  <a:pt x="212" y="4352"/>
                </a:cubicBezTo>
                <a:cubicBezTo>
                  <a:pt x="-130" y="3384"/>
                  <a:pt x="-82" y="2273"/>
                  <a:pt x="527" y="1343"/>
                </a:cubicBezTo>
                <a:cubicBezTo>
                  <a:pt x="1225" y="279"/>
                  <a:pt x="2526" y="-220"/>
                  <a:pt x="3758" y="93"/>
                </a:cubicBezTo>
                <a:close/>
              </a:path>
            </a:pathLst>
          </a:custGeom>
          <a:solidFill>
            <a:srgbClr val="C0E8BF"/>
          </a:solidFill>
          <a:ln w="57150">
            <a:solidFill>
              <a:srgbClr val="FF0000"/>
            </a:solidFill>
            <a:prstDash val="sysDot"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23" name="Line"/>
          <p:cNvSpPr>
            <a:spLocks noChangeShapeType="1"/>
          </p:cNvSpPr>
          <p:nvPr/>
        </p:nvSpPr>
        <p:spPr bwMode="auto">
          <a:xfrm flipV="1">
            <a:off x="2620963" y="1568450"/>
            <a:ext cx="0" cy="4171950"/>
          </a:xfrm>
          <a:prstGeom prst="line">
            <a:avLst/>
          </a:prstGeom>
          <a:noFill/>
          <a:ln w="5715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24" name="Line"/>
          <p:cNvSpPr>
            <a:spLocks noChangeShapeType="1"/>
          </p:cNvSpPr>
          <p:nvPr/>
        </p:nvSpPr>
        <p:spPr bwMode="auto">
          <a:xfrm>
            <a:off x="2444750" y="5586413"/>
            <a:ext cx="4303713" cy="0"/>
          </a:xfrm>
          <a:prstGeom prst="line">
            <a:avLst/>
          </a:prstGeom>
          <a:noFill/>
          <a:ln w="5715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25" name="x1"/>
          <p:cNvSpPr txBox="1">
            <a:spLocks noChangeArrowheads="1"/>
          </p:cNvSpPr>
          <p:nvPr/>
        </p:nvSpPr>
        <p:spPr bwMode="auto">
          <a:xfrm>
            <a:off x="2763838" y="1514475"/>
            <a:ext cx="517525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3200">
                <a:solidFill>
                  <a:srgbClr val="929292"/>
                </a:solidFill>
                <a:latin typeface="Circe"/>
              </a:rPr>
              <a:t>x</a:t>
            </a:r>
            <a:r>
              <a:rPr lang="ru-RU" sz="3200" baseline="-6000">
                <a:solidFill>
                  <a:srgbClr val="929292"/>
                </a:solidFill>
                <a:latin typeface="Circe"/>
              </a:rPr>
              <a:t>1</a:t>
            </a:r>
          </a:p>
        </p:txBody>
      </p:sp>
      <p:sp>
        <p:nvSpPr>
          <p:cNvPr id="38926" name="x2"/>
          <p:cNvSpPr txBox="1">
            <a:spLocks noChangeArrowheads="1"/>
          </p:cNvSpPr>
          <p:nvPr/>
        </p:nvSpPr>
        <p:spPr bwMode="auto">
          <a:xfrm>
            <a:off x="6224588" y="5010150"/>
            <a:ext cx="520700" cy="5000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3200">
                <a:solidFill>
                  <a:srgbClr val="929292"/>
                </a:solidFill>
                <a:latin typeface="Circe"/>
              </a:rPr>
              <a:t>x</a:t>
            </a:r>
            <a:r>
              <a:rPr lang="ru-RU" sz="3200" baseline="-6000">
                <a:solidFill>
                  <a:srgbClr val="929292"/>
                </a:solidFill>
                <a:latin typeface="Circe"/>
              </a:rPr>
              <a:t>2</a:t>
            </a:r>
          </a:p>
        </p:txBody>
      </p:sp>
      <p:sp>
        <p:nvSpPr>
          <p:cNvPr id="38927" name="Line"/>
          <p:cNvSpPr>
            <a:spLocks noChangeShapeType="1"/>
          </p:cNvSpPr>
          <p:nvPr/>
        </p:nvSpPr>
        <p:spPr bwMode="auto">
          <a:xfrm flipV="1">
            <a:off x="4332288" y="5583238"/>
            <a:ext cx="0" cy="166687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28" name="Line"/>
          <p:cNvSpPr>
            <a:spLocks noChangeShapeType="1"/>
          </p:cNvSpPr>
          <p:nvPr/>
        </p:nvSpPr>
        <p:spPr bwMode="auto">
          <a:xfrm flipV="1">
            <a:off x="6129338" y="5583238"/>
            <a:ext cx="0" cy="166687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29" name="Line"/>
          <p:cNvSpPr>
            <a:spLocks noChangeShapeType="1"/>
          </p:cNvSpPr>
          <p:nvPr/>
        </p:nvSpPr>
        <p:spPr bwMode="auto">
          <a:xfrm flipV="1">
            <a:off x="5230813" y="5583238"/>
            <a:ext cx="0" cy="93662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30" name="Line"/>
          <p:cNvSpPr>
            <a:spLocks noChangeShapeType="1"/>
          </p:cNvSpPr>
          <p:nvPr/>
        </p:nvSpPr>
        <p:spPr bwMode="auto">
          <a:xfrm flipV="1">
            <a:off x="3471863" y="5583238"/>
            <a:ext cx="0" cy="93662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31" name="Line"/>
          <p:cNvSpPr>
            <a:spLocks noChangeShapeType="1"/>
          </p:cNvSpPr>
          <p:nvPr/>
        </p:nvSpPr>
        <p:spPr bwMode="auto">
          <a:xfrm>
            <a:off x="2447925" y="2079625"/>
            <a:ext cx="166688" cy="0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32" name="Line"/>
          <p:cNvSpPr>
            <a:spLocks noChangeShapeType="1"/>
          </p:cNvSpPr>
          <p:nvPr/>
        </p:nvSpPr>
        <p:spPr bwMode="auto">
          <a:xfrm>
            <a:off x="2447925" y="3800475"/>
            <a:ext cx="166688" cy="0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33" name="Line"/>
          <p:cNvSpPr>
            <a:spLocks noChangeShapeType="1"/>
          </p:cNvSpPr>
          <p:nvPr/>
        </p:nvSpPr>
        <p:spPr bwMode="auto">
          <a:xfrm>
            <a:off x="2536825" y="2916238"/>
            <a:ext cx="93663" cy="0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34" name="Line"/>
          <p:cNvSpPr>
            <a:spLocks noChangeShapeType="1"/>
          </p:cNvSpPr>
          <p:nvPr/>
        </p:nvSpPr>
        <p:spPr bwMode="auto">
          <a:xfrm>
            <a:off x="2536825" y="4681538"/>
            <a:ext cx="93663" cy="0"/>
          </a:xfrm>
          <a:prstGeom prst="line">
            <a:avLst/>
          </a:prstGeom>
          <a:noFill/>
          <a:ln w="50800">
            <a:solidFill>
              <a:srgbClr val="929292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38935" name="0"/>
          <p:cNvSpPr txBox="1">
            <a:spLocks noChangeArrowheads="1"/>
          </p:cNvSpPr>
          <p:nvPr/>
        </p:nvSpPr>
        <p:spPr bwMode="auto">
          <a:xfrm>
            <a:off x="2362200" y="5637213"/>
            <a:ext cx="517525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0</a:t>
            </a:r>
          </a:p>
        </p:txBody>
      </p:sp>
      <p:sp>
        <p:nvSpPr>
          <p:cNvPr id="38936" name="1"/>
          <p:cNvSpPr txBox="1">
            <a:spLocks noChangeArrowheads="1"/>
          </p:cNvSpPr>
          <p:nvPr/>
        </p:nvSpPr>
        <p:spPr bwMode="auto">
          <a:xfrm>
            <a:off x="4073525" y="5637213"/>
            <a:ext cx="515938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1</a:t>
            </a:r>
          </a:p>
        </p:txBody>
      </p:sp>
      <p:sp>
        <p:nvSpPr>
          <p:cNvPr id="38937" name="2"/>
          <p:cNvSpPr txBox="1">
            <a:spLocks noChangeArrowheads="1"/>
          </p:cNvSpPr>
          <p:nvPr/>
        </p:nvSpPr>
        <p:spPr bwMode="auto">
          <a:xfrm>
            <a:off x="5870575" y="5637213"/>
            <a:ext cx="515938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2</a:t>
            </a:r>
          </a:p>
        </p:txBody>
      </p:sp>
      <p:sp>
        <p:nvSpPr>
          <p:cNvPr id="38938" name="1.5"/>
          <p:cNvSpPr txBox="1">
            <a:spLocks noChangeArrowheads="1"/>
          </p:cNvSpPr>
          <p:nvPr/>
        </p:nvSpPr>
        <p:spPr bwMode="auto">
          <a:xfrm>
            <a:off x="4954588" y="5637213"/>
            <a:ext cx="533400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1.5</a:t>
            </a:r>
          </a:p>
        </p:txBody>
      </p:sp>
      <p:sp>
        <p:nvSpPr>
          <p:cNvPr id="38939" name="0.5"/>
          <p:cNvSpPr txBox="1">
            <a:spLocks noChangeArrowheads="1"/>
          </p:cNvSpPr>
          <p:nvPr/>
        </p:nvSpPr>
        <p:spPr bwMode="auto">
          <a:xfrm>
            <a:off x="3200400" y="5635625"/>
            <a:ext cx="534988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0.5</a:t>
            </a:r>
          </a:p>
        </p:txBody>
      </p:sp>
      <p:sp>
        <p:nvSpPr>
          <p:cNvPr id="38940" name="0"/>
          <p:cNvSpPr txBox="1">
            <a:spLocks noChangeArrowheads="1"/>
          </p:cNvSpPr>
          <p:nvPr/>
        </p:nvSpPr>
        <p:spPr bwMode="auto">
          <a:xfrm>
            <a:off x="2106613" y="5254625"/>
            <a:ext cx="515937" cy="5000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0</a:t>
            </a:r>
          </a:p>
        </p:txBody>
      </p:sp>
      <p:sp>
        <p:nvSpPr>
          <p:cNvPr id="38941" name="1"/>
          <p:cNvSpPr txBox="1">
            <a:spLocks noChangeArrowheads="1"/>
          </p:cNvSpPr>
          <p:nvPr/>
        </p:nvSpPr>
        <p:spPr bwMode="auto">
          <a:xfrm>
            <a:off x="2068513" y="3467100"/>
            <a:ext cx="515937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1</a:t>
            </a:r>
          </a:p>
        </p:txBody>
      </p:sp>
      <p:sp>
        <p:nvSpPr>
          <p:cNvPr id="38942" name="2"/>
          <p:cNvSpPr txBox="1">
            <a:spLocks noChangeArrowheads="1"/>
          </p:cNvSpPr>
          <p:nvPr/>
        </p:nvSpPr>
        <p:spPr bwMode="auto">
          <a:xfrm>
            <a:off x="2106613" y="1739900"/>
            <a:ext cx="515937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2</a:t>
            </a:r>
          </a:p>
        </p:txBody>
      </p:sp>
      <p:sp>
        <p:nvSpPr>
          <p:cNvPr id="38943" name="1.5"/>
          <p:cNvSpPr txBox="1">
            <a:spLocks noChangeArrowheads="1"/>
          </p:cNvSpPr>
          <p:nvPr/>
        </p:nvSpPr>
        <p:spPr bwMode="auto">
          <a:xfrm>
            <a:off x="2066925" y="2573338"/>
            <a:ext cx="541338" cy="498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1.5</a:t>
            </a:r>
          </a:p>
        </p:txBody>
      </p:sp>
      <p:sp>
        <p:nvSpPr>
          <p:cNvPr id="38944" name="0.5"/>
          <p:cNvSpPr txBox="1">
            <a:spLocks noChangeArrowheads="1"/>
          </p:cNvSpPr>
          <p:nvPr/>
        </p:nvSpPr>
        <p:spPr bwMode="auto">
          <a:xfrm>
            <a:off x="2066925" y="4360863"/>
            <a:ext cx="533400" cy="5000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0.5</a:t>
            </a:r>
          </a:p>
        </p:txBody>
      </p:sp>
      <p:sp>
        <p:nvSpPr>
          <p:cNvPr id="38945" name="Circle"/>
          <p:cNvSpPr>
            <a:spLocks noChangeArrowheads="1"/>
          </p:cNvSpPr>
          <p:nvPr/>
        </p:nvSpPr>
        <p:spPr bwMode="auto">
          <a:xfrm>
            <a:off x="3563938" y="3287713"/>
            <a:ext cx="512762" cy="514350"/>
          </a:xfrm>
          <a:prstGeom prst="ellipse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46" name="Circle"/>
          <p:cNvSpPr>
            <a:spLocks noChangeArrowheads="1"/>
          </p:cNvSpPr>
          <p:nvPr/>
        </p:nvSpPr>
        <p:spPr bwMode="auto">
          <a:xfrm>
            <a:off x="4933950" y="3627438"/>
            <a:ext cx="512763" cy="512762"/>
          </a:xfrm>
          <a:prstGeom prst="ellipse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47" name="Circle"/>
          <p:cNvSpPr>
            <a:spLocks noChangeArrowheads="1"/>
          </p:cNvSpPr>
          <p:nvPr/>
        </p:nvSpPr>
        <p:spPr bwMode="auto">
          <a:xfrm>
            <a:off x="4210050" y="3946525"/>
            <a:ext cx="512763" cy="512763"/>
          </a:xfrm>
          <a:prstGeom prst="ellipse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48" name="Circle"/>
          <p:cNvSpPr>
            <a:spLocks noChangeArrowheads="1"/>
          </p:cNvSpPr>
          <p:nvPr/>
        </p:nvSpPr>
        <p:spPr bwMode="auto">
          <a:xfrm>
            <a:off x="4792663" y="4251325"/>
            <a:ext cx="514350" cy="514350"/>
          </a:xfrm>
          <a:prstGeom prst="ellipse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49" name="Circle"/>
          <p:cNvSpPr>
            <a:spLocks noChangeArrowheads="1"/>
          </p:cNvSpPr>
          <p:nvPr/>
        </p:nvSpPr>
        <p:spPr bwMode="auto">
          <a:xfrm>
            <a:off x="5521325" y="4121150"/>
            <a:ext cx="512763" cy="514350"/>
          </a:xfrm>
          <a:prstGeom prst="ellipse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0" name="Circle"/>
          <p:cNvSpPr>
            <a:spLocks noChangeArrowheads="1"/>
          </p:cNvSpPr>
          <p:nvPr/>
        </p:nvSpPr>
        <p:spPr bwMode="auto">
          <a:xfrm>
            <a:off x="5097463" y="4891088"/>
            <a:ext cx="514350" cy="514350"/>
          </a:xfrm>
          <a:prstGeom prst="ellipse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1" name="Circle"/>
          <p:cNvSpPr>
            <a:spLocks noChangeArrowheads="1"/>
          </p:cNvSpPr>
          <p:nvPr/>
        </p:nvSpPr>
        <p:spPr bwMode="auto">
          <a:xfrm>
            <a:off x="2867025" y="3527425"/>
            <a:ext cx="514350" cy="512763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2" name="Circle"/>
          <p:cNvSpPr>
            <a:spLocks noChangeArrowheads="1"/>
          </p:cNvSpPr>
          <p:nvPr/>
        </p:nvSpPr>
        <p:spPr bwMode="auto">
          <a:xfrm>
            <a:off x="4364038" y="2832100"/>
            <a:ext cx="512762" cy="514350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3" name="Circle"/>
          <p:cNvSpPr>
            <a:spLocks noChangeArrowheads="1"/>
          </p:cNvSpPr>
          <p:nvPr/>
        </p:nvSpPr>
        <p:spPr bwMode="auto">
          <a:xfrm>
            <a:off x="3470275" y="4764088"/>
            <a:ext cx="512763" cy="512762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4" name="Circle"/>
          <p:cNvSpPr>
            <a:spLocks noChangeArrowheads="1"/>
          </p:cNvSpPr>
          <p:nvPr/>
        </p:nvSpPr>
        <p:spPr bwMode="auto">
          <a:xfrm>
            <a:off x="4059238" y="2205038"/>
            <a:ext cx="514350" cy="512762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5" name="Circle"/>
          <p:cNvSpPr>
            <a:spLocks noChangeArrowheads="1"/>
          </p:cNvSpPr>
          <p:nvPr/>
        </p:nvSpPr>
        <p:spPr bwMode="auto">
          <a:xfrm>
            <a:off x="3254375" y="4016375"/>
            <a:ext cx="512763" cy="514350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6" name="Circle"/>
          <p:cNvSpPr>
            <a:spLocks noChangeArrowheads="1"/>
          </p:cNvSpPr>
          <p:nvPr/>
        </p:nvSpPr>
        <p:spPr bwMode="auto">
          <a:xfrm>
            <a:off x="5165725" y="2800350"/>
            <a:ext cx="514350" cy="512763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7" name="Circle"/>
          <p:cNvSpPr>
            <a:spLocks noChangeArrowheads="1"/>
          </p:cNvSpPr>
          <p:nvPr/>
        </p:nvSpPr>
        <p:spPr bwMode="auto">
          <a:xfrm>
            <a:off x="4368800" y="4891088"/>
            <a:ext cx="514350" cy="514350"/>
          </a:xfrm>
          <a:prstGeom prst="ellipse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8" name="Circle"/>
          <p:cNvSpPr>
            <a:spLocks noChangeArrowheads="1"/>
          </p:cNvSpPr>
          <p:nvPr/>
        </p:nvSpPr>
        <p:spPr bwMode="auto">
          <a:xfrm>
            <a:off x="3373438" y="2320925"/>
            <a:ext cx="514350" cy="514350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59" name="Circle"/>
          <p:cNvSpPr>
            <a:spLocks noChangeArrowheads="1"/>
          </p:cNvSpPr>
          <p:nvPr/>
        </p:nvSpPr>
        <p:spPr bwMode="auto">
          <a:xfrm>
            <a:off x="4792663" y="2187575"/>
            <a:ext cx="514350" cy="514350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60" name="Circle"/>
          <p:cNvSpPr>
            <a:spLocks noChangeArrowheads="1"/>
          </p:cNvSpPr>
          <p:nvPr/>
        </p:nvSpPr>
        <p:spPr bwMode="auto">
          <a:xfrm>
            <a:off x="2798763" y="4583113"/>
            <a:ext cx="512762" cy="514350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61" name="Circle"/>
          <p:cNvSpPr>
            <a:spLocks noChangeArrowheads="1"/>
          </p:cNvSpPr>
          <p:nvPr/>
        </p:nvSpPr>
        <p:spPr bwMode="auto">
          <a:xfrm>
            <a:off x="2867025" y="2684463"/>
            <a:ext cx="514350" cy="514350"/>
          </a:xfrm>
          <a:prstGeom prst="ellipse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ru-RU" sz="2200">
              <a:solidFill>
                <a:srgbClr val="FFFFFF"/>
              </a:solidFill>
              <a:latin typeface="Circe"/>
              <a:sym typeface="Helvetica Neue Medium"/>
            </a:endParaRPr>
          </a:p>
        </p:txBody>
      </p:sp>
      <p:sp>
        <p:nvSpPr>
          <p:cNvPr id="38915" name="- предсказание       класса 1…"/>
          <p:cNvSpPr txBox="1">
            <a:spLocks noChangeArrowheads="1"/>
          </p:cNvSpPr>
          <p:nvPr/>
        </p:nvSpPr>
        <p:spPr bwMode="auto">
          <a:xfrm>
            <a:off x="7499350" y="3082925"/>
            <a:ext cx="2938463" cy="1809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ru-RU" altLang="ja-JP" sz="2800">
                <a:latin typeface="Arial"/>
                <a:sym typeface="Helvetica Neue Light"/>
              </a:rPr>
              <a:t>—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предсказание</a:t>
            </a:r>
            <a:b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     класса </a:t>
            </a:r>
            <a:r>
              <a:rPr lang="ru-RU" sz="2800" b="1">
                <a:solidFill>
                  <a:srgbClr val="27C11C"/>
                </a:solidFill>
                <a:latin typeface="Circe"/>
                <a:ea typeface="Helvetica Neue"/>
                <a:cs typeface="Helvetica Neue"/>
                <a:sym typeface="Helvetica Neue"/>
              </a:rPr>
              <a:t>1</a:t>
            </a:r>
          </a:p>
          <a:p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ru-RU" altLang="ja-JP" sz="2800">
                <a:latin typeface="Arial"/>
                <a:sym typeface="Helvetica Neue Light"/>
              </a:rPr>
              <a:t>—</a:t>
            </a: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предсказание</a:t>
            </a:r>
            <a:b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</a:br>
            <a:r>
              <a:rPr lang="ru-RU" sz="2800">
                <a:latin typeface="Circe"/>
                <a:ea typeface="Helvetica Neue Light"/>
                <a:cs typeface="Helvetica Neue Light"/>
                <a:sym typeface="Helvetica Neue Light"/>
              </a:rPr>
              <a:t>      класса </a:t>
            </a:r>
            <a:r>
              <a:rPr lang="ru-RU" sz="2800" b="1">
                <a:solidFill>
                  <a:srgbClr val="FF9400"/>
                </a:solidFill>
                <a:latin typeface="Circ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grpSp>
        <p:nvGrpSpPr>
          <p:cNvPr id="38916" name="Группа 47"/>
          <p:cNvGrpSpPr>
            <a:grpSpLocks/>
          </p:cNvGrpSpPr>
          <p:nvPr/>
        </p:nvGrpSpPr>
        <p:grpSpPr bwMode="auto">
          <a:xfrm>
            <a:off x="6719888" y="2867025"/>
            <a:ext cx="914400" cy="1943100"/>
            <a:chOff x="5709977" y="2409628"/>
            <a:chExt cx="1183603" cy="2515497"/>
          </a:xfrm>
        </p:grpSpPr>
        <p:sp>
          <p:nvSpPr>
            <p:cNvPr id="38918" name="Triangle"/>
            <p:cNvSpPr>
              <a:spLocks/>
            </p:cNvSpPr>
            <p:nvPr/>
          </p:nvSpPr>
          <p:spPr bwMode="auto">
            <a:xfrm flipH="1">
              <a:off x="5709977" y="2409628"/>
              <a:ext cx="1145503" cy="1145504"/>
            </a:xfrm>
            <a:custGeom>
              <a:avLst/>
              <a:gdLst>
                <a:gd name="T0" fmla="*/ 572752 w 21600"/>
                <a:gd name="T1" fmla="*/ 572752 h 21600"/>
                <a:gd name="T2" fmla="*/ 572752 w 21600"/>
                <a:gd name="T3" fmla="*/ 572752 h 21600"/>
                <a:gd name="T4" fmla="*/ 572752 w 21600"/>
                <a:gd name="T5" fmla="*/ 572752 h 21600"/>
                <a:gd name="T6" fmla="*/ 572752 w 21600"/>
                <a:gd name="T7" fmla="*/ 57275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0E8BF"/>
            </a:solidFill>
            <a:ln w="12700" cap="flat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38919" name="Triangle"/>
            <p:cNvSpPr>
              <a:spLocks/>
            </p:cNvSpPr>
            <p:nvPr/>
          </p:nvSpPr>
          <p:spPr bwMode="auto">
            <a:xfrm rot="10800000" flipH="1">
              <a:off x="5748077" y="3779621"/>
              <a:ext cx="1145503" cy="1145504"/>
            </a:xfrm>
            <a:custGeom>
              <a:avLst/>
              <a:gdLst>
                <a:gd name="T0" fmla="*/ 572752 w 21600"/>
                <a:gd name="T1" fmla="*/ 572752 h 21600"/>
                <a:gd name="T2" fmla="*/ 572752 w 21600"/>
                <a:gd name="T3" fmla="*/ 572752 h 21600"/>
                <a:gd name="T4" fmla="*/ 572752 w 21600"/>
                <a:gd name="T5" fmla="*/ 572752 h 21600"/>
                <a:gd name="T6" fmla="*/ 572752 w 21600"/>
                <a:gd name="T7" fmla="*/ 57275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5D9BC"/>
            </a:solidFill>
            <a:ln w="12700" cap="flat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sp>
        <p:nvSpPr>
          <p:cNvPr id="38917" name="3 ошибки*"/>
          <p:cNvSpPr txBox="1">
            <a:spLocks noChangeArrowheads="1"/>
          </p:cNvSpPr>
          <p:nvPr/>
        </p:nvSpPr>
        <p:spPr bwMode="auto">
          <a:xfrm>
            <a:off x="8001000" y="2357438"/>
            <a:ext cx="2074863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3600">
                <a:latin typeface="Circe"/>
                <a:sym typeface="Helvetica Neue Medium"/>
              </a:rPr>
              <a:t>0 ошибок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Деревья решений</a:t>
            </a:r>
          </a:p>
        </p:txBody>
      </p:sp>
      <p:grpSp>
        <p:nvGrpSpPr>
          <p:cNvPr id="39988" name="Group 52"/>
          <p:cNvGrpSpPr>
            <a:grpSpLocks/>
          </p:cNvGrpSpPr>
          <p:nvPr/>
        </p:nvGrpSpPr>
        <p:grpSpPr bwMode="auto">
          <a:xfrm>
            <a:off x="604838" y="1431925"/>
            <a:ext cx="10864850" cy="4610100"/>
            <a:chOff x="381" y="866"/>
            <a:chExt cx="6844" cy="2904"/>
          </a:xfrm>
        </p:grpSpPr>
        <p:sp>
          <p:nvSpPr>
            <p:cNvPr id="39939" name="Rectangle"/>
            <p:cNvSpPr>
              <a:spLocks noChangeArrowheads="1"/>
            </p:cNvSpPr>
            <p:nvPr/>
          </p:nvSpPr>
          <p:spPr bwMode="auto">
            <a:xfrm>
              <a:off x="4167" y="965"/>
              <a:ext cx="3002" cy="1643"/>
            </a:xfrm>
            <a:prstGeom prst="rect">
              <a:avLst/>
            </a:prstGeom>
            <a:solidFill>
              <a:srgbClr val="F1F1F1"/>
            </a:solidFill>
            <a:ln w="254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40" name="ЕСЛИ x1 &gt; 1.3 И x2 &lt; 0.9 ТО"/>
            <p:cNvSpPr txBox="1">
              <a:spLocks noChangeArrowheads="1"/>
            </p:cNvSpPr>
            <p:nvPr/>
          </p:nvSpPr>
          <p:spPr bwMode="auto">
            <a:xfrm>
              <a:off x="4238" y="934"/>
              <a:ext cx="2742" cy="46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sym typeface="Helvetica Neue Medium"/>
                </a:rPr>
                <a:t>ЕСЛИ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1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&gt;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1.3 </a:t>
              </a:r>
              <a:r>
                <a:rPr lang="ru-RU" sz="2800">
                  <a:latin typeface="Circe"/>
                  <a:sym typeface="Helvetica Neue Medium"/>
                </a:rPr>
                <a:t>И</a:t>
              </a:r>
              <a:r>
                <a:rPr lang="ru-RU" sz="2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2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&lt;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0.9 </a:t>
              </a:r>
              <a:r>
                <a:rPr lang="ru-RU" sz="2800">
                  <a:latin typeface="Circe"/>
                  <a:sym typeface="Helvetica Neue Medium"/>
                </a:rPr>
                <a:t>ТО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</a:p>
          </p:txBody>
        </p:sp>
        <p:sp>
          <p:nvSpPr>
            <p:cNvPr id="39941" name="~"/>
            <p:cNvSpPr txBox="1">
              <a:spLocks noChangeArrowheads="1"/>
            </p:cNvSpPr>
            <p:nvPr/>
          </p:nvSpPr>
          <p:spPr bwMode="auto">
            <a:xfrm>
              <a:off x="3063" y="866"/>
              <a:ext cx="812" cy="1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6000">
                  <a:latin typeface="Circe"/>
                  <a:sym typeface="Helvetica Neue Medium"/>
                </a:rPr>
                <a:t>~</a:t>
              </a:r>
            </a:p>
          </p:txBody>
        </p:sp>
        <p:sp>
          <p:nvSpPr>
            <p:cNvPr id="39942" name="Rectangle"/>
            <p:cNvSpPr>
              <a:spLocks noChangeArrowheads="1"/>
            </p:cNvSpPr>
            <p:nvPr/>
          </p:nvSpPr>
          <p:spPr bwMode="auto">
            <a:xfrm>
              <a:off x="1190" y="976"/>
              <a:ext cx="873" cy="28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43" name="Rectangle"/>
            <p:cNvSpPr>
              <a:spLocks noChangeArrowheads="1"/>
            </p:cNvSpPr>
            <p:nvPr/>
          </p:nvSpPr>
          <p:spPr bwMode="auto">
            <a:xfrm>
              <a:off x="1838" y="1582"/>
              <a:ext cx="873" cy="28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44" name="Rectangle"/>
            <p:cNvSpPr>
              <a:spLocks noChangeArrowheads="1"/>
            </p:cNvSpPr>
            <p:nvPr/>
          </p:nvSpPr>
          <p:spPr bwMode="auto">
            <a:xfrm>
              <a:off x="542" y="1582"/>
              <a:ext cx="874" cy="28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grpSp>
          <p:nvGrpSpPr>
            <p:cNvPr id="39945" name="Group"/>
            <p:cNvGrpSpPr>
              <a:grpSpLocks/>
            </p:cNvGrpSpPr>
            <p:nvPr/>
          </p:nvGrpSpPr>
          <p:grpSpPr bwMode="auto">
            <a:xfrm>
              <a:off x="1265" y="1336"/>
              <a:ext cx="723" cy="172"/>
              <a:chOff x="0" y="0"/>
              <a:chExt cx="1208428" cy="286935"/>
            </a:xfrm>
          </p:grpSpPr>
          <p:sp>
            <p:nvSpPr>
              <p:cNvPr id="39985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39986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grpSp>
          <p:nvGrpSpPr>
            <p:cNvPr id="39946" name="Group"/>
            <p:cNvGrpSpPr>
              <a:grpSpLocks/>
            </p:cNvGrpSpPr>
            <p:nvPr/>
          </p:nvGrpSpPr>
          <p:grpSpPr bwMode="auto">
            <a:xfrm>
              <a:off x="624" y="1942"/>
              <a:ext cx="723" cy="172"/>
              <a:chOff x="0" y="0"/>
              <a:chExt cx="1208428" cy="286935"/>
            </a:xfrm>
          </p:grpSpPr>
          <p:sp>
            <p:nvSpPr>
              <p:cNvPr id="39983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39984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grpSp>
          <p:nvGrpSpPr>
            <p:cNvPr id="39947" name="Group"/>
            <p:cNvGrpSpPr>
              <a:grpSpLocks/>
            </p:cNvGrpSpPr>
            <p:nvPr/>
          </p:nvGrpSpPr>
          <p:grpSpPr bwMode="auto">
            <a:xfrm>
              <a:off x="1920" y="1942"/>
              <a:ext cx="722" cy="172"/>
              <a:chOff x="0" y="0"/>
              <a:chExt cx="1208428" cy="286935"/>
            </a:xfrm>
          </p:grpSpPr>
          <p:sp>
            <p:nvSpPr>
              <p:cNvPr id="39981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39982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39948" name="Circle"/>
            <p:cNvSpPr>
              <a:spLocks noChangeArrowheads="1"/>
            </p:cNvSpPr>
            <p:nvPr/>
          </p:nvSpPr>
          <p:spPr bwMode="auto">
            <a:xfrm>
              <a:off x="4150" y="3100"/>
              <a:ext cx="198" cy="197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49" name="Circle"/>
            <p:cNvSpPr>
              <a:spLocks noChangeArrowheads="1"/>
            </p:cNvSpPr>
            <p:nvPr/>
          </p:nvSpPr>
          <p:spPr bwMode="auto">
            <a:xfrm>
              <a:off x="1842" y="2188"/>
              <a:ext cx="197" cy="198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50" name="Circle"/>
            <p:cNvSpPr>
              <a:spLocks noChangeArrowheads="1"/>
            </p:cNvSpPr>
            <p:nvPr/>
          </p:nvSpPr>
          <p:spPr bwMode="auto">
            <a:xfrm>
              <a:off x="4150" y="3505"/>
              <a:ext cx="198" cy="197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51" name="Circle"/>
            <p:cNvSpPr>
              <a:spLocks noChangeArrowheads="1"/>
            </p:cNvSpPr>
            <p:nvPr/>
          </p:nvSpPr>
          <p:spPr bwMode="auto">
            <a:xfrm>
              <a:off x="2556" y="2188"/>
              <a:ext cx="197" cy="19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52" name="класс  1"/>
            <p:cNvSpPr txBox="1">
              <a:spLocks noChangeArrowheads="1"/>
            </p:cNvSpPr>
            <p:nvPr/>
          </p:nvSpPr>
          <p:spPr bwMode="auto">
            <a:xfrm>
              <a:off x="381" y="2425"/>
              <a:ext cx="520" cy="4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27C11C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39953" name="класс  2"/>
            <p:cNvSpPr txBox="1">
              <a:spLocks noChangeArrowheads="1"/>
            </p:cNvSpPr>
            <p:nvPr/>
          </p:nvSpPr>
          <p:spPr bwMode="auto">
            <a:xfrm>
              <a:off x="1095" y="2442"/>
              <a:ext cx="520" cy="4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39954" name="класс  1"/>
            <p:cNvSpPr txBox="1">
              <a:spLocks noChangeArrowheads="1"/>
            </p:cNvSpPr>
            <p:nvPr/>
          </p:nvSpPr>
          <p:spPr bwMode="auto">
            <a:xfrm>
              <a:off x="1685" y="2442"/>
              <a:ext cx="520" cy="4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27C11C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39955" name="класс  2"/>
            <p:cNvSpPr txBox="1">
              <a:spLocks noChangeArrowheads="1"/>
            </p:cNvSpPr>
            <p:nvPr/>
          </p:nvSpPr>
          <p:spPr bwMode="auto">
            <a:xfrm>
              <a:off x="2399" y="2442"/>
              <a:ext cx="520" cy="4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39956" name="да"/>
            <p:cNvSpPr txBox="1">
              <a:spLocks noChangeArrowheads="1"/>
            </p:cNvSpPr>
            <p:nvPr/>
          </p:nvSpPr>
          <p:spPr bwMode="auto">
            <a:xfrm>
              <a:off x="515" y="1842"/>
              <a:ext cx="246" cy="2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39957" name="нет"/>
            <p:cNvSpPr txBox="1">
              <a:spLocks noChangeArrowheads="1"/>
            </p:cNvSpPr>
            <p:nvPr/>
          </p:nvSpPr>
          <p:spPr bwMode="auto">
            <a:xfrm>
              <a:off x="1144" y="1842"/>
              <a:ext cx="314" cy="2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39958" name="да"/>
            <p:cNvSpPr txBox="1">
              <a:spLocks noChangeArrowheads="1"/>
            </p:cNvSpPr>
            <p:nvPr/>
          </p:nvSpPr>
          <p:spPr bwMode="auto">
            <a:xfrm>
              <a:off x="1813" y="1842"/>
              <a:ext cx="246" cy="2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39959" name="нет"/>
            <p:cNvSpPr txBox="1">
              <a:spLocks noChangeArrowheads="1"/>
            </p:cNvSpPr>
            <p:nvPr/>
          </p:nvSpPr>
          <p:spPr bwMode="auto">
            <a:xfrm>
              <a:off x="2442" y="1842"/>
              <a:ext cx="314" cy="2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39960" name="да"/>
            <p:cNvSpPr txBox="1">
              <a:spLocks noChangeArrowheads="1"/>
            </p:cNvSpPr>
            <p:nvPr/>
          </p:nvSpPr>
          <p:spPr bwMode="auto">
            <a:xfrm>
              <a:off x="1167" y="1227"/>
              <a:ext cx="246" cy="2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39961" name="нет"/>
            <p:cNvSpPr txBox="1">
              <a:spLocks noChangeArrowheads="1"/>
            </p:cNvSpPr>
            <p:nvPr/>
          </p:nvSpPr>
          <p:spPr bwMode="auto">
            <a:xfrm>
              <a:off x="1795" y="1227"/>
              <a:ext cx="314" cy="2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39962" name="x1 &gt; 1.3"/>
            <p:cNvSpPr txBox="1">
              <a:spLocks noChangeArrowheads="1"/>
            </p:cNvSpPr>
            <p:nvPr/>
          </p:nvSpPr>
          <p:spPr bwMode="auto">
            <a:xfrm>
              <a:off x="1336" y="935"/>
              <a:ext cx="691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1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&gt;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1.3</a:t>
              </a:r>
            </a:p>
          </p:txBody>
        </p:sp>
        <p:sp>
          <p:nvSpPr>
            <p:cNvPr id="39963" name="x2 &lt; 0.9"/>
            <p:cNvSpPr txBox="1">
              <a:spLocks noChangeArrowheads="1"/>
            </p:cNvSpPr>
            <p:nvPr/>
          </p:nvSpPr>
          <p:spPr bwMode="auto">
            <a:xfrm>
              <a:off x="666" y="1540"/>
              <a:ext cx="691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2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&lt;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0.9</a:t>
              </a:r>
            </a:p>
          </p:txBody>
        </p:sp>
        <p:sp>
          <p:nvSpPr>
            <p:cNvPr id="39964" name="x2 &gt; 2.1"/>
            <p:cNvSpPr txBox="1">
              <a:spLocks noChangeArrowheads="1"/>
            </p:cNvSpPr>
            <p:nvPr/>
          </p:nvSpPr>
          <p:spPr bwMode="auto">
            <a:xfrm>
              <a:off x="1979" y="1545"/>
              <a:ext cx="691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2800">
                  <a:latin typeface="Circe"/>
                  <a:sym typeface="Helvetica Neue Medium"/>
                </a:rPr>
                <a:t>x</a:t>
              </a:r>
              <a:r>
                <a:rPr lang="en-US" sz="2800" baseline="-6000">
                  <a:latin typeface="Circe"/>
                  <a:sym typeface="Helvetica Neue Medium"/>
                </a:rPr>
                <a:t>2</a:t>
              </a:r>
              <a:r>
                <a:rPr lang="en-US" sz="1200">
                  <a:latin typeface="Circe"/>
                  <a:sym typeface="Helvetica Neue Medium"/>
                </a:rPr>
                <a:t> </a:t>
              </a:r>
              <a:r>
                <a:rPr lang="en-US" sz="2800">
                  <a:latin typeface="Circe"/>
                  <a:sym typeface="Helvetica Neue Medium"/>
                </a:rPr>
                <a:t>&gt;</a:t>
              </a:r>
              <a:r>
                <a:rPr lang="en-US" sz="1200">
                  <a:latin typeface="Circe"/>
                  <a:sym typeface="Helvetica Neue Medium"/>
                </a:rPr>
                <a:t> </a:t>
              </a:r>
              <a:r>
                <a:rPr lang="en-US" sz="2200">
                  <a:latin typeface="Circe"/>
                  <a:sym typeface="Helvetica Neue Medium"/>
                </a:rPr>
                <a:t>2.1</a:t>
              </a:r>
              <a:endParaRPr lang="ru-RU" sz="2200">
                <a:latin typeface="Circe"/>
                <a:sym typeface="Helvetica Neue Medium"/>
              </a:endParaRPr>
            </a:p>
          </p:txBody>
        </p:sp>
        <p:sp>
          <p:nvSpPr>
            <p:cNvPr id="39965" name="Узлы  дерева"/>
            <p:cNvSpPr txBox="1">
              <a:spLocks noChangeArrowheads="1"/>
            </p:cNvSpPr>
            <p:nvPr/>
          </p:nvSpPr>
          <p:spPr bwMode="auto">
            <a:xfrm>
              <a:off x="760" y="3333"/>
              <a:ext cx="545" cy="4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>
                  <a:latin typeface="Circe"/>
                </a:rPr>
                <a:t>Узлы </a:t>
              </a:r>
              <a:br>
                <a:rPr lang="ru-RU">
                  <a:latin typeface="Circe"/>
                </a:rPr>
              </a:br>
              <a:r>
                <a:rPr lang="ru-RU">
                  <a:latin typeface="Circe"/>
                </a:rPr>
                <a:t>дерева</a:t>
              </a:r>
            </a:p>
          </p:txBody>
        </p:sp>
        <p:sp>
          <p:nvSpPr>
            <p:cNvPr id="39966" name="Листья  дерева"/>
            <p:cNvSpPr txBox="1">
              <a:spLocks noChangeArrowheads="1"/>
            </p:cNvSpPr>
            <p:nvPr/>
          </p:nvSpPr>
          <p:spPr bwMode="auto">
            <a:xfrm>
              <a:off x="2050" y="3333"/>
              <a:ext cx="570" cy="4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>
                  <a:latin typeface="Circe"/>
                </a:rPr>
                <a:t>Листья </a:t>
              </a:r>
              <a:br>
                <a:rPr lang="ru-RU">
                  <a:latin typeface="Circe"/>
                </a:rPr>
              </a:br>
              <a:r>
                <a:rPr lang="ru-RU">
                  <a:latin typeface="Circe"/>
                </a:rPr>
                <a:t>дерева</a:t>
              </a:r>
            </a:p>
          </p:txBody>
        </p:sp>
        <p:sp>
          <p:nvSpPr>
            <p:cNvPr id="39967" name="ЕСЛИ x1 &gt; 1.3 И x2 ≥ 0.9 ТО"/>
            <p:cNvSpPr txBox="1">
              <a:spLocks noChangeArrowheads="1"/>
            </p:cNvSpPr>
            <p:nvPr/>
          </p:nvSpPr>
          <p:spPr bwMode="auto">
            <a:xfrm>
              <a:off x="4238" y="1352"/>
              <a:ext cx="2734" cy="46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sym typeface="Helvetica Neue Medium"/>
                </a:rPr>
                <a:t>ЕСЛИ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1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&gt;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1.3 </a:t>
              </a:r>
              <a:r>
                <a:rPr lang="ru-RU" sz="2800">
                  <a:latin typeface="Circe"/>
                  <a:sym typeface="Helvetica Neue Medium"/>
                </a:rPr>
                <a:t>И</a:t>
              </a:r>
              <a:r>
                <a:rPr lang="ru-RU" sz="2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2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≥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0.9 </a:t>
              </a:r>
              <a:r>
                <a:rPr lang="ru-RU" sz="2800">
                  <a:latin typeface="Circe"/>
                  <a:sym typeface="Helvetica Neue Medium"/>
                </a:rPr>
                <a:t>ТО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</a:p>
          </p:txBody>
        </p:sp>
        <p:sp>
          <p:nvSpPr>
            <p:cNvPr id="39968" name="ЕСЛИ x1 ≤ 1.3 И x2 &lt; 0.9 ТО"/>
            <p:cNvSpPr txBox="1">
              <a:spLocks noChangeArrowheads="1"/>
            </p:cNvSpPr>
            <p:nvPr/>
          </p:nvSpPr>
          <p:spPr bwMode="auto">
            <a:xfrm>
              <a:off x="4238" y="1747"/>
              <a:ext cx="2734" cy="46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sym typeface="Helvetica Neue Medium"/>
                </a:rPr>
                <a:t>ЕСЛИ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1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≤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1.3 </a:t>
              </a:r>
              <a:r>
                <a:rPr lang="ru-RU" sz="2800">
                  <a:latin typeface="Circe"/>
                  <a:sym typeface="Helvetica Neue Medium"/>
                </a:rPr>
                <a:t>И</a:t>
              </a:r>
              <a:r>
                <a:rPr lang="ru-RU" sz="2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2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&lt;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0.9 </a:t>
              </a:r>
              <a:r>
                <a:rPr lang="ru-RU" sz="2800">
                  <a:latin typeface="Circe"/>
                  <a:sym typeface="Helvetica Neue Medium"/>
                </a:rPr>
                <a:t>ТО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</a:p>
          </p:txBody>
        </p:sp>
        <p:sp>
          <p:nvSpPr>
            <p:cNvPr id="39969" name="ЕСЛИ x1 ≤ 1.3 И x2 ≥ 0.9 ТО"/>
            <p:cNvSpPr txBox="1">
              <a:spLocks noChangeArrowheads="1"/>
            </p:cNvSpPr>
            <p:nvPr/>
          </p:nvSpPr>
          <p:spPr bwMode="auto">
            <a:xfrm>
              <a:off x="4238" y="2150"/>
              <a:ext cx="2726" cy="46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sym typeface="Helvetica Neue Medium"/>
                </a:rPr>
                <a:t>ЕСЛИ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1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≤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1.3 </a:t>
              </a:r>
              <a:r>
                <a:rPr lang="ru-RU" sz="2800">
                  <a:latin typeface="Circe"/>
                  <a:sym typeface="Helvetica Neue Medium"/>
                </a:rPr>
                <a:t>И</a:t>
              </a:r>
              <a:r>
                <a:rPr lang="ru-RU" sz="2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x</a:t>
              </a:r>
              <a:r>
                <a:rPr lang="ru-RU" sz="2800" baseline="-6000">
                  <a:latin typeface="Circe"/>
                  <a:sym typeface="Helvetica Neue Medium"/>
                </a:rPr>
                <a:t>2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800">
                  <a:latin typeface="Circe"/>
                  <a:sym typeface="Helvetica Neue Medium"/>
                </a:rPr>
                <a:t>≥</a:t>
              </a:r>
              <a:r>
                <a:rPr lang="ru-RU" sz="1200">
                  <a:latin typeface="Circe"/>
                  <a:sym typeface="Helvetica Neue Medium"/>
                </a:rPr>
                <a:t> </a:t>
              </a:r>
              <a:r>
                <a:rPr lang="ru-RU" sz="2200">
                  <a:latin typeface="Circe"/>
                  <a:sym typeface="Helvetica Neue Medium"/>
                </a:rPr>
                <a:t>0.9 </a:t>
              </a:r>
              <a:r>
                <a:rPr lang="ru-RU" sz="2800">
                  <a:latin typeface="Circe"/>
                  <a:sym typeface="Helvetica Neue Medium"/>
                </a:rPr>
                <a:t>ТО</a:t>
              </a:r>
              <a:r>
                <a:rPr lang="ru-RU" sz="4200">
                  <a:latin typeface="Circe"/>
                  <a:sym typeface="Helvetica Neue Medium"/>
                </a:rPr>
                <a:t> </a:t>
              </a:r>
            </a:p>
          </p:txBody>
        </p:sp>
        <p:sp>
          <p:nvSpPr>
            <p:cNvPr id="39970" name="Circle"/>
            <p:cNvSpPr>
              <a:spLocks noChangeArrowheads="1"/>
            </p:cNvSpPr>
            <p:nvPr/>
          </p:nvSpPr>
          <p:spPr bwMode="auto">
            <a:xfrm>
              <a:off x="6867" y="1100"/>
              <a:ext cx="198" cy="197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1" name="Circle"/>
            <p:cNvSpPr>
              <a:spLocks noChangeArrowheads="1"/>
            </p:cNvSpPr>
            <p:nvPr/>
          </p:nvSpPr>
          <p:spPr bwMode="auto">
            <a:xfrm>
              <a:off x="6867" y="1510"/>
              <a:ext cx="198" cy="19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2" name="Circle"/>
            <p:cNvSpPr>
              <a:spLocks noChangeArrowheads="1"/>
            </p:cNvSpPr>
            <p:nvPr/>
          </p:nvSpPr>
          <p:spPr bwMode="auto">
            <a:xfrm>
              <a:off x="6867" y="1906"/>
              <a:ext cx="198" cy="197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3" name="Circle"/>
            <p:cNvSpPr>
              <a:spLocks noChangeArrowheads="1"/>
            </p:cNvSpPr>
            <p:nvPr/>
          </p:nvSpPr>
          <p:spPr bwMode="auto">
            <a:xfrm>
              <a:off x="6867" y="2316"/>
              <a:ext cx="198" cy="19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4" name="Circle"/>
            <p:cNvSpPr>
              <a:spLocks noChangeArrowheads="1"/>
            </p:cNvSpPr>
            <p:nvPr/>
          </p:nvSpPr>
          <p:spPr bwMode="auto">
            <a:xfrm>
              <a:off x="543" y="2203"/>
              <a:ext cx="198" cy="198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5" name="Circle"/>
            <p:cNvSpPr>
              <a:spLocks noChangeArrowheads="1"/>
            </p:cNvSpPr>
            <p:nvPr/>
          </p:nvSpPr>
          <p:spPr bwMode="auto">
            <a:xfrm>
              <a:off x="1257" y="2203"/>
              <a:ext cx="198" cy="19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6" name="Circle"/>
            <p:cNvSpPr>
              <a:spLocks noChangeArrowheads="1"/>
            </p:cNvSpPr>
            <p:nvPr/>
          </p:nvSpPr>
          <p:spPr bwMode="auto">
            <a:xfrm>
              <a:off x="2094" y="3067"/>
              <a:ext cx="198" cy="198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7" name="Circle"/>
            <p:cNvSpPr>
              <a:spLocks noChangeArrowheads="1"/>
            </p:cNvSpPr>
            <p:nvPr/>
          </p:nvSpPr>
          <p:spPr bwMode="auto">
            <a:xfrm>
              <a:off x="2372" y="3067"/>
              <a:ext cx="198" cy="19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8" name="Rectangle"/>
            <p:cNvSpPr>
              <a:spLocks noChangeArrowheads="1"/>
            </p:cNvSpPr>
            <p:nvPr/>
          </p:nvSpPr>
          <p:spPr bwMode="auto">
            <a:xfrm>
              <a:off x="643" y="3054"/>
              <a:ext cx="774" cy="22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39979" name="- предсказываем класс 1"/>
            <p:cNvSpPr txBox="1">
              <a:spLocks noChangeArrowheads="1"/>
            </p:cNvSpPr>
            <p:nvPr/>
          </p:nvSpPr>
          <p:spPr bwMode="auto">
            <a:xfrm>
              <a:off x="4424" y="3017"/>
              <a:ext cx="2801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altLang="ja-JP" sz="2800">
                  <a:latin typeface="Arial"/>
                  <a:sym typeface="Helvetica Neue Light"/>
                </a:rPr>
                <a:t>—</a:t>
              </a:r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 предсказываем класс </a:t>
              </a:r>
              <a:r>
                <a:rPr lang="ru-RU" sz="2800" b="1">
                  <a:solidFill>
                    <a:srgbClr val="27C11C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39980" name="- предсказываем класс 2"/>
            <p:cNvSpPr txBox="1">
              <a:spLocks noChangeArrowheads="1"/>
            </p:cNvSpPr>
            <p:nvPr/>
          </p:nvSpPr>
          <p:spPr bwMode="auto">
            <a:xfrm>
              <a:off x="4424" y="3437"/>
              <a:ext cx="2801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altLang="ja-JP" sz="2800">
                  <a:latin typeface="Arial"/>
                  <a:sym typeface="Helvetica Neue Light"/>
                </a:rPr>
                <a:t>—</a:t>
              </a:r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 предсказываем класс </a:t>
              </a:r>
              <a:r>
                <a:rPr lang="ru-RU" sz="28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Строим дерево решений</a:t>
            </a:r>
          </a:p>
        </p:txBody>
      </p:sp>
      <p:grpSp>
        <p:nvGrpSpPr>
          <p:cNvPr id="40962" name="Группа 179"/>
          <p:cNvGrpSpPr>
            <a:grpSpLocks/>
          </p:cNvGrpSpPr>
          <p:nvPr/>
        </p:nvGrpSpPr>
        <p:grpSpPr bwMode="auto">
          <a:xfrm>
            <a:off x="2297113" y="1427163"/>
            <a:ext cx="7902575" cy="3783012"/>
            <a:chOff x="183954" y="2090279"/>
            <a:chExt cx="12480352" cy="5972705"/>
          </a:xfrm>
        </p:grpSpPr>
        <p:grpSp>
          <p:nvGrpSpPr>
            <p:cNvPr id="40967" name="Group"/>
            <p:cNvGrpSpPr>
              <a:grpSpLocks/>
            </p:cNvGrpSpPr>
            <p:nvPr/>
          </p:nvGrpSpPr>
          <p:grpSpPr bwMode="auto">
            <a:xfrm>
              <a:off x="183954" y="2090279"/>
              <a:ext cx="6118909" cy="5972705"/>
              <a:chOff x="0" y="0"/>
              <a:chExt cx="6118907" cy="5972704"/>
            </a:xfrm>
          </p:grpSpPr>
          <p:sp>
            <p:nvSpPr>
              <p:cNvPr id="41013" name="Square"/>
              <p:cNvSpPr>
                <a:spLocks noChangeArrowheads="1"/>
              </p:cNvSpPr>
              <p:nvPr/>
            </p:nvSpPr>
            <p:spPr bwMode="auto">
              <a:xfrm>
                <a:off x="637848" y="888964"/>
                <a:ext cx="4407656" cy="4407656"/>
              </a:xfrm>
              <a:prstGeom prst="rect">
                <a:avLst/>
              </a:prstGeom>
              <a:solidFill>
                <a:srgbClr val="F1F1F1"/>
              </a:solidFill>
              <a:ln w="381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14" name="Rectangle"/>
              <p:cNvSpPr>
                <a:spLocks noChangeArrowheads="1"/>
              </p:cNvSpPr>
              <p:nvPr/>
            </p:nvSpPr>
            <p:spPr bwMode="auto">
              <a:xfrm>
                <a:off x="636728" y="2514398"/>
                <a:ext cx="4409896" cy="2739218"/>
              </a:xfrm>
              <a:prstGeom prst="rect">
                <a:avLst/>
              </a:prstGeom>
              <a:solidFill>
                <a:srgbClr val="27C11C">
                  <a:alpha val="25098"/>
                </a:srgb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95" name="Rectang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29282" y="892271"/>
                <a:ext cx="4409991" cy="1621627"/>
              </a:xfrm>
              <a:prstGeom prst="rect">
                <a:avLst/>
              </a:prstGeom>
              <a:solidFill>
                <a:schemeClr val="accent4">
                  <a:hueOff val="-1081314"/>
                  <a:satOff val="4338"/>
                  <a:lumOff val="-8931"/>
                  <a:alpha val="2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Circe" panose="020B0502020203020203" pitchFamily="34" charset="-52"/>
                  <a:sym typeface="Helvetica Neue Medium"/>
                </a:endParaRPr>
              </a:p>
            </p:txBody>
          </p:sp>
          <p:sp>
            <p:nvSpPr>
              <p:cNvPr id="41016" name="Line"/>
              <p:cNvSpPr>
                <a:spLocks noChangeShapeType="1"/>
              </p:cNvSpPr>
              <p:nvPr/>
            </p:nvSpPr>
            <p:spPr bwMode="auto">
              <a:xfrm flipV="1">
                <a:off x="647377" y="247948"/>
                <a:ext cx="1" cy="5228489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17" name="Line"/>
              <p:cNvSpPr>
                <a:spLocks noChangeShapeType="1"/>
              </p:cNvSpPr>
              <p:nvPr/>
            </p:nvSpPr>
            <p:spPr bwMode="auto">
              <a:xfrm>
                <a:off x="426133" y="5284616"/>
                <a:ext cx="5396437" cy="1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18" name="x1"/>
              <p:cNvSpPr txBox="1">
                <a:spLocks noChangeArrowheads="1"/>
              </p:cNvSpPr>
              <p:nvPr/>
            </p:nvSpPr>
            <p:spPr bwMode="auto">
              <a:xfrm>
                <a:off x="736265" y="0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2200">
                    <a:solidFill>
                      <a:srgbClr val="929292"/>
                    </a:solidFill>
                    <a:latin typeface="Circe"/>
                  </a:rPr>
                  <a:t>x</a:t>
                </a:r>
                <a:r>
                  <a:rPr lang="ru-RU" sz="2200" baseline="-6000">
                    <a:solidFill>
                      <a:srgbClr val="929292"/>
                    </a:solidFill>
                    <a:latin typeface="Circe"/>
                  </a:rPr>
                  <a:t>1</a:t>
                </a:r>
              </a:p>
            </p:txBody>
          </p:sp>
          <p:sp>
            <p:nvSpPr>
              <p:cNvPr id="41019" name="x2"/>
              <p:cNvSpPr txBox="1">
                <a:spLocks noChangeArrowheads="1"/>
              </p:cNvSpPr>
              <p:nvPr/>
            </p:nvSpPr>
            <p:spPr bwMode="auto">
              <a:xfrm>
                <a:off x="5464450" y="4479611"/>
                <a:ext cx="65445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2200">
                    <a:solidFill>
                      <a:srgbClr val="929292"/>
                    </a:solidFill>
                    <a:latin typeface="Circe"/>
                  </a:rPr>
                  <a:t>x</a:t>
                </a:r>
                <a:r>
                  <a:rPr lang="ru-RU" sz="2200" baseline="-6000">
                    <a:solidFill>
                      <a:srgbClr val="929292"/>
                    </a:solidFill>
                    <a:latin typeface="Circe"/>
                  </a:rPr>
                  <a:t>2</a:t>
                </a:r>
              </a:p>
            </p:txBody>
          </p:sp>
          <p:sp>
            <p:nvSpPr>
              <p:cNvPr id="41020" name="Line"/>
              <p:cNvSpPr>
                <a:spLocks noChangeShapeType="1"/>
              </p:cNvSpPr>
              <p:nvPr/>
            </p:nvSpPr>
            <p:spPr bwMode="auto">
              <a:xfrm flipV="1">
                <a:off x="2792164" y="5279083"/>
                <a:ext cx="1" cy="209109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1" name="Line"/>
              <p:cNvSpPr>
                <a:spLocks noChangeShapeType="1"/>
              </p:cNvSpPr>
              <p:nvPr/>
            </p:nvSpPr>
            <p:spPr bwMode="auto">
              <a:xfrm flipV="1">
                <a:off x="5044895" y="5279083"/>
                <a:ext cx="1" cy="209109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2" name="Line"/>
              <p:cNvSpPr>
                <a:spLocks noChangeShapeType="1"/>
              </p:cNvSpPr>
              <p:nvPr/>
            </p:nvSpPr>
            <p:spPr bwMode="auto">
              <a:xfrm flipV="1">
                <a:off x="3918529" y="5279083"/>
                <a:ext cx="1" cy="11851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3" name="Line"/>
              <p:cNvSpPr>
                <a:spLocks noChangeShapeType="1"/>
              </p:cNvSpPr>
              <p:nvPr/>
            </p:nvSpPr>
            <p:spPr bwMode="auto">
              <a:xfrm flipV="1">
                <a:off x="1713458" y="5279083"/>
                <a:ext cx="1" cy="11851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4" name="Line"/>
              <p:cNvSpPr>
                <a:spLocks noChangeShapeType="1"/>
              </p:cNvSpPr>
              <p:nvPr/>
            </p:nvSpPr>
            <p:spPr bwMode="auto">
              <a:xfrm>
                <a:off x="429651" y="888393"/>
                <a:ext cx="209109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5" name="Line"/>
              <p:cNvSpPr>
                <a:spLocks noChangeShapeType="1"/>
              </p:cNvSpPr>
              <p:nvPr/>
            </p:nvSpPr>
            <p:spPr bwMode="auto">
              <a:xfrm>
                <a:off x="429651" y="3044478"/>
                <a:ext cx="209109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6" name="Line"/>
              <p:cNvSpPr>
                <a:spLocks noChangeShapeType="1"/>
              </p:cNvSpPr>
              <p:nvPr/>
            </p:nvSpPr>
            <p:spPr bwMode="auto">
              <a:xfrm>
                <a:off x="541612" y="1935846"/>
                <a:ext cx="11851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7" name="Line"/>
              <p:cNvSpPr>
                <a:spLocks noChangeShapeType="1"/>
              </p:cNvSpPr>
              <p:nvPr/>
            </p:nvSpPr>
            <p:spPr bwMode="auto">
              <a:xfrm>
                <a:off x="541612" y="4148620"/>
                <a:ext cx="11851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1028" name="0"/>
              <p:cNvSpPr txBox="1">
                <a:spLocks noChangeArrowheads="1"/>
              </p:cNvSpPr>
              <p:nvPr/>
            </p:nvSpPr>
            <p:spPr bwMode="auto">
              <a:xfrm>
                <a:off x="323688" y="534723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</a:t>
                </a:r>
              </a:p>
            </p:txBody>
          </p:sp>
          <p:sp>
            <p:nvSpPr>
              <p:cNvPr id="41029" name="1"/>
              <p:cNvSpPr txBox="1">
                <a:spLocks noChangeArrowheads="1"/>
              </p:cNvSpPr>
              <p:nvPr/>
            </p:nvSpPr>
            <p:spPr bwMode="auto">
              <a:xfrm>
                <a:off x="2468475" y="534723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</a:t>
                </a:r>
              </a:p>
            </p:txBody>
          </p:sp>
          <p:sp>
            <p:nvSpPr>
              <p:cNvPr id="41030" name="2"/>
              <p:cNvSpPr txBox="1">
                <a:spLocks noChangeArrowheads="1"/>
              </p:cNvSpPr>
              <p:nvPr/>
            </p:nvSpPr>
            <p:spPr bwMode="auto">
              <a:xfrm>
                <a:off x="4721207" y="534723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2</a:t>
                </a:r>
              </a:p>
            </p:txBody>
          </p:sp>
          <p:sp>
            <p:nvSpPr>
              <p:cNvPr id="41031" name="1.5"/>
              <p:cNvSpPr txBox="1">
                <a:spLocks noChangeArrowheads="1"/>
              </p:cNvSpPr>
              <p:nvPr/>
            </p:nvSpPr>
            <p:spPr bwMode="auto">
              <a:xfrm>
                <a:off x="3594841" y="534723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1.5</a:t>
                </a:r>
              </a:p>
            </p:txBody>
          </p:sp>
          <p:sp>
            <p:nvSpPr>
              <p:cNvPr id="41032" name="0.5"/>
              <p:cNvSpPr txBox="1">
                <a:spLocks noChangeArrowheads="1"/>
              </p:cNvSpPr>
              <p:nvPr/>
            </p:nvSpPr>
            <p:spPr bwMode="auto">
              <a:xfrm>
                <a:off x="1397329" y="534544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0.5</a:t>
                </a:r>
              </a:p>
            </p:txBody>
          </p:sp>
          <p:sp>
            <p:nvSpPr>
              <p:cNvPr id="41033" name="0"/>
              <p:cNvSpPr txBox="1">
                <a:spLocks noChangeArrowheads="1"/>
              </p:cNvSpPr>
              <p:nvPr/>
            </p:nvSpPr>
            <p:spPr bwMode="auto">
              <a:xfrm>
                <a:off x="2495" y="4868781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</a:t>
                </a:r>
              </a:p>
            </p:txBody>
          </p:sp>
          <p:sp>
            <p:nvSpPr>
              <p:cNvPr id="41034" name="1"/>
              <p:cNvSpPr txBox="1">
                <a:spLocks noChangeArrowheads="1"/>
              </p:cNvSpPr>
              <p:nvPr/>
            </p:nvSpPr>
            <p:spPr bwMode="auto">
              <a:xfrm>
                <a:off x="2495" y="2627353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</a:t>
                </a:r>
              </a:p>
            </p:txBody>
          </p:sp>
          <p:sp>
            <p:nvSpPr>
              <p:cNvPr id="41035" name="2"/>
              <p:cNvSpPr txBox="1">
                <a:spLocks noChangeArrowheads="1"/>
              </p:cNvSpPr>
              <p:nvPr/>
            </p:nvSpPr>
            <p:spPr bwMode="auto">
              <a:xfrm>
                <a:off x="2495" y="461948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2</a:t>
                </a:r>
              </a:p>
            </p:txBody>
          </p:sp>
          <p:sp>
            <p:nvSpPr>
              <p:cNvPr id="41036" name="1.5"/>
              <p:cNvSpPr txBox="1">
                <a:spLocks noChangeArrowheads="1"/>
              </p:cNvSpPr>
              <p:nvPr/>
            </p:nvSpPr>
            <p:spPr bwMode="auto">
              <a:xfrm>
                <a:off x="0" y="1506639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1.5</a:t>
                </a:r>
              </a:p>
            </p:txBody>
          </p:sp>
          <p:sp>
            <p:nvSpPr>
              <p:cNvPr id="41037" name="0.5"/>
              <p:cNvSpPr txBox="1">
                <a:spLocks noChangeArrowheads="1"/>
              </p:cNvSpPr>
              <p:nvPr/>
            </p:nvSpPr>
            <p:spPr bwMode="auto">
              <a:xfrm>
                <a:off x="0" y="3748067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0.5</a:t>
                </a:r>
              </a:p>
            </p:txBody>
          </p:sp>
          <p:sp>
            <p:nvSpPr>
              <p:cNvPr id="41038" name="Circle"/>
              <p:cNvSpPr>
                <a:spLocks noChangeArrowheads="1"/>
              </p:cNvSpPr>
              <p:nvPr/>
            </p:nvSpPr>
            <p:spPr bwMode="auto">
              <a:xfrm>
                <a:off x="1779003" y="2369852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39" name="Circle"/>
              <p:cNvSpPr>
                <a:spLocks noChangeArrowheads="1"/>
              </p:cNvSpPr>
              <p:nvPr/>
            </p:nvSpPr>
            <p:spPr bwMode="auto">
              <a:xfrm>
                <a:off x="3496661" y="2794956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0" name="Circle"/>
              <p:cNvSpPr>
                <a:spLocks noChangeArrowheads="1"/>
              </p:cNvSpPr>
              <p:nvPr/>
            </p:nvSpPr>
            <p:spPr bwMode="auto">
              <a:xfrm>
                <a:off x="2589692" y="3194175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1" name="Circle"/>
              <p:cNvSpPr>
                <a:spLocks noChangeArrowheads="1"/>
              </p:cNvSpPr>
              <p:nvPr/>
            </p:nvSpPr>
            <p:spPr bwMode="auto">
              <a:xfrm>
                <a:off x="3320647" y="3577453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2" name="Circle"/>
              <p:cNvSpPr>
                <a:spLocks noChangeArrowheads="1"/>
              </p:cNvSpPr>
              <p:nvPr/>
            </p:nvSpPr>
            <p:spPr bwMode="auto">
              <a:xfrm>
                <a:off x="4232668" y="3414700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3" name="Circle"/>
              <p:cNvSpPr>
                <a:spLocks noChangeArrowheads="1"/>
              </p:cNvSpPr>
              <p:nvPr/>
            </p:nvSpPr>
            <p:spPr bwMode="auto">
              <a:xfrm>
                <a:off x="3702871" y="4380040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4" name="Circle"/>
              <p:cNvSpPr>
                <a:spLocks noChangeArrowheads="1"/>
              </p:cNvSpPr>
              <p:nvPr/>
            </p:nvSpPr>
            <p:spPr bwMode="auto">
              <a:xfrm>
                <a:off x="906356" y="2669404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5" name="Circle"/>
              <p:cNvSpPr>
                <a:spLocks noChangeArrowheads="1"/>
              </p:cNvSpPr>
              <p:nvPr/>
            </p:nvSpPr>
            <p:spPr bwMode="auto">
              <a:xfrm>
                <a:off x="2781914" y="1798803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6" name="Circle"/>
              <p:cNvSpPr>
                <a:spLocks noChangeArrowheads="1"/>
              </p:cNvSpPr>
              <p:nvPr/>
            </p:nvSpPr>
            <p:spPr bwMode="auto">
              <a:xfrm>
                <a:off x="1662075" y="4219307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7" name="Circle"/>
              <p:cNvSpPr>
                <a:spLocks noChangeArrowheads="1"/>
              </p:cNvSpPr>
              <p:nvPr/>
            </p:nvSpPr>
            <p:spPr bwMode="auto">
              <a:xfrm>
                <a:off x="2401302" y="1011386"/>
                <a:ext cx="643875" cy="643876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8" name="Circle"/>
              <p:cNvSpPr>
                <a:spLocks noChangeArrowheads="1"/>
              </p:cNvSpPr>
              <p:nvPr/>
            </p:nvSpPr>
            <p:spPr bwMode="auto">
              <a:xfrm>
                <a:off x="1391521" y="3282540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49" name="Circle"/>
              <p:cNvSpPr>
                <a:spLocks noChangeArrowheads="1"/>
              </p:cNvSpPr>
              <p:nvPr/>
            </p:nvSpPr>
            <p:spPr bwMode="auto">
              <a:xfrm>
                <a:off x="3787973" y="1757801"/>
                <a:ext cx="643876" cy="643876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50" name="Circle"/>
              <p:cNvSpPr>
                <a:spLocks noChangeArrowheads="1"/>
              </p:cNvSpPr>
              <p:nvPr/>
            </p:nvSpPr>
            <p:spPr bwMode="auto">
              <a:xfrm>
                <a:off x="2789222" y="4380040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51" name="Circle"/>
              <p:cNvSpPr>
                <a:spLocks noChangeArrowheads="1"/>
              </p:cNvSpPr>
              <p:nvPr/>
            </p:nvSpPr>
            <p:spPr bwMode="auto">
              <a:xfrm>
                <a:off x="1541924" y="1158136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52" name="Circle"/>
              <p:cNvSpPr>
                <a:spLocks noChangeArrowheads="1"/>
              </p:cNvSpPr>
              <p:nvPr/>
            </p:nvSpPr>
            <p:spPr bwMode="auto">
              <a:xfrm>
                <a:off x="3320647" y="990886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53" name="Circle"/>
              <p:cNvSpPr>
                <a:spLocks noChangeArrowheads="1"/>
              </p:cNvSpPr>
              <p:nvPr/>
            </p:nvSpPr>
            <p:spPr bwMode="auto">
              <a:xfrm>
                <a:off x="820019" y="3993914"/>
                <a:ext cx="643876" cy="643876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54" name="Circle"/>
              <p:cNvSpPr>
                <a:spLocks noChangeArrowheads="1"/>
              </p:cNvSpPr>
              <p:nvPr/>
            </p:nvSpPr>
            <p:spPr bwMode="auto">
              <a:xfrm>
                <a:off x="906356" y="1613909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</p:grpSp>
        <p:grpSp>
          <p:nvGrpSpPr>
            <p:cNvPr id="40968" name="Group"/>
            <p:cNvGrpSpPr>
              <a:grpSpLocks/>
            </p:cNvGrpSpPr>
            <p:nvPr/>
          </p:nvGrpSpPr>
          <p:grpSpPr bwMode="auto">
            <a:xfrm>
              <a:off x="6545398" y="2090279"/>
              <a:ext cx="6118908" cy="5972705"/>
              <a:chOff x="0" y="0"/>
              <a:chExt cx="6118907" cy="5972704"/>
            </a:xfrm>
          </p:grpSpPr>
          <p:sp>
            <p:nvSpPr>
              <p:cNvPr id="40971" name="Square"/>
              <p:cNvSpPr>
                <a:spLocks noChangeArrowheads="1"/>
              </p:cNvSpPr>
              <p:nvPr/>
            </p:nvSpPr>
            <p:spPr bwMode="auto">
              <a:xfrm>
                <a:off x="637848" y="888964"/>
                <a:ext cx="4407656" cy="4407656"/>
              </a:xfrm>
              <a:prstGeom prst="rect">
                <a:avLst/>
              </a:prstGeom>
              <a:solidFill>
                <a:srgbClr val="F1F1F1"/>
              </a:solidFill>
              <a:ln w="381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0972" name="Rectangle"/>
              <p:cNvSpPr>
                <a:spLocks noChangeArrowheads="1"/>
              </p:cNvSpPr>
              <p:nvPr/>
            </p:nvSpPr>
            <p:spPr bwMode="auto">
              <a:xfrm>
                <a:off x="2419699" y="909649"/>
                <a:ext cx="2621702" cy="4366286"/>
              </a:xfrm>
              <a:prstGeom prst="rect">
                <a:avLst/>
              </a:prstGeom>
              <a:solidFill>
                <a:srgbClr val="27C11C">
                  <a:alpha val="25098"/>
                </a:srgbClr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138" name="Rectang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28355" y="892271"/>
                <a:ext cx="1790070" cy="4366115"/>
              </a:xfrm>
              <a:prstGeom prst="rect">
                <a:avLst/>
              </a:prstGeom>
              <a:solidFill>
                <a:schemeClr val="accent4">
                  <a:hueOff val="-1081314"/>
                  <a:satOff val="4338"/>
                  <a:lumOff val="-8931"/>
                  <a:alpha val="2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Circe" panose="020B0502020203020203" pitchFamily="34" charset="-52"/>
                  <a:sym typeface="Helvetica Neue Medium"/>
                </a:endParaRPr>
              </a:p>
            </p:txBody>
          </p:sp>
          <p:sp>
            <p:nvSpPr>
              <p:cNvPr id="40974" name="Line"/>
              <p:cNvSpPr>
                <a:spLocks noChangeShapeType="1"/>
              </p:cNvSpPr>
              <p:nvPr/>
            </p:nvSpPr>
            <p:spPr bwMode="auto">
              <a:xfrm flipV="1">
                <a:off x="647377" y="247948"/>
                <a:ext cx="1" cy="5228489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75" name="Line"/>
              <p:cNvSpPr>
                <a:spLocks noChangeShapeType="1"/>
              </p:cNvSpPr>
              <p:nvPr/>
            </p:nvSpPr>
            <p:spPr bwMode="auto">
              <a:xfrm>
                <a:off x="426133" y="5284616"/>
                <a:ext cx="5396437" cy="1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76" name="x1"/>
              <p:cNvSpPr txBox="1">
                <a:spLocks noChangeArrowheads="1"/>
              </p:cNvSpPr>
              <p:nvPr/>
            </p:nvSpPr>
            <p:spPr bwMode="auto">
              <a:xfrm>
                <a:off x="736265" y="0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2200">
                    <a:solidFill>
                      <a:srgbClr val="929292"/>
                    </a:solidFill>
                    <a:latin typeface="Circe"/>
                  </a:rPr>
                  <a:t>x</a:t>
                </a:r>
                <a:r>
                  <a:rPr lang="ru-RU" sz="2200" baseline="-6000">
                    <a:solidFill>
                      <a:srgbClr val="929292"/>
                    </a:solidFill>
                    <a:latin typeface="Circe"/>
                  </a:rPr>
                  <a:t>1</a:t>
                </a:r>
              </a:p>
            </p:txBody>
          </p:sp>
          <p:sp>
            <p:nvSpPr>
              <p:cNvPr id="40977" name="x2"/>
              <p:cNvSpPr txBox="1">
                <a:spLocks noChangeArrowheads="1"/>
              </p:cNvSpPr>
              <p:nvPr/>
            </p:nvSpPr>
            <p:spPr bwMode="auto">
              <a:xfrm>
                <a:off x="5464450" y="4479611"/>
                <a:ext cx="65445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2200">
                    <a:solidFill>
                      <a:srgbClr val="929292"/>
                    </a:solidFill>
                    <a:latin typeface="Circe"/>
                  </a:rPr>
                  <a:t>x</a:t>
                </a:r>
                <a:r>
                  <a:rPr lang="ru-RU" sz="2200" baseline="-6000">
                    <a:solidFill>
                      <a:srgbClr val="929292"/>
                    </a:solidFill>
                    <a:latin typeface="Circe"/>
                  </a:rPr>
                  <a:t>2</a:t>
                </a:r>
              </a:p>
            </p:txBody>
          </p:sp>
          <p:sp>
            <p:nvSpPr>
              <p:cNvPr id="40978" name="Line"/>
              <p:cNvSpPr>
                <a:spLocks noChangeShapeType="1"/>
              </p:cNvSpPr>
              <p:nvPr/>
            </p:nvSpPr>
            <p:spPr bwMode="auto">
              <a:xfrm flipV="1">
                <a:off x="2792164" y="5279084"/>
                <a:ext cx="1" cy="209108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79" name="Line"/>
              <p:cNvSpPr>
                <a:spLocks noChangeShapeType="1"/>
              </p:cNvSpPr>
              <p:nvPr/>
            </p:nvSpPr>
            <p:spPr bwMode="auto">
              <a:xfrm flipV="1">
                <a:off x="5044895" y="5279084"/>
                <a:ext cx="1" cy="209108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80" name="Line"/>
              <p:cNvSpPr>
                <a:spLocks noChangeShapeType="1"/>
              </p:cNvSpPr>
              <p:nvPr/>
            </p:nvSpPr>
            <p:spPr bwMode="auto">
              <a:xfrm flipV="1">
                <a:off x="3918529" y="5279083"/>
                <a:ext cx="1" cy="11851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81" name="Line"/>
              <p:cNvSpPr>
                <a:spLocks noChangeShapeType="1"/>
              </p:cNvSpPr>
              <p:nvPr/>
            </p:nvSpPr>
            <p:spPr bwMode="auto">
              <a:xfrm flipV="1">
                <a:off x="1713458" y="5279083"/>
                <a:ext cx="1" cy="11851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82" name="Line"/>
              <p:cNvSpPr>
                <a:spLocks noChangeShapeType="1"/>
              </p:cNvSpPr>
              <p:nvPr/>
            </p:nvSpPr>
            <p:spPr bwMode="auto">
              <a:xfrm>
                <a:off x="429651" y="888393"/>
                <a:ext cx="209109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83" name="Line"/>
              <p:cNvSpPr>
                <a:spLocks noChangeShapeType="1"/>
              </p:cNvSpPr>
              <p:nvPr/>
            </p:nvSpPr>
            <p:spPr bwMode="auto">
              <a:xfrm>
                <a:off x="429651" y="3044478"/>
                <a:ext cx="209109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84" name="Line"/>
              <p:cNvSpPr>
                <a:spLocks noChangeShapeType="1"/>
              </p:cNvSpPr>
              <p:nvPr/>
            </p:nvSpPr>
            <p:spPr bwMode="auto">
              <a:xfrm>
                <a:off x="541612" y="1935846"/>
                <a:ext cx="11851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85" name="Line"/>
              <p:cNvSpPr>
                <a:spLocks noChangeShapeType="1"/>
              </p:cNvSpPr>
              <p:nvPr/>
            </p:nvSpPr>
            <p:spPr bwMode="auto">
              <a:xfrm>
                <a:off x="541612" y="4148620"/>
                <a:ext cx="11851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0986" name="0"/>
              <p:cNvSpPr txBox="1">
                <a:spLocks noChangeArrowheads="1"/>
              </p:cNvSpPr>
              <p:nvPr/>
            </p:nvSpPr>
            <p:spPr bwMode="auto">
              <a:xfrm>
                <a:off x="323688" y="534723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</a:t>
                </a:r>
              </a:p>
            </p:txBody>
          </p:sp>
          <p:sp>
            <p:nvSpPr>
              <p:cNvPr id="40987" name="1"/>
              <p:cNvSpPr txBox="1">
                <a:spLocks noChangeArrowheads="1"/>
              </p:cNvSpPr>
              <p:nvPr/>
            </p:nvSpPr>
            <p:spPr bwMode="auto">
              <a:xfrm>
                <a:off x="2468475" y="5347232"/>
                <a:ext cx="647379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</a:t>
                </a:r>
              </a:p>
            </p:txBody>
          </p:sp>
          <p:sp>
            <p:nvSpPr>
              <p:cNvPr id="40988" name="2"/>
              <p:cNvSpPr txBox="1">
                <a:spLocks noChangeArrowheads="1"/>
              </p:cNvSpPr>
              <p:nvPr/>
            </p:nvSpPr>
            <p:spPr bwMode="auto">
              <a:xfrm>
                <a:off x="4721207" y="534723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2</a:t>
                </a:r>
              </a:p>
            </p:txBody>
          </p:sp>
          <p:sp>
            <p:nvSpPr>
              <p:cNvPr id="40989" name="1.5"/>
              <p:cNvSpPr txBox="1">
                <a:spLocks noChangeArrowheads="1"/>
              </p:cNvSpPr>
              <p:nvPr/>
            </p:nvSpPr>
            <p:spPr bwMode="auto">
              <a:xfrm>
                <a:off x="3594841" y="534723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1.5</a:t>
                </a:r>
              </a:p>
            </p:txBody>
          </p:sp>
          <p:sp>
            <p:nvSpPr>
              <p:cNvPr id="40990" name="0.5"/>
              <p:cNvSpPr txBox="1">
                <a:spLocks noChangeArrowheads="1"/>
              </p:cNvSpPr>
              <p:nvPr/>
            </p:nvSpPr>
            <p:spPr bwMode="auto">
              <a:xfrm>
                <a:off x="1397329" y="5345442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0.5</a:t>
                </a:r>
              </a:p>
            </p:txBody>
          </p:sp>
          <p:sp>
            <p:nvSpPr>
              <p:cNvPr id="40991" name="0"/>
              <p:cNvSpPr txBox="1">
                <a:spLocks noChangeArrowheads="1"/>
              </p:cNvSpPr>
              <p:nvPr/>
            </p:nvSpPr>
            <p:spPr bwMode="auto">
              <a:xfrm>
                <a:off x="2495" y="4868781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</a:t>
                </a:r>
              </a:p>
            </p:txBody>
          </p:sp>
          <p:sp>
            <p:nvSpPr>
              <p:cNvPr id="40992" name="1"/>
              <p:cNvSpPr txBox="1">
                <a:spLocks noChangeArrowheads="1"/>
              </p:cNvSpPr>
              <p:nvPr/>
            </p:nvSpPr>
            <p:spPr bwMode="auto">
              <a:xfrm>
                <a:off x="2495" y="2627353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</a:t>
                </a:r>
              </a:p>
            </p:txBody>
          </p:sp>
          <p:sp>
            <p:nvSpPr>
              <p:cNvPr id="40993" name="2"/>
              <p:cNvSpPr txBox="1">
                <a:spLocks noChangeArrowheads="1"/>
              </p:cNvSpPr>
              <p:nvPr/>
            </p:nvSpPr>
            <p:spPr bwMode="auto">
              <a:xfrm>
                <a:off x="2495" y="461948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2</a:t>
                </a:r>
              </a:p>
            </p:txBody>
          </p:sp>
          <p:sp>
            <p:nvSpPr>
              <p:cNvPr id="40994" name="1.5"/>
              <p:cNvSpPr txBox="1">
                <a:spLocks noChangeArrowheads="1"/>
              </p:cNvSpPr>
              <p:nvPr/>
            </p:nvSpPr>
            <p:spPr bwMode="auto">
              <a:xfrm>
                <a:off x="0" y="1506639"/>
                <a:ext cx="647378" cy="62547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1.5</a:t>
                </a:r>
              </a:p>
            </p:txBody>
          </p:sp>
          <p:sp>
            <p:nvSpPr>
              <p:cNvPr id="40995" name="0.5"/>
              <p:cNvSpPr txBox="1">
                <a:spLocks noChangeArrowheads="1"/>
              </p:cNvSpPr>
              <p:nvPr/>
            </p:nvSpPr>
            <p:spPr bwMode="auto">
              <a:xfrm>
                <a:off x="0" y="3748067"/>
                <a:ext cx="647378" cy="62547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600">
                    <a:solidFill>
                      <a:srgbClr val="929292"/>
                    </a:solidFill>
                    <a:latin typeface="Circe"/>
                  </a:rPr>
                  <a:t>0.5</a:t>
                </a:r>
              </a:p>
            </p:txBody>
          </p:sp>
          <p:sp>
            <p:nvSpPr>
              <p:cNvPr id="40996" name="Circle"/>
              <p:cNvSpPr>
                <a:spLocks noChangeArrowheads="1"/>
              </p:cNvSpPr>
              <p:nvPr/>
            </p:nvSpPr>
            <p:spPr bwMode="auto">
              <a:xfrm>
                <a:off x="1779003" y="2369852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0997" name="Circle"/>
              <p:cNvSpPr>
                <a:spLocks noChangeArrowheads="1"/>
              </p:cNvSpPr>
              <p:nvPr/>
            </p:nvSpPr>
            <p:spPr bwMode="auto">
              <a:xfrm>
                <a:off x="3496661" y="2794956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0998" name="Circle"/>
              <p:cNvSpPr>
                <a:spLocks noChangeArrowheads="1"/>
              </p:cNvSpPr>
              <p:nvPr/>
            </p:nvSpPr>
            <p:spPr bwMode="auto">
              <a:xfrm>
                <a:off x="2589692" y="3194175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0999" name="Circle"/>
              <p:cNvSpPr>
                <a:spLocks noChangeArrowheads="1"/>
              </p:cNvSpPr>
              <p:nvPr/>
            </p:nvSpPr>
            <p:spPr bwMode="auto">
              <a:xfrm>
                <a:off x="3320647" y="3577453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0" name="Circle"/>
              <p:cNvSpPr>
                <a:spLocks noChangeArrowheads="1"/>
              </p:cNvSpPr>
              <p:nvPr/>
            </p:nvSpPr>
            <p:spPr bwMode="auto">
              <a:xfrm>
                <a:off x="4232668" y="3414700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1" name="Circle"/>
              <p:cNvSpPr>
                <a:spLocks noChangeArrowheads="1"/>
              </p:cNvSpPr>
              <p:nvPr/>
            </p:nvSpPr>
            <p:spPr bwMode="auto">
              <a:xfrm>
                <a:off x="3702871" y="4380040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2" name="Circle"/>
              <p:cNvSpPr>
                <a:spLocks noChangeArrowheads="1"/>
              </p:cNvSpPr>
              <p:nvPr/>
            </p:nvSpPr>
            <p:spPr bwMode="auto">
              <a:xfrm>
                <a:off x="906356" y="2669404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3" name="Circle"/>
              <p:cNvSpPr>
                <a:spLocks noChangeArrowheads="1"/>
              </p:cNvSpPr>
              <p:nvPr/>
            </p:nvSpPr>
            <p:spPr bwMode="auto">
              <a:xfrm>
                <a:off x="2781914" y="1798803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4" name="Circle"/>
              <p:cNvSpPr>
                <a:spLocks noChangeArrowheads="1"/>
              </p:cNvSpPr>
              <p:nvPr/>
            </p:nvSpPr>
            <p:spPr bwMode="auto">
              <a:xfrm>
                <a:off x="1662075" y="4219307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5" name="Circle"/>
              <p:cNvSpPr>
                <a:spLocks noChangeArrowheads="1"/>
              </p:cNvSpPr>
              <p:nvPr/>
            </p:nvSpPr>
            <p:spPr bwMode="auto">
              <a:xfrm>
                <a:off x="2401302" y="1011386"/>
                <a:ext cx="643875" cy="643876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6" name="Circle"/>
              <p:cNvSpPr>
                <a:spLocks noChangeArrowheads="1"/>
              </p:cNvSpPr>
              <p:nvPr/>
            </p:nvSpPr>
            <p:spPr bwMode="auto">
              <a:xfrm>
                <a:off x="1391521" y="3282540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7" name="Circle"/>
              <p:cNvSpPr>
                <a:spLocks noChangeArrowheads="1"/>
              </p:cNvSpPr>
              <p:nvPr/>
            </p:nvSpPr>
            <p:spPr bwMode="auto">
              <a:xfrm>
                <a:off x="3787973" y="1757802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8" name="Circle"/>
              <p:cNvSpPr>
                <a:spLocks noChangeArrowheads="1"/>
              </p:cNvSpPr>
              <p:nvPr/>
            </p:nvSpPr>
            <p:spPr bwMode="auto">
              <a:xfrm>
                <a:off x="2789222" y="4380040"/>
                <a:ext cx="643875" cy="643875"/>
              </a:xfrm>
              <a:prstGeom prst="ellipse">
                <a:avLst/>
              </a:prstGeom>
              <a:solidFill>
                <a:srgbClr val="27C11C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09" name="Circle"/>
              <p:cNvSpPr>
                <a:spLocks noChangeArrowheads="1"/>
              </p:cNvSpPr>
              <p:nvPr/>
            </p:nvSpPr>
            <p:spPr bwMode="auto">
              <a:xfrm>
                <a:off x="1541924" y="1158136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10" name="Circle"/>
              <p:cNvSpPr>
                <a:spLocks noChangeArrowheads="1"/>
              </p:cNvSpPr>
              <p:nvPr/>
            </p:nvSpPr>
            <p:spPr bwMode="auto">
              <a:xfrm>
                <a:off x="3320647" y="990886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11" name="Circle"/>
              <p:cNvSpPr>
                <a:spLocks noChangeArrowheads="1"/>
              </p:cNvSpPr>
              <p:nvPr/>
            </p:nvSpPr>
            <p:spPr bwMode="auto">
              <a:xfrm>
                <a:off x="820019" y="3993914"/>
                <a:ext cx="643876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012" name="Circle"/>
              <p:cNvSpPr>
                <a:spLocks noChangeArrowheads="1"/>
              </p:cNvSpPr>
              <p:nvPr/>
            </p:nvSpPr>
            <p:spPr bwMode="auto">
              <a:xfrm>
                <a:off x="906356" y="1613909"/>
                <a:ext cx="643875" cy="643875"/>
              </a:xfrm>
              <a:prstGeom prst="ellipse">
                <a:avLst/>
              </a:prstGeom>
              <a:solidFill>
                <a:srgbClr val="FF9400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</p:grpSp>
        <p:sp>
          <p:nvSpPr>
            <p:cNvPr id="40969" name="Line"/>
            <p:cNvSpPr>
              <a:spLocks noChangeShapeType="1"/>
            </p:cNvSpPr>
            <p:nvPr/>
          </p:nvSpPr>
          <p:spPr bwMode="auto">
            <a:xfrm flipH="1" flipV="1">
              <a:off x="909700" y="4596069"/>
              <a:ext cx="4231561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0970" name="Line"/>
            <p:cNvSpPr>
              <a:spLocks noChangeShapeType="1"/>
            </p:cNvSpPr>
            <p:nvPr/>
          </p:nvSpPr>
          <p:spPr bwMode="auto">
            <a:xfrm flipH="1">
              <a:off x="8974378" y="3117974"/>
              <a:ext cx="1" cy="41514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sp>
        <p:nvSpPr>
          <p:cNvPr id="40963" name="x1 &lt; 1.25"/>
          <p:cNvSpPr txBox="1">
            <a:spLocks noChangeArrowheads="1"/>
          </p:cNvSpPr>
          <p:nvPr/>
        </p:nvSpPr>
        <p:spPr bwMode="auto">
          <a:xfrm>
            <a:off x="3422650" y="5219700"/>
            <a:ext cx="1336675" cy="53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  <a:sym typeface="Helvetica Neue Medium"/>
              </a:rPr>
              <a:t>x</a:t>
            </a:r>
            <a:r>
              <a:rPr lang="ru-RU" sz="2800" baseline="-6000">
                <a:latin typeface="Circe"/>
                <a:sym typeface="Helvetica Neue Medium"/>
              </a:rPr>
              <a:t>1</a:t>
            </a:r>
            <a:r>
              <a:rPr lang="ru-RU" sz="2800">
                <a:latin typeface="Circe"/>
                <a:sym typeface="Helvetica Neue Medium"/>
              </a:rPr>
              <a:t> &lt; 1.25</a:t>
            </a:r>
          </a:p>
        </p:txBody>
      </p:sp>
      <p:sp>
        <p:nvSpPr>
          <p:cNvPr id="40964" name="x2 &gt; 0.85"/>
          <p:cNvSpPr txBox="1">
            <a:spLocks noChangeArrowheads="1"/>
          </p:cNvSpPr>
          <p:nvPr/>
        </p:nvSpPr>
        <p:spPr bwMode="auto">
          <a:xfrm>
            <a:off x="7451725" y="5214938"/>
            <a:ext cx="1462088" cy="53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  <a:sym typeface="Helvetica Neue Medium"/>
              </a:rPr>
              <a:t>x</a:t>
            </a:r>
            <a:r>
              <a:rPr lang="ru-RU" sz="2800" baseline="-6000">
                <a:latin typeface="Circe"/>
                <a:sym typeface="Helvetica Neue Medium"/>
              </a:rPr>
              <a:t>2</a:t>
            </a:r>
            <a:r>
              <a:rPr lang="ru-RU" sz="2800">
                <a:latin typeface="Circe"/>
                <a:sym typeface="Helvetica Neue Medium"/>
              </a:rPr>
              <a:t> &gt; 0.85</a:t>
            </a:r>
          </a:p>
        </p:txBody>
      </p:sp>
      <p:sp>
        <p:nvSpPr>
          <p:cNvPr id="40965" name="4 ошибки"/>
          <p:cNvSpPr txBox="1">
            <a:spLocks noChangeArrowheads="1"/>
          </p:cNvSpPr>
          <p:nvPr/>
        </p:nvSpPr>
        <p:spPr bwMode="auto">
          <a:xfrm>
            <a:off x="3240088" y="5645150"/>
            <a:ext cx="1638300" cy="528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  <a:sym typeface="Helvetica Neue Medium"/>
              </a:rPr>
              <a:t>4 ошибки</a:t>
            </a:r>
          </a:p>
        </p:txBody>
      </p:sp>
      <p:sp>
        <p:nvSpPr>
          <p:cNvPr id="40966" name="5 ошибок"/>
          <p:cNvSpPr txBox="1">
            <a:spLocks noChangeArrowheads="1"/>
          </p:cNvSpPr>
          <p:nvPr/>
        </p:nvSpPr>
        <p:spPr bwMode="auto">
          <a:xfrm>
            <a:off x="7359650" y="5641975"/>
            <a:ext cx="1638300" cy="528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2800">
                <a:latin typeface="Circe"/>
                <a:sym typeface="Helvetica Neue Medium"/>
              </a:rPr>
              <a:t>5 ошибок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Дерево решений на примере</a:t>
            </a:r>
          </a:p>
        </p:txBody>
      </p:sp>
      <p:sp>
        <p:nvSpPr>
          <p:cNvPr id="42042" name="0"/>
          <p:cNvSpPr txBox="1">
            <a:spLocks noChangeArrowheads="1"/>
          </p:cNvSpPr>
          <p:nvPr/>
        </p:nvSpPr>
        <p:spPr bwMode="auto">
          <a:xfrm>
            <a:off x="1941513" y="5738813"/>
            <a:ext cx="519112" cy="501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0</a:t>
            </a:r>
          </a:p>
        </p:txBody>
      </p:sp>
      <p:sp>
        <p:nvSpPr>
          <p:cNvPr id="42043" name="1"/>
          <p:cNvSpPr txBox="1">
            <a:spLocks noChangeArrowheads="1"/>
          </p:cNvSpPr>
          <p:nvPr/>
        </p:nvSpPr>
        <p:spPr bwMode="auto">
          <a:xfrm>
            <a:off x="3663950" y="5738813"/>
            <a:ext cx="519113" cy="501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1</a:t>
            </a:r>
          </a:p>
        </p:txBody>
      </p:sp>
      <p:sp>
        <p:nvSpPr>
          <p:cNvPr id="42044" name="2"/>
          <p:cNvSpPr txBox="1">
            <a:spLocks noChangeArrowheads="1"/>
          </p:cNvSpPr>
          <p:nvPr/>
        </p:nvSpPr>
        <p:spPr bwMode="auto">
          <a:xfrm>
            <a:off x="5473700" y="5738813"/>
            <a:ext cx="519113" cy="501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2</a:t>
            </a:r>
          </a:p>
        </p:txBody>
      </p:sp>
      <p:sp>
        <p:nvSpPr>
          <p:cNvPr id="42045" name="1.5"/>
          <p:cNvSpPr txBox="1">
            <a:spLocks noChangeArrowheads="1"/>
          </p:cNvSpPr>
          <p:nvPr/>
        </p:nvSpPr>
        <p:spPr bwMode="auto">
          <a:xfrm>
            <a:off x="4560888" y="5738813"/>
            <a:ext cx="527050" cy="501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1.5</a:t>
            </a:r>
          </a:p>
        </p:txBody>
      </p:sp>
      <p:sp>
        <p:nvSpPr>
          <p:cNvPr id="42046" name="0.5"/>
          <p:cNvSpPr txBox="1">
            <a:spLocks noChangeArrowheads="1"/>
          </p:cNvSpPr>
          <p:nvPr/>
        </p:nvSpPr>
        <p:spPr bwMode="auto">
          <a:xfrm>
            <a:off x="2794000" y="5737225"/>
            <a:ext cx="538163" cy="501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ru-RU" sz="2400">
                <a:solidFill>
                  <a:srgbClr val="929292"/>
                </a:solidFill>
                <a:latin typeface="Circe"/>
              </a:rPr>
              <a:t>0.5</a:t>
            </a:r>
          </a:p>
        </p:txBody>
      </p:sp>
      <p:grpSp>
        <p:nvGrpSpPr>
          <p:cNvPr id="42074" name="Group 90"/>
          <p:cNvGrpSpPr>
            <a:grpSpLocks/>
          </p:cNvGrpSpPr>
          <p:nvPr/>
        </p:nvGrpSpPr>
        <p:grpSpPr bwMode="auto">
          <a:xfrm>
            <a:off x="1643063" y="1333500"/>
            <a:ext cx="8599487" cy="4767263"/>
            <a:chOff x="1035" y="840"/>
            <a:chExt cx="5417" cy="3003"/>
          </a:xfrm>
        </p:grpSpPr>
        <p:sp>
          <p:nvSpPr>
            <p:cNvPr id="42027" name="Square"/>
            <p:cNvSpPr>
              <a:spLocks noChangeArrowheads="1"/>
            </p:cNvSpPr>
            <p:nvPr/>
          </p:nvSpPr>
          <p:spPr bwMode="auto">
            <a:xfrm>
              <a:off x="1382" y="1359"/>
              <a:ext cx="2230" cy="2230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5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92" y="1361"/>
              <a:ext cx="2210" cy="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7785"/>
                  </a:lnTo>
                  <a:lnTo>
                    <a:pt x="0" y="7803"/>
                  </a:lnTo>
                  <a:lnTo>
                    <a:pt x="0" y="21565"/>
                  </a:lnTo>
                  <a:lnTo>
                    <a:pt x="5261" y="21565"/>
                  </a:lnTo>
                  <a:lnTo>
                    <a:pt x="5261" y="21600"/>
                  </a:lnTo>
                  <a:lnTo>
                    <a:pt x="9276" y="21600"/>
                  </a:lnTo>
                  <a:lnTo>
                    <a:pt x="9276" y="11509"/>
                  </a:lnTo>
                  <a:lnTo>
                    <a:pt x="5277" y="11509"/>
                  </a:lnTo>
                  <a:lnTo>
                    <a:pt x="5277" y="7803"/>
                  </a:lnTo>
                  <a:lnTo>
                    <a:pt x="21600" y="780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42029" name="Shape"/>
            <p:cNvSpPr>
              <a:spLocks/>
            </p:cNvSpPr>
            <p:nvPr/>
          </p:nvSpPr>
          <p:spPr bwMode="auto">
            <a:xfrm>
              <a:off x="1919" y="2153"/>
              <a:ext cx="1688" cy="1414"/>
            </a:xfrm>
            <a:custGeom>
              <a:avLst/>
              <a:gdLst>
                <a:gd name="T0" fmla="*/ 2066529 w 21600"/>
                <a:gd name="T1" fmla="*/ 1731368 h 21600"/>
                <a:gd name="T2" fmla="*/ 2066529 w 21600"/>
                <a:gd name="T3" fmla="*/ 1731368 h 21600"/>
                <a:gd name="T4" fmla="*/ 2066529 w 21600"/>
                <a:gd name="T5" fmla="*/ 1731368 h 21600"/>
                <a:gd name="T6" fmla="*/ 2066529 w 21600"/>
                <a:gd name="T7" fmla="*/ 173136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0" y="0"/>
                  </a:moveTo>
                  <a:lnTo>
                    <a:pt x="0" y="6055"/>
                  </a:lnTo>
                  <a:lnTo>
                    <a:pt x="5127" y="6055"/>
                  </a:lnTo>
                  <a:lnTo>
                    <a:pt x="5127" y="21600"/>
                  </a:lnTo>
                  <a:lnTo>
                    <a:pt x="21600" y="21600"/>
                  </a:lnTo>
                  <a:lnTo>
                    <a:pt x="21600" y="25"/>
                  </a:lnTo>
                  <a:lnTo>
                    <a:pt x="5189" y="25"/>
                  </a:lnTo>
                  <a:lnTo>
                    <a:pt x="5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C11C">
                <a:alpha val="25098"/>
              </a:srgbClr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0" name="Line"/>
            <p:cNvSpPr>
              <a:spLocks noChangeShapeType="1"/>
            </p:cNvSpPr>
            <p:nvPr/>
          </p:nvSpPr>
          <p:spPr bwMode="auto">
            <a:xfrm flipV="1">
              <a:off x="1387" y="1035"/>
              <a:ext cx="0" cy="2645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1" name="Line"/>
            <p:cNvSpPr>
              <a:spLocks noChangeShapeType="1"/>
            </p:cNvSpPr>
            <p:nvPr/>
          </p:nvSpPr>
          <p:spPr bwMode="auto">
            <a:xfrm>
              <a:off x="1275" y="3583"/>
              <a:ext cx="2730" cy="0"/>
            </a:xfrm>
            <a:prstGeom prst="line">
              <a:avLst/>
            </a:prstGeom>
            <a:noFill/>
            <a:ln w="5715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2" name="x1"/>
            <p:cNvSpPr txBox="1">
              <a:spLocks noChangeArrowheads="1"/>
            </p:cNvSpPr>
            <p:nvPr/>
          </p:nvSpPr>
          <p:spPr bwMode="auto">
            <a:xfrm>
              <a:off x="1461" y="1000"/>
              <a:ext cx="327" cy="31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"/>
                </a:rPr>
                <a:t>x</a:t>
              </a:r>
              <a:r>
                <a:rPr lang="ru-RU" sz="3200" baseline="-6000">
                  <a:solidFill>
                    <a:srgbClr val="929292"/>
                  </a:solidFill>
                  <a:latin typeface="Circe"/>
                </a:rPr>
                <a:t>1</a:t>
              </a:r>
            </a:p>
          </p:txBody>
        </p:sp>
        <p:sp>
          <p:nvSpPr>
            <p:cNvPr id="42033" name="x2"/>
            <p:cNvSpPr txBox="1">
              <a:spLocks noChangeArrowheads="1"/>
            </p:cNvSpPr>
            <p:nvPr/>
          </p:nvSpPr>
          <p:spPr bwMode="auto">
            <a:xfrm>
              <a:off x="3701" y="3236"/>
              <a:ext cx="331" cy="31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3200">
                  <a:solidFill>
                    <a:srgbClr val="929292"/>
                  </a:solidFill>
                  <a:latin typeface="Circe"/>
                </a:rPr>
                <a:t>x</a:t>
              </a:r>
              <a:r>
                <a:rPr lang="ru-RU" sz="3200" baseline="-6000">
                  <a:solidFill>
                    <a:srgbClr val="929292"/>
                  </a:solidFill>
                  <a:latin typeface="Circe"/>
                </a:rPr>
                <a:t>2</a:t>
              </a:r>
            </a:p>
          </p:txBody>
        </p:sp>
        <p:sp>
          <p:nvSpPr>
            <p:cNvPr id="42034" name="Line"/>
            <p:cNvSpPr>
              <a:spLocks noChangeShapeType="1"/>
            </p:cNvSpPr>
            <p:nvPr/>
          </p:nvSpPr>
          <p:spPr bwMode="auto">
            <a:xfrm flipV="1">
              <a:off x="2472" y="3580"/>
              <a:ext cx="0" cy="106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5" name="Line"/>
            <p:cNvSpPr>
              <a:spLocks noChangeShapeType="1"/>
            </p:cNvSpPr>
            <p:nvPr/>
          </p:nvSpPr>
          <p:spPr bwMode="auto">
            <a:xfrm flipV="1">
              <a:off x="3611" y="3580"/>
              <a:ext cx="0" cy="106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6" name="Line"/>
            <p:cNvSpPr>
              <a:spLocks noChangeShapeType="1"/>
            </p:cNvSpPr>
            <p:nvPr/>
          </p:nvSpPr>
          <p:spPr bwMode="auto">
            <a:xfrm flipV="1">
              <a:off x="3042" y="3580"/>
              <a:ext cx="0" cy="6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7" name="Line"/>
            <p:cNvSpPr>
              <a:spLocks noChangeShapeType="1"/>
            </p:cNvSpPr>
            <p:nvPr/>
          </p:nvSpPr>
          <p:spPr bwMode="auto">
            <a:xfrm flipV="1">
              <a:off x="1926" y="3580"/>
              <a:ext cx="0" cy="6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8" name="Line"/>
            <p:cNvSpPr>
              <a:spLocks noChangeShapeType="1"/>
            </p:cNvSpPr>
            <p:nvPr/>
          </p:nvSpPr>
          <p:spPr bwMode="auto">
            <a:xfrm>
              <a:off x="1276" y="1359"/>
              <a:ext cx="106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39" name="Line"/>
            <p:cNvSpPr>
              <a:spLocks noChangeShapeType="1"/>
            </p:cNvSpPr>
            <p:nvPr/>
          </p:nvSpPr>
          <p:spPr bwMode="auto">
            <a:xfrm>
              <a:off x="1276" y="2449"/>
              <a:ext cx="106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40" name="Line"/>
            <p:cNvSpPr>
              <a:spLocks noChangeShapeType="1"/>
            </p:cNvSpPr>
            <p:nvPr/>
          </p:nvSpPr>
          <p:spPr bwMode="auto">
            <a:xfrm>
              <a:off x="1333" y="1889"/>
              <a:ext cx="60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41" name="Line"/>
            <p:cNvSpPr>
              <a:spLocks noChangeShapeType="1"/>
            </p:cNvSpPr>
            <p:nvPr/>
          </p:nvSpPr>
          <p:spPr bwMode="auto">
            <a:xfrm>
              <a:off x="1333" y="3008"/>
              <a:ext cx="60" cy="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47" name="0"/>
            <p:cNvSpPr txBox="1">
              <a:spLocks noChangeArrowheads="1"/>
            </p:cNvSpPr>
            <p:nvPr/>
          </p:nvSpPr>
          <p:spPr bwMode="auto">
            <a:xfrm>
              <a:off x="1060" y="3372"/>
              <a:ext cx="328" cy="31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0</a:t>
              </a:r>
            </a:p>
          </p:txBody>
        </p:sp>
        <p:sp>
          <p:nvSpPr>
            <p:cNvPr id="42048" name="1"/>
            <p:cNvSpPr txBox="1">
              <a:spLocks noChangeArrowheads="1"/>
            </p:cNvSpPr>
            <p:nvPr/>
          </p:nvSpPr>
          <p:spPr bwMode="auto">
            <a:xfrm>
              <a:off x="1042" y="2238"/>
              <a:ext cx="328" cy="31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1</a:t>
              </a:r>
            </a:p>
          </p:txBody>
        </p:sp>
        <p:sp>
          <p:nvSpPr>
            <p:cNvPr id="42049" name="2"/>
            <p:cNvSpPr txBox="1">
              <a:spLocks noChangeArrowheads="1"/>
            </p:cNvSpPr>
            <p:nvPr/>
          </p:nvSpPr>
          <p:spPr bwMode="auto">
            <a:xfrm>
              <a:off x="1060" y="1143"/>
              <a:ext cx="328" cy="31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2</a:t>
              </a:r>
            </a:p>
          </p:txBody>
        </p:sp>
        <p:sp>
          <p:nvSpPr>
            <p:cNvPr id="42050" name="1.5"/>
            <p:cNvSpPr txBox="1">
              <a:spLocks noChangeArrowheads="1"/>
            </p:cNvSpPr>
            <p:nvPr/>
          </p:nvSpPr>
          <p:spPr bwMode="auto">
            <a:xfrm>
              <a:off x="1035" y="1671"/>
              <a:ext cx="340" cy="31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1.5</a:t>
              </a:r>
            </a:p>
          </p:txBody>
        </p:sp>
        <p:sp>
          <p:nvSpPr>
            <p:cNvPr id="42051" name="0.5"/>
            <p:cNvSpPr txBox="1">
              <a:spLocks noChangeArrowheads="1"/>
            </p:cNvSpPr>
            <p:nvPr/>
          </p:nvSpPr>
          <p:spPr bwMode="auto">
            <a:xfrm>
              <a:off x="1036" y="2805"/>
              <a:ext cx="339" cy="31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2400">
                  <a:solidFill>
                    <a:srgbClr val="929292"/>
                  </a:solidFill>
                  <a:latin typeface="Circe"/>
                </a:rPr>
                <a:t>0.5</a:t>
              </a:r>
            </a:p>
          </p:txBody>
        </p:sp>
        <p:sp>
          <p:nvSpPr>
            <p:cNvPr id="42052" name="Circle"/>
            <p:cNvSpPr>
              <a:spLocks noChangeArrowheads="1"/>
            </p:cNvSpPr>
            <p:nvPr/>
          </p:nvSpPr>
          <p:spPr bwMode="auto">
            <a:xfrm>
              <a:off x="1984" y="2125"/>
              <a:ext cx="326" cy="326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53" name="Circle"/>
            <p:cNvSpPr>
              <a:spLocks noChangeArrowheads="1"/>
            </p:cNvSpPr>
            <p:nvPr/>
          </p:nvSpPr>
          <p:spPr bwMode="auto">
            <a:xfrm>
              <a:off x="2853" y="2340"/>
              <a:ext cx="326" cy="326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54" name="Circle"/>
            <p:cNvSpPr>
              <a:spLocks noChangeArrowheads="1"/>
            </p:cNvSpPr>
            <p:nvPr/>
          </p:nvSpPr>
          <p:spPr bwMode="auto">
            <a:xfrm>
              <a:off x="2394" y="2542"/>
              <a:ext cx="326" cy="326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55" name="Circle"/>
            <p:cNvSpPr>
              <a:spLocks noChangeArrowheads="1"/>
            </p:cNvSpPr>
            <p:nvPr/>
          </p:nvSpPr>
          <p:spPr bwMode="auto">
            <a:xfrm>
              <a:off x="2764" y="2736"/>
              <a:ext cx="326" cy="326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56" name="Circle"/>
            <p:cNvSpPr>
              <a:spLocks noChangeArrowheads="1"/>
            </p:cNvSpPr>
            <p:nvPr/>
          </p:nvSpPr>
          <p:spPr bwMode="auto">
            <a:xfrm>
              <a:off x="3226" y="2654"/>
              <a:ext cx="325" cy="325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57" name="Circle"/>
            <p:cNvSpPr>
              <a:spLocks noChangeArrowheads="1"/>
            </p:cNvSpPr>
            <p:nvPr/>
          </p:nvSpPr>
          <p:spPr bwMode="auto">
            <a:xfrm>
              <a:off x="2958" y="3142"/>
              <a:ext cx="325" cy="326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58" name="Circle"/>
            <p:cNvSpPr>
              <a:spLocks noChangeArrowheads="1"/>
            </p:cNvSpPr>
            <p:nvPr/>
          </p:nvSpPr>
          <p:spPr bwMode="auto">
            <a:xfrm>
              <a:off x="1543" y="2276"/>
              <a:ext cx="325" cy="326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59" name="Circle"/>
            <p:cNvSpPr>
              <a:spLocks noChangeArrowheads="1"/>
            </p:cNvSpPr>
            <p:nvPr/>
          </p:nvSpPr>
          <p:spPr bwMode="auto">
            <a:xfrm>
              <a:off x="2492" y="1836"/>
              <a:ext cx="325" cy="326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0" name="Circle"/>
            <p:cNvSpPr>
              <a:spLocks noChangeArrowheads="1"/>
            </p:cNvSpPr>
            <p:nvPr/>
          </p:nvSpPr>
          <p:spPr bwMode="auto">
            <a:xfrm>
              <a:off x="1925" y="3061"/>
              <a:ext cx="326" cy="32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1" name="Circle"/>
            <p:cNvSpPr>
              <a:spLocks noChangeArrowheads="1"/>
            </p:cNvSpPr>
            <p:nvPr/>
          </p:nvSpPr>
          <p:spPr bwMode="auto">
            <a:xfrm>
              <a:off x="2299" y="1438"/>
              <a:ext cx="326" cy="32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2" name="Circle"/>
            <p:cNvSpPr>
              <a:spLocks noChangeArrowheads="1"/>
            </p:cNvSpPr>
            <p:nvPr/>
          </p:nvSpPr>
          <p:spPr bwMode="auto">
            <a:xfrm>
              <a:off x="1788" y="2587"/>
              <a:ext cx="326" cy="32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3" name="Circle"/>
            <p:cNvSpPr>
              <a:spLocks noChangeArrowheads="1"/>
            </p:cNvSpPr>
            <p:nvPr/>
          </p:nvSpPr>
          <p:spPr bwMode="auto">
            <a:xfrm>
              <a:off x="3001" y="1815"/>
              <a:ext cx="325" cy="326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4" name="Circle"/>
            <p:cNvSpPr>
              <a:spLocks noChangeArrowheads="1"/>
            </p:cNvSpPr>
            <p:nvPr/>
          </p:nvSpPr>
          <p:spPr bwMode="auto">
            <a:xfrm>
              <a:off x="2495" y="3142"/>
              <a:ext cx="326" cy="326"/>
            </a:xfrm>
            <a:prstGeom prst="ellipse">
              <a:avLst/>
            </a:prstGeom>
            <a:solidFill>
              <a:srgbClr val="27C11C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5" name="Circle"/>
            <p:cNvSpPr>
              <a:spLocks noChangeArrowheads="1"/>
            </p:cNvSpPr>
            <p:nvPr/>
          </p:nvSpPr>
          <p:spPr bwMode="auto">
            <a:xfrm>
              <a:off x="1864" y="1512"/>
              <a:ext cx="326" cy="326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6" name="Circle"/>
            <p:cNvSpPr>
              <a:spLocks noChangeArrowheads="1"/>
            </p:cNvSpPr>
            <p:nvPr/>
          </p:nvSpPr>
          <p:spPr bwMode="auto">
            <a:xfrm>
              <a:off x="2764" y="1427"/>
              <a:ext cx="326" cy="326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7" name="Circle"/>
            <p:cNvSpPr>
              <a:spLocks noChangeArrowheads="1"/>
            </p:cNvSpPr>
            <p:nvPr/>
          </p:nvSpPr>
          <p:spPr bwMode="auto">
            <a:xfrm>
              <a:off x="1499" y="2947"/>
              <a:ext cx="326" cy="325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8" name="Circle"/>
            <p:cNvSpPr>
              <a:spLocks noChangeArrowheads="1"/>
            </p:cNvSpPr>
            <p:nvPr/>
          </p:nvSpPr>
          <p:spPr bwMode="auto">
            <a:xfrm>
              <a:off x="1543" y="1742"/>
              <a:ext cx="325" cy="326"/>
            </a:xfrm>
            <a:prstGeom prst="ellipse">
              <a:avLst/>
            </a:prstGeom>
            <a:solidFill>
              <a:srgbClr val="FF9400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2069" name="Line"/>
            <p:cNvSpPr>
              <a:spLocks noChangeShapeType="1"/>
            </p:cNvSpPr>
            <p:nvPr/>
          </p:nvSpPr>
          <p:spPr bwMode="auto">
            <a:xfrm flipH="1">
              <a:off x="1935" y="2528"/>
              <a:ext cx="31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70" name="Line"/>
            <p:cNvSpPr>
              <a:spLocks noChangeShapeType="1"/>
            </p:cNvSpPr>
            <p:nvPr/>
          </p:nvSpPr>
          <p:spPr bwMode="auto">
            <a:xfrm flipV="1">
              <a:off x="2319" y="2503"/>
              <a:ext cx="0" cy="105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71" name="Line"/>
            <p:cNvSpPr>
              <a:spLocks noChangeShapeType="1"/>
            </p:cNvSpPr>
            <p:nvPr/>
          </p:nvSpPr>
          <p:spPr bwMode="auto">
            <a:xfrm flipV="1">
              <a:off x="1917" y="2180"/>
              <a:ext cx="0" cy="36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2072" name="Line"/>
            <p:cNvSpPr>
              <a:spLocks noChangeShapeType="1"/>
            </p:cNvSpPr>
            <p:nvPr/>
          </p:nvSpPr>
          <p:spPr bwMode="auto">
            <a:xfrm flipH="1" flipV="1">
              <a:off x="1891" y="2165"/>
              <a:ext cx="1711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41987" name="Группа 89"/>
            <p:cNvGrpSpPr>
              <a:grpSpLocks/>
            </p:cNvGrpSpPr>
            <p:nvPr/>
          </p:nvGrpSpPr>
          <p:grpSpPr bwMode="auto">
            <a:xfrm>
              <a:off x="4544" y="840"/>
              <a:ext cx="1908" cy="3003"/>
              <a:chOff x="7297599" y="1209270"/>
              <a:chExt cx="3928949" cy="6181203"/>
            </a:xfrm>
          </p:grpSpPr>
          <p:sp>
            <p:nvSpPr>
              <p:cNvPr id="41988" name="0 ошибок"/>
              <p:cNvSpPr txBox="1">
                <a:spLocks noChangeArrowheads="1"/>
              </p:cNvSpPr>
              <p:nvPr/>
            </p:nvSpPr>
            <p:spPr bwMode="auto">
              <a:xfrm>
                <a:off x="7528229" y="1209270"/>
                <a:ext cx="3119684" cy="961246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/>
                <a:r>
                  <a:rPr lang="ru-RU" sz="4200">
                    <a:latin typeface="Circe"/>
                    <a:sym typeface="Helvetica Neue Medium"/>
                  </a:rPr>
                  <a:t>0 ошибок</a:t>
                </a:r>
              </a:p>
            </p:txBody>
          </p:sp>
          <p:sp>
            <p:nvSpPr>
              <p:cNvPr id="41989" name="Rectangle"/>
              <p:cNvSpPr>
                <a:spLocks noChangeArrowheads="1"/>
              </p:cNvSpPr>
              <p:nvPr/>
            </p:nvSpPr>
            <p:spPr bwMode="auto">
              <a:xfrm>
                <a:off x="8711700" y="2254476"/>
                <a:ext cx="1459408" cy="477569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990" name="Rectangle"/>
              <p:cNvSpPr>
                <a:spLocks noChangeArrowheads="1"/>
              </p:cNvSpPr>
              <p:nvPr/>
            </p:nvSpPr>
            <p:spPr bwMode="auto">
              <a:xfrm>
                <a:off x="7627845" y="3268120"/>
                <a:ext cx="1460501" cy="477569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grpSp>
            <p:nvGrpSpPr>
              <p:cNvPr id="41991" name="Group"/>
              <p:cNvGrpSpPr>
                <a:grpSpLocks/>
              </p:cNvGrpSpPr>
              <p:nvPr/>
            </p:nvGrpSpPr>
            <p:grpSpPr bwMode="auto">
              <a:xfrm>
                <a:off x="8837190" y="2856614"/>
                <a:ext cx="1208429" cy="286937"/>
                <a:chOff x="0" y="0"/>
                <a:chExt cx="1208428" cy="286935"/>
              </a:xfrm>
            </p:grpSpPr>
            <p:sp>
              <p:nvSpPr>
                <p:cNvPr id="42025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95492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42026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41992" name="Group"/>
              <p:cNvGrpSpPr>
                <a:grpSpLocks/>
              </p:cNvGrpSpPr>
              <p:nvPr/>
            </p:nvGrpSpPr>
            <p:grpSpPr bwMode="auto">
              <a:xfrm>
                <a:off x="7764678" y="3870259"/>
                <a:ext cx="1208429" cy="286936"/>
                <a:chOff x="0" y="0"/>
                <a:chExt cx="1208428" cy="286935"/>
              </a:xfrm>
            </p:grpSpPr>
            <p:sp>
              <p:nvSpPr>
                <p:cNvPr id="42023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95492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42024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41993" name="Circle"/>
              <p:cNvSpPr>
                <a:spLocks noChangeArrowheads="1"/>
              </p:cNvSpPr>
              <p:nvPr/>
            </p:nvSpPr>
            <p:spPr bwMode="auto">
              <a:xfrm>
                <a:off x="10073305" y="3261340"/>
                <a:ext cx="330405" cy="330404"/>
              </a:xfrm>
              <a:prstGeom prst="ellipse">
                <a:avLst/>
              </a:prstGeom>
              <a:solidFill>
                <a:srgbClr val="FF9400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1994" name="класс  1"/>
              <p:cNvSpPr txBox="1">
                <a:spLocks noChangeArrowheads="1"/>
              </p:cNvSpPr>
              <p:nvPr/>
            </p:nvSpPr>
            <p:spPr bwMode="auto">
              <a:xfrm>
                <a:off x="7297599" y="4578777"/>
                <a:ext cx="1070783" cy="84392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класс </a:t>
                </a:r>
                <a:b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</a:br>
                <a:r>
                  <a:rPr lang="ru-RU" sz="2000" b="1">
                    <a:solidFill>
                      <a:srgbClr val="27C11C"/>
                    </a:solidFill>
                    <a:latin typeface="Circe"/>
                    <a:ea typeface="Helvetica Neue"/>
                    <a:cs typeface="Helvetica Neue"/>
                    <a:sym typeface="Helvetica Neue"/>
                  </a:rPr>
                  <a:t>1</a:t>
                </a:r>
              </a:p>
            </p:txBody>
          </p:sp>
          <p:sp>
            <p:nvSpPr>
              <p:cNvPr id="41995" name="класс  2"/>
              <p:cNvSpPr txBox="1">
                <a:spLocks noChangeArrowheads="1"/>
              </p:cNvSpPr>
              <p:nvPr/>
            </p:nvSpPr>
            <p:spPr bwMode="auto">
              <a:xfrm>
                <a:off x="9724773" y="3554063"/>
                <a:ext cx="1064191" cy="8513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класс </a:t>
                </a:r>
                <a:b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</a:br>
                <a:r>
                  <a:rPr lang="ru-RU" sz="2000" b="1">
                    <a:solidFill>
                      <a:srgbClr val="FF9400"/>
                    </a:solidFill>
                    <a:latin typeface="Circe"/>
                    <a:ea typeface="Helvetica Neue"/>
                    <a:cs typeface="Helvetica Neue"/>
                    <a:sym typeface="Helvetica Neue"/>
                  </a:rPr>
                  <a:t>2</a:t>
                </a:r>
              </a:p>
            </p:txBody>
          </p:sp>
          <p:sp>
            <p:nvSpPr>
              <p:cNvPr id="41996" name="да"/>
              <p:cNvSpPr txBox="1">
                <a:spLocks noChangeArrowheads="1"/>
              </p:cNvSpPr>
              <p:nvPr/>
            </p:nvSpPr>
            <p:spPr bwMode="auto">
              <a:xfrm>
                <a:off x="7659635" y="3685463"/>
                <a:ext cx="399071" cy="42035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да</a:t>
                </a:r>
              </a:p>
            </p:txBody>
          </p:sp>
          <p:sp>
            <p:nvSpPr>
              <p:cNvPr id="41997" name="нет"/>
              <p:cNvSpPr txBox="1">
                <a:spLocks noChangeArrowheads="1"/>
              </p:cNvSpPr>
              <p:nvPr/>
            </p:nvSpPr>
            <p:spPr bwMode="auto">
              <a:xfrm>
                <a:off x="8632463" y="3690720"/>
                <a:ext cx="536251" cy="42035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нет</a:t>
                </a:r>
              </a:p>
            </p:txBody>
          </p:sp>
          <p:sp>
            <p:nvSpPr>
              <p:cNvPr id="41998" name="да"/>
              <p:cNvSpPr txBox="1">
                <a:spLocks noChangeArrowheads="1"/>
              </p:cNvSpPr>
              <p:nvPr/>
            </p:nvSpPr>
            <p:spPr bwMode="auto">
              <a:xfrm>
                <a:off x="8671084" y="2662460"/>
                <a:ext cx="432431" cy="41784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да</a:t>
                </a:r>
              </a:p>
            </p:txBody>
          </p:sp>
          <p:sp>
            <p:nvSpPr>
              <p:cNvPr id="41999" name="нет"/>
              <p:cNvSpPr txBox="1">
                <a:spLocks noChangeArrowheads="1"/>
              </p:cNvSpPr>
              <p:nvPr/>
            </p:nvSpPr>
            <p:spPr bwMode="auto">
              <a:xfrm>
                <a:off x="9717156" y="2662460"/>
                <a:ext cx="545687" cy="41784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нет</a:t>
                </a:r>
              </a:p>
            </p:txBody>
          </p:sp>
          <p:sp>
            <p:nvSpPr>
              <p:cNvPr id="42000" name="x1 &lt; 1.25"/>
              <p:cNvSpPr txBox="1">
                <a:spLocks noChangeArrowheads="1"/>
              </p:cNvSpPr>
              <p:nvPr/>
            </p:nvSpPr>
            <p:spPr bwMode="auto">
              <a:xfrm>
                <a:off x="8903209" y="2261036"/>
                <a:ext cx="1047559" cy="45227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/>
                <a:r>
                  <a:rPr lang="ru-RU" sz="1600">
                    <a:latin typeface="Circe"/>
                    <a:sym typeface="Helvetica Neue Medium"/>
                  </a:rPr>
                  <a:t>x</a:t>
                </a:r>
                <a:r>
                  <a:rPr lang="ru-RU" sz="1600" baseline="-6000">
                    <a:latin typeface="Circe"/>
                    <a:sym typeface="Helvetica Neue Medium"/>
                  </a:rPr>
                  <a:t>1</a:t>
                </a:r>
                <a:r>
                  <a:rPr lang="ru-RU" sz="1600">
                    <a:latin typeface="Circe"/>
                    <a:sym typeface="Helvetica Neue Medium"/>
                  </a:rPr>
                  <a:t> &lt; 1.25</a:t>
                </a:r>
              </a:p>
            </p:txBody>
          </p:sp>
          <p:sp>
            <p:nvSpPr>
              <p:cNvPr id="42001" name="x2 &gt; 0.85"/>
              <p:cNvSpPr txBox="1">
                <a:spLocks noChangeArrowheads="1"/>
              </p:cNvSpPr>
              <p:nvPr/>
            </p:nvSpPr>
            <p:spPr bwMode="auto">
              <a:xfrm>
                <a:off x="7770943" y="3278198"/>
                <a:ext cx="1141092" cy="45227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/>
                <a:r>
                  <a:rPr lang="ru-RU" sz="1600">
                    <a:latin typeface="Circe"/>
                    <a:sym typeface="Helvetica Neue Medium"/>
                  </a:rPr>
                  <a:t>x</a:t>
                </a:r>
                <a:r>
                  <a:rPr lang="ru-RU" sz="1600" baseline="-6000">
                    <a:latin typeface="Circe"/>
                    <a:sym typeface="Helvetica Neue Medium"/>
                  </a:rPr>
                  <a:t>2</a:t>
                </a:r>
                <a:r>
                  <a:rPr lang="ru-RU" sz="1600">
                    <a:latin typeface="Circe"/>
                    <a:sym typeface="Helvetica Neue Medium"/>
                  </a:rPr>
                  <a:t> &gt; 0.85</a:t>
                </a:r>
              </a:p>
            </p:txBody>
          </p:sp>
          <p:sp>
            <p:nvSpPr>
              <p:cNvPr id="42002" name="Circle"/>
              <p:cNvSpPr>
                <a:spLocks noChangeArrowheads="1"/>
              </p:cNvSpPr>
              <p:nvPr/>
            </p:nvSpPr>
            <p:spPr bwMode="auto">
              <a:xfrm>
                <a:off x="7668641" y="4296499"/>
                <a:ext cx="330404" cy="330405"/>
              </a:xfrm>
              <a:prstGeom prst="ellipse">
                <a:avLst/>
              </a:prstGeom>
              <a:solidFill>
                <a:srgbClr val="27C11C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2003" name="Rectangle"/>
              <p:cNvSpPr>
                <a:spLocks noChangeArrowheads="1"/>
              </p:cNvSpPr>
              <p:nvPr/>
            </p:nvSpPr>
            <p:spPr bwMode="auto">
              <a:xfrm>
                <a:off x="8371795" y="4291241"/>
                <a:ext cx="1460501" cy="477569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2004" name="x1 &lt; 0.95"/>
              <p:cNvSpPr txBox="1">
                <a:spLocks noChangeArrowheads="1"/>
              </p:cNvSpPr>
              <p:nvPr/>
            </p:nvSpPr>
            <p:spPr bwMode="auto">
              <a:xfrm>
                <a:off x="8584741" y="4300679"/>
                <a:ext cx="1103680" cy="45227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/>
                <a:r>
                  <a:rPr lang="ru-RU" sz="1600">
                    <a:latin typeface="Circe"/>
                    <a:sym typeface="Helvetica Neue Medium"/>
                  </a:rPr>
                  <a:t>x</a:t>
                </a:r>
                <a:r>
                  <a:rPr lang="ru-RU" sz="1600" baseline="-6000">
                    <a:latin typeface="Circe"/>
                    <a:sym typeface="Helvetica Neue Medium"/>
                  </a:rPr>
                  <a:t>1</a:t>
                </a:r>
                <a:r>
                  <a:rPr lang="ru-RU" sz="1600">
                    <a:latin typeface="Circe"/>
                    <a:sym typeface="Helvetica Neue Medium"/>
                  </a:rPr>
                  <a:t> &lt; 0.95</a:t>
                </a:r>
              </a:p>
            </p:txBody>
          </p:sp>
          <p:grpSp>
            <p:nvGrpSpPr>
              <p:cNvPr id="42005" name="Group"/>
              <p:cNvGrpSpPr>
                <a:grpSpLocks/>
              </p:cNvGrpSpPr>
              <p:nvPr/>
            </p:nvGrpSpPr>
            <p:grpSpPr bwMode="auto">
              <a:xfrm>
                <a:off x="8534902" y="4882369"/>
                <a:ext cx="1208429" cy="286937"/>
                <a:chOff x="0" y="0"/>
                <a:chExt cx="1208428" cy="286935"/>
              </a:xfrm>
            </p:grpSpPr>
            <p:sp>
              <p:nvSpPr>
                <p:cNvPr id="42021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95492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42022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42006" name="да"/>
              <p:cNvSpPr txBox="1">
                <a:spLocks noChangeArrowheads="1"/>
              </p:cNvSpPr>
              <p:nvPr/>
            </p:nvSpPr>
            <p:spPr bwMode="auto">
              <a:xfrm>
                <a:off x="8368730" y="4702831"/>
                <a:ext cx="399071" cy="42035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да</a:t>
                </a:r>
              </a:p>
            </p:txBody>
          </p:sp>
          <p:sp>
            <p:nvSpPr>
              <p:cNvPr id="42007" name="нет"/>
              <p:cNvSpPr txBox="1">
                <a:spLocks noChangeArrowheads="1"/>
              </p:cNvSpPr>
              <p:nvPr/>
            </p:nvSpPr>
            <p:spPr bwMode="auto">
              <a:xfrm>
                <a:off x="9402689" y="4702831"/>
                <a:ext cx="536251" cy="42035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нет</a:t>
                </a:r>
              </a:p>
            </p:txBody>
          </p:sp>
          <p:sp>
            <p:nvSpPr>
              <p:cNvPr id="42008" name="Circle"/>
              <p:cNvSpPr>
                <a:spLocks noChangeArrowheads="1"/>
              </p:cNvSpPr>
              <p:nvPr/>
            </p:nvSpPr>
            <p:spPr bwMode="auto">
              <a:xfrm>
                <a:off x="8318024" y="5293875"/>
                <a:ext cx="330404" cy="330404"/>
              </a:xfrm>
              <a:prstGeom prst="ellipse">
                <a:avLst/>
              </a:prstGeom>
              <a:solidFill>
                <a:srgbClr val="FF9400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2009" name="класс  2"/>
              <p:cNvSpPr txBox="1">
                <a:spLocks noChangeArrowheads="1"/>
              </p:cNvSpPr>
              <p:nvPr/>
            </p:nvSpPr>
            <p:spPr bwMode="auto">
              <a:xfrm>
                <a:off x="7969491" y="5586599"/>
                <a:ext cx="1064191" cy="8513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класс </a:t>
                </a:r>
                <a:b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</a:br>
                <a:r>
                  <a:rPr lang="ru-RU" sz="2000" b="1">
                    <a:solidFill>
                      <a:srgbClr val="FF9400"/>
                    </a:solidFill>
                    <a:latin typeface="Circe"/>
                    <a:ea typeface="Helvetica Neue"/>
                    <a:cs typeface="Helvetica Neue"/>
                    <a:sym typeface="Helvetica Neue"/>
                  </a:rPr>
                  <a:t>2</a:t>
                </a:r>
              </a:p>
            </p:txBody>
          </p:sp>
          <p:sp>
            <p:nvSpPr>
              <p:cNvPr id="42010" name="Rectangle"/>
              <p:cNvSpPr>
                <a:spLocks noChangeArrowheads="1"/>
              </p:cNvSpPr>
              <p:nvPr/>
            </p:nvSpPr>
            <p:spPr bwMode="auto">
              <a:xfrm>
                <a:off x="9216862" y="5276098"/>
                <a:ext cx="1460501" cy="477569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2011" name="x2 &gt; 0.5"/>
              <p:cNvSpPr txBox="1">
                <a:spLocks noChangeArrowheads="1"/>
              </p:cNvSpPr>
              <p:nvPr/>
            </p:nvSpPr>
            <p:spPr bwMode="auto">
              <a:xfrm>
                <a:off x="9455551" y="5287556"/>
                <a:ext cx="983125" cy="45227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/>
                <a:r>
                  <a:rPr lang="ru-RU" sz="1600">
                    <a:latin typeface="Circe"/>
                    <a:sym typeface="Helvetica Neue Medium"/>
                  </a:rPr>
                  <a:t>x</a:t>
                </a:r>
                <a:r>
                  <a:rPr lang="ru-RU" sz="1600" baseline="-6000">
                    <a:latin typeface="Circe"/>
                    <a:sym typeface="Helvetica Neue Medium"/>
                  </a:rPr>
                  <a:t>2</a:t>
                </a:r>
                <a:r>
                  <a:rPr lang="ru-RU" sz="1600">
                    <a:latin typeface="Circe"/>
                    <a:sym typeface="Helvetica Neue Medium"/>
                  </a:rPr>
                  <a:t> &gt; 0.5</a:t>
                </a:r>
              </a:p>
            </p:txBody>
          </p:sp>
          <p:grpSp>
            <p:nvGrpSpPr>
              <p:cNvPr id="42012" name="Group"/>
              <p:cNvGrpSpPr>
                <a:grpSpLocks/>
              </p:cNvGrpSpPr>
              <p:nvPr/>
            </p:nvGrpSpPr>
            <p:grpSpPr bwMode="auto">
              <a:xfrm>
                <a:off x="9379968" y="5867226"/>
                <a:ext cx="1208429" cy="286936"/>
                <a:chOff x="0" y="0"/>
                <a:chExt cx="1208428" cy="286935"/>
              </a:xfrm>
            </p:grpSpPr>
            <p:sp>
              <p:nvSpPr>
                <p:cNvPr id="42019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95492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42020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612937" cy="286936"/>
                </a:xfrm>
                <a:prstGeom prst="line">
                  <a:avLst/>
                </a:prstGeom>
                <a:noFill/>
                <a:ln w="28575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42013" name="да"/>
              <p:cNvSpPr txBox="1">
                <a:spLocks noChangeArrowheads="1"/>
              </p:cNvSpPr>
              <p:nvPr/>
            </p:nvSpPr>
            <p:spPr bwMode="auto">
              <a:xfrm>
                <a:off x="9213795" y="5687688"/>
                <a:ext cx="399071" cy="42035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да</a:t>
                </a:r>
              </a:p>
            </p:txBody>
          </p:sp>
          <p:sp>
            <p:nvSpPr>
              <p:cNvPr id="42014" name="нет"/>
              <p:cNvSpPr txBox="1">
                <a:spLocks noChangeArrowheads="1"/>
              </p:cNvSpPr>
              <p:nvPr/>
            </p:nvSpPr>
            <p:spPr bwMode="auto">
              <a:xfrm>
                <a:off x="10247754" y="5687688"/>
                <a:ext cx="536251" cy="42035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>
                    <a:solidFill>
                      <a:srgbClr val="929292"/>
                    </a:solidFill>
                    <a:latin typeface="Circe"/>
                    <a:sym typeface="Helvetica Neue Medium"/>
                  </a:rPr>
                  <a:t>нет</a:t>
                </a:r>
              </a:p>
            </p:txBody>
          </p:sp>
          <p:sp>
            <p:nvSpPr>
              <p:cNvPr id="42015" name="класс  1"/>
              <p:cNvSpPr txBox="1">
                <a:spLocks noChangeArrowheads="1"/>
              </p:cNvSpPr>
              <p:nvPr/>
            </p:nvSpPr>
            <p:spPr bwMode="auto">
              <a:xfrm>
                <a:off x="8802879" y="6539123"/>
                <a:ext cx="1064191" cy="8513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класс </a:t>
                </a:r>
                <a:b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</a:br>
                <a:r>
                  <a:rPr lang="ru-RU" sz="2000" b="1">
                    <a:solidFill>
                      <a:srgbClr val="27C11C"/>
                    </a:solidFill>
                    <a:latin typeface="Circe"/>
                    <a:ea typeface="Helvetica Neue"/>
                    <a:cs typeface="Helvetica Neue"/>
                    <a:sym typeface="Helvetica Neue"/>
                  </a:rPr>
                  <a:t>1</a:t>
                </a:r>
              </a:p>
            </p:txBody>
          </p:sp>
          <p:sp>
            <p:nvSpPr>
              <p:cNvPr id="42016" name="Circle"/>
              <p:cNvSpPr>
                <a:spLocks noChangeArrowheads="1"/>
              </p:cNvSpPr>
              <p:nvPr/>
            </p:nvSpPr>
            <p:spPr bwMode="auto">
              <a:xfrm>
                <a:off x="9132021" y="6271800"/>
                <a:ext cx="330404" cy="330404"/>
              </a:xfrm>
              <a:prstGeom prst="ellipse">
                <a:avLst/>
              </a:prstGeom>
              <a:solidFill>
                <a:srgbClr val="27C11C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2017" name="Circle"/>
              <p:cNvSpPr>
                <a:spLocks noChangeArrowheads="1"/>
              </p:cNvSpPr>
              <p:nvPr/>
            </p:nvSpPr>
            <p:spPr bwMode="auto">
              <a:xfrm>
                <a:off x="10510891" y="6235549"/>
                <a:ext cx="330404" cy="330404"/>
              </a:xfrm>
              <a:prstGeom prst="ellipse">
                <a:avLst/>
              </a:prstGeom>
              <a:solidFill>
                <a:srgbClr val="FF9400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42018" name="класс  2"/>
              <p:cNvSpPr txBox="1">
                <a:spLocks noChangeArrowheads="1"/>
              </p:cNvSpPr>
              <p:nvPr/>
            </p:nvSpPr>
            <p:spPr bwMode="auto">
              <a:xfrm>
                <a:off x="10162357" y="6528272"/>
                <a:ext cx="1064191" cy="8513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класс </a:t>
                </a:r>
                <a:br>
                  <a:rPr lang="ru-RU" sz="2000">
                    <a:latin typeface="Circe"/>
                    <a:ea typeface="Helvetica Neue Light"/>
                    <a:cs typeface="Helvetica Neue Light"/>
                    <a:sym typeface="Helvetica Neue Light"/>
                  </a:rPr>
                </a:br>
                <a:r>
                  <a:rPr lang="ru-RU" sz="2000" b="1">
                    <a:solidFill>
                      <a:srgbClr val="FF9400"/>
                    </a:solidFill>
                    <a:latin typeface="Circe"/>
                    <a:ea typeface="Helvetica Neue"/>
                    <a:cs typeface="Helvetica Neue"/>
                    <a:sym typeface="Helvetica Neue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Выращиваем дерево на </a:t>
            </a:r>
            <a:r>
              <a:rPr lang="en-US" sz="4600" b="1" smtClean="0">
                <a:latin typeface="Circe Bold"/>
              </a:rPr>
              <a:t>Python</a:t>
            </a:r>
            <a:endParaRPr lang="ru-RU" sz="4600" b="1" smtClean="0">
              <a:latin typeface="Circe Bold"/>
            </a:endParaRPr>
          </a:p>
        </p:txBody>
      </p:sp>
      <p:grpSp>
        <p:nvGrpSpPr>
          <p:cNvPr id="43010" name="Группа 8"/>
          <p:cNvGrpSpPr>
            <a:grpSpLocks/>
          </p:cNvGrpSpPr>
          <p:nvPr/>
        </p:nvGrpSpPr>
        <p:grpSpPr bwMode="auto">
          <a:xfrm>
            <a:off x="1409700" y="1438275"/>
            <a:ext cx="9372600" cy="4576763"/>
            <a:chOff x="839721" y="2500367"/>
            <a:chExt cx="11655718" cy="5693679"/>
          </a:xfrm>
        </p:grpSpPr>
        <p:pic>
          <p:nvPicPr>
            <p:cNvPr id="43011" name="toy_python.jpg" descr="toy_python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9721" y="2739218"/>
              <a:ext cx="11655718" cy="545482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43012" name="считываем данные из файла"/>
            <p:cNvSpPr txBox="1">
              <a:spLocks noChangeArrowheads="1"/>
            </p:cNvSpPr>
            <p:nvPr/>
          </p:nvSpPr>
          <p:spPr bwMode="auto">
            <a:xfrm>
              <a:off x="7310948" y="4570469"/>
              <a:ext cx="4948864" cy="4721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>
                  <a:solidFill>
                    <a:srgbClr val="5E5E5E"/>
                  </a:solidFill>
                  <a:latin typeface="Circe"/>
                  <a:sym typeface="Helvetica Neue Medium"/>
                </a:rPr>
                <a:t>считываем данные из файла</a:t>
              </a:r>
            </a:p>
          </p:txBody>
        </p:sp>
        <p:sp>
          <p:nvSpPr>
            <p:cNvPr id="43013" name="обучаем дерево решений"/>
            <p:cNvSpPr txBox="1">
              <a:spLocks noChangeArrowheads="1"/>
            </p:cNvSpPr>
            <p:nvPr/>
          </p:nvSpPr>
          <p:spPr bwMode="auto">
            <a:xfrm>
              <a:off x="7310948" y="6462768"/>
              <a:ext cx="4948864" cy="4721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>
                  <a:solidFill>
                    <a:srgbClr val="5E5E5E"/>
                  </a:solidFill>
                  <a:latin typeface="Circe"/>
                  <a:sym typeface="Helvetica Neue Medium"/>
                </a:rPr>
                <a:t>обучаем дерево решений</a:t>
              </a:r>
            </a:p>
          </p:txBody>
        </p:sp>
        <p:sp>
          <p:nvSpPr>
            <p:cNvPr id="43014" name="подгружаем библиотеку scikit-learn"/>
            <p:cNvSpPr txBox="1">
              <a:spLocks noChangeArrowheads="1"/>
            </p:cNvSpPr>
            <p:nvPr/>
          </p:nvSpPr>
          <p:spPr bwMode="auto">
            <a:xfrm>
              <a:off x="6499273" y="3541769"/>
              <a:ext cx="5760540" cy="4721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>
                  <a:solidFill>
                    <a:srgbClr val="5E5E5E"/>
                  </a:solidFill>
                  <a:latin typeface="Circe"/>
                  <a:sym typeface="Helvetica Neue Medium"/>
                </a:rPr>
                <a:t>подгружаем библиотеку scikit-learn</a:t>
              </a:r>
            </a:p>
          </p:txBody>
        </p:sp>
        <p:sp>
          <p:nvSpPr>
            <p:cNvPr id="43015" name="подгружаем библиотеку pandas"/>
            <p:cNvSpPr txBox="1">
              <a:spLocks noChangeArrowheads="1"/>
            </p:cNvSpPr>
            <p:nvPr/>
          </p:nvSpPr>
          <p:spPr bwMode="auto">
            <a:xfrm>
              <a:off x="6499273" y="2500367"/>
              <a:ext cx="5760540" cy="4721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>
                  <a:solidFill>
                    <a:srgbClr val="5E5E5E"/>
                  </a:solidFill>
                  <a:latin typeface="Circe"/>
                  <a:sym typeface="Helvetica Neue Medium"/>
                </a:rPr>
                <a:t>подгружаем библиотеку pandas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Машинное обучение</a:t>
            </a: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2451100" y="2557463"/>
            <a:ext cx="7289800" cy="1411287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mtClean="0">
                <a:latin typeface="Circe"/>
              </a:rPr>
              <a:t>— про то, как восстановить сложные </a:t>
            </a:r>
            <a:r>
              <a:rPr lang="ru-RU" smtClean="0">
                <a:latin typeface="Circe Bold"/>
                <a:sym typeface="Helvetica Neue Medium"/>
              </a:rPr>
              <a:t>закономерности</a:t>
            </a:r>
            <a:r>
              <a:rPr lang="ru-RU" smtClean="0">
                <a:latin typeface="Circe"/>
              </a:rPr>
              <a:t> и </a:t>
            </a:r>
            <a:r>
              <a:rPr lang="ru-RU" smtClean="0">
                <a:latin typeface="Circe Bold"/>
                <a:sym typeface="Helvetica Neue Medium"/>
              </a:rPr>
              <a:t>зависимости</a:t>
            </a:r>
            <a:r>
              <a:rPr lang="ru-RU" smtClean="0">
                <a:latin typeface="Circe"/>
              </a:rPr>
              <a:t> по конечному числу примеров (</a:t>
            </a:r>
            <a:r>
              <a:rPr lang="ru-RU" smtClean="0">
                <a:latin typeface="Circe Bold"/>
                <a:sym typeface="Helvetica Neue Medium"/>
              </a:rPr>
              <a:t>данных</a:t>
            </a:r>
            <a:r>
              <a:rPr lang="ru-RU" smtClean="0">
                <a:latin typeface="Circe"/>
              </a:rPr>
              <a:t>)</a:t>
            </a:r>
          </a:p>
          <a:p>
            <a:pPr marL="0" indent="0" algn="ctr">
              <a:buFont typeface="Arial" charset="0"/>
              <a:buNone/>
            </a:pPr>
            <a:endParaRPr lang="ru-RU" smtClean="0">
              <a:latin typeface="Circ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2" descr="Изображение выглядит как паук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Заголовок 1"/>
          <p:cNvSpPr>
            <a:spLocks noGrp="1"/>
          </p:cNvSpPr>
          <p:nvPr>
            <p:ph type="ctrTitle"/>
          </p:nvPr>
        </p:nvSpPr>
        <p:spPr>
          <a:xfrm>
            <a:off x="2347913" y="2667000"/>
            <a:ext cx="7496175" cy="1239838"/>
          </a:xfrm>
        </p:spPr>
        <p:txBody>
          <a:bodyPr anchor="t"/>
          <a:lstStyle/>
          <a:p>
            <a:r>
              <a:rPr lang="ru-RU" b="1" smtClean="0">
                <a:solidFill>
                  <a:schemeClr val="bg1"/>
                </a:solidFill>
                <a:latin typeface="Circe Extra Bold"/>
                <a:cs typeface="Arial" charset="0"/>
              </a:rPr>
              <a:t>Пример задачи</a:t>
            </a:r>
            <a:br>
              <a:rPr lang="ru-RU" b="1" smtClean="0">
                <a:solidFill>
                  <a:schemeClr val="bg1"/>
                </a:solidFill>
                <a:latin typeface="Circe Extra Bold"/>
                <a:cs typeface="Arial" charset="0"/>
              </a:rPr>
            </a:br>
            <a:r>
              <a:rPr lang="ru-RU" b="1" smtClean="0">
                <a:solidFill>
                  <a:schemeClr val="bg1"/>
                </a:solidFill>
                <a:latin typeface="Circe Extra Bold"/>
                <a:cs typeface="Arial" charset="0"/>
              </a:rPr>
              <a:t>машинного обучения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Метеорология, прогноз погоды</a:t>
            </a:r>
          </a:p>
        </p:txBody>
      </p:sp>
      <p:grpSp>
        <p:nvGrpSpPr>
          <p:cNvPr id="45058" name="Группа 18"/>
          <p:cNvGrpSpPr>
            <a:grpSpLocks/>
          </p:cNvGrpSpPr>
          <p:nvPr/>
        </p:nvGrpSpPr>
        <p:grpSpPr bwMode="auto">
          <a:xfrm>
            <a:off x="1270000" y="1457325"/>
            <a:ext cx="8809038" cy="4219575"/>
            <a:chOff x="-1203270" y="2252203"/>
            <a:chExt cx="13859650" cy="6638639"/>
          </a:xfrm>
        </p:grpSpPr>
        <p:pic>
          <p:nvPicPr>
            <p:cNvPr id="45059" name="893f5dc7e9a2334985051557b3040a79.gif" descr="893f5dc7e9a2334985051557b3040a79.gif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35163" y="2864064"/>
              <a:ext cx="8043431" cy="45661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45060" name="Rectangle"/>
            <p:cNvSpPr>
              <a:spLocks noChangeArrowheads="1"/>
            </p:cNvSpPr>
            <p:nvPr/>
          </p:nvSpPr>
          <p:spPr bwMode="auto">
            <a:xfrm>
              <a:off x="5789410" y="2920110"/>
              <a:ext cx="2958993" cy="556817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5061" name="Rectangle"/>
            <p:cNvSpPr>
              <a:spLocks noChangeArrowheads="1"/>
            </p:cNvSpPr>
            <p:nvPr/>
          </p:nvSpPr>
          <p:spPr bwMode="auto">
            <a:xfrm>
              <a:off x="-1203270" y="2620924"/>
              <a:ext cx="1529116" cy="556816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pic>
          <p:nvPicPr>
            <p:cNvPr id="45062" name="Slight Drizzle.ico" descr="Slight Drizzle.ico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39099" y="3234248"/>
              <a:ext cx="3145846" cy="314584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grpSp>
          <p:nvGrpSpPr>
            <p:cNvPr id="45063" name="Group"/>
            <p:cNvGrpSpPr>
              <a:grpSpLocks/>
            </p:cNvGrpSpPr>
            <p:nvPr/>
          </p:nvGrpSpPr>
          <p:grpSpPr bwMode="auto">
            <a:xfrm>
              <a:off x="8167666" y="6484977"/>
              <a:ext cx="4488714" cy="2387722"/>
              <a:chOff x="852236" y="-69630"/>
              <a:chExt cx="4488713" cy="2387721"/>
            </a:xfrm>
          </p:grpSpPr>
          <p:grpSp>
            <p:nvGrpSpPr>
              <p:cNvPr id="45070" name="Group"/>
              <p:cNvGrpSpPr>
                <a:grpSpLocks/>
              </p:cNvGrpSpPr>
              <p:nvPr/>
            </p:nvGrpSpPr>
            <p:grpSpPr bwMode="auto">
              <a:xfrm>
                <a:off x="852236" y="-69630"/>
                <a:ext cx="4488713" cy="2387721"/>
                <a:chOff x="852236" y="-69630"/>
                <a:chExt cx="4488712" cy="2387720"/>
              </a:xfrm>
            </p:grpSpPr>
            <p:pic>
              <p:nvPicPr>
                <p:cNvPr id="45072" name="gigrometr-volosyanoy-i-elektronnyy.jpg" descr="gigrometr-volosyanoy-i-elektronnyy.jpg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91779" y="-69630"/>
                  <a:ext cx="4449169" cy="2387720"/>
                </a:xfrm>
                <a:prstGeom prst="rect">
                  <a:avLst/>
                </a:prstGeom>
                <a:noFill/>
                <a:ln w="12700">
                  <a:noFill/>
                  <a:miter lim="400000"/>
                  <a:headEnd/>
                  <a:tailEnd/>
                </a:ln>
              </p:spPr>
            </p:pic>
            <p:pic>
              <p:nvPicPr>
                <p:cNvPr id="45073" name="246x0w.png" descr="246x0w.png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852236" y="-56929"/>
                  <a:ext cx="2211704" cy="2211705"/>
                </a:xfrm>
                <a:prstGeom prst="rect">
                  <a:avLst/>
                </a:prstGeom>
                <a:noFill/>
                <a:ln w="12700">
                  <a:noFill/>
                  <a:miter lim="400000"/>
                  <a:headEnd/>
                  <a:tailEnd/>
                </a:ln>
              </p:spPr>
            </p:pic>
          </p:grpSp>
          <p:sp>
            <p:nvSpPr>
              <p:cNvPr id="45071" name="Rectangle"/>
              <p:cNvSpPr>
                <a:spLocks noChangeArrowheads="1"/>
              </p:cNvSpPr>
              <p:nvPr/>
            </p:nvSpPr>
            <p:spPr bwMode="auto">
              <a:xfrm rot="812177">
                <a:off x="3062841" y="1584976"/>
                <a:ext cx="746190" cy="387070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alibri" pitchFamily="34" charset="0"/>
                  <a:sym typeface="Helvetica Neue Medium"/>
                </a:endParaRPr>
              </a:p>
            </p:txBody>
          </p:sp>
        </p:grpSp>
        <p:sp>
          <p:nvSpPr>
            <p:cNvPr id="45064" name="Rectangle"/>
            <p:cNvSpPr>
              <a:spLocks noChangeArrowheads="1"/>
            </p:cNvSpPr>
            <p:nvPr/>
          </p:nvSpPr>
          <p:spPr bwMode="auto">
            <a:xfrm>
              <a:off x="-448728" y="6337162"/>
              <a:ext cx="6591309" cy="167078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pic>
          <p:nvPicPr>
            <p:cNvPr id="45065" name="Screen Shot 2018-03-04 at 20.09.55.png" descr="Screen Shot 2018-03-04 at 20.09.55.png"/>
            <p:cNvPicPr>
              <a:picLocks noChangeAspect="1"/>
            </p:cNvPicPr>
            <p:nvPr/>
          </p:nvPicPr>
          <p:blipFill>
            <a:blip r:embed="rId6"/>
            <a:srcRect r="29918"/>
            <a:stretch>
              <a:fillRect/>
            </a:stretch>
          </p:blipFill>
          <p:spPr bwMode="auto">
            <a:xfrm>
              <a:off x="994398" y="6503155"/>
              <a:ext cx="4090374" cy="238768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45066" name="Rectangle"/>
            <p:cNvSpPr>
              <a:spLocks noChangeArrowheads="1"/>
            </p:cNvSpPr>
            <p:nvPr/>
          </p:nvSpPr>
          <p:spPr bwMode="auto">
            <a:xfrm>
              <a:off x="178401" y="2274283"/>
              <a:ext cx="8043431" cy="1000541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5067" name="Line"/>
            <p:cNvSpPr>
              <a:spLocks noChangeShapeType="1"/>
            </p:cNvSpPr>
            <p:nvPr/>
          </p:nvSpPr>
          <p:spPr bwMode="auto">
            <a:xfrm>
              <a:off x="6261206" y="4901325"/>
              <a:ext cx="2211706" cy="30739"/>
            </a:xfrm>
            <a:prstGeom prst="line">
              <a:avLst/>
            </a:prstGeom>
            <a:noFill/>
            <a:ln w="762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45068" name="Общая задача"/>
            <p:cNvSpPr txBox="1">
              <a:spLocks noChangeArrowheads="1"/>
            </p:cNvSpPr>
            <p:nvPr/>
          </p:nvSpPr>
          <p:spPr bwMode="auto">
            <a:xfrm>
              <a:off x="1334377" y="2254700"/>
              <a:ext cx="3411837" cy="73429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400">
                  <a:latin typeface="Circe"/>
                  <a:ea typeface="Helvetica Neue Light"/>
                  <a:cs typeface="Helvetica Neue Light"/>
                  <a:sym typeface="Helvetica Neue Light"/>
                </a:rPr>
                <a:t>Общая задача</a:t>
              </a:r>
            </a:p>
          </p:txBody>
        </p:sp>
        <p:sp>
          <p:nvSpPr>
            <p:cNvPr id="45069" name="Упрощенная задача"/>
            <p:cNvSpPr txBox="1">
              <a:spLocks noChangeArrowheads="1"/>
            </p:cNvSpPr>
            <p:nvPr/>
          </p:nvSpPr>
          <p:spPr bwMode="auto">
            <a:xfrm>
              <a:off x="7948245" y="2252203"/>
              <a:ext cx="4660679" cy="73429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400">
                  <a:latin typeface="Circe"/>
                  <a:ea typeface="Helvetica Neue Light"/>
                  <a:cs typeface="Helvetica Neue Light"/>
                  <a:sym typeface="Helvetica Neue Light"/>
                </a:rPr>
                <a:t>Упрощённая задача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Задача машинного обучения</a:t>
            </a:r>
          </a:p>
        </p:txBody>
      </p:sp>
      <p:sp>
        <p:nvSpPr>
          <p:cNvPr id="46082" name="x"/>
          <p:cNvSpPr txBox="1">
            <a:spLocks noChangeArrowheads="1"/>
          </p:cNvSpPr>
          <p:nvPr/>
        </p:nvSpPr>
        <p:spPr bwMode="auto">
          <a:xfrm>
            <a:off x="2468563" y="1870075"/>
            <a:ext cx="884237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46083" name="Line"/>
          <p:cNvSpPr>
            <a:spLocks noChangeShapeType="1"/>
          </p:cNvSpPr>
          <p:nvPr/>
        </p:nvSpPr>
        <p:spPr bwMode="auto">
          <a:xfrm>
            <a:off x="3902075" y="2844800"/>
            <a:ext cx="4483100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46084" name="y"/>
          <p:cNvSpPr txBox="1">
            <a:spLocks noChangeArrowheads="1"/>
          </p:cNvSpPr>
          <p:nvPr/>
        </p:nvSpPr>
        <p:spPr bwMode="auto">
          <a:xfrm>
            <a:off x="8934450" y="1735138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46085" name="f(x)"/>
          <p:cNvSpPr txBox="1">
            <a:spLocks noChangeArrowheads="1"/>
          </p:cNvSpPr>
          <p:nvPr/>
        </p:nvSpPr>
        <p:spPr bwMode="auto">
          <a:xfrm>
            <a:off x="5314950" y="1392238"/>
            <a:ext cx="1562100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46086" name="x1 - атм. давление…"/>
          <p:cNvSpPr txBox="1">
            <a:spLocks noChangeArrowheads="1"/>
          </p:cNvSpPr>
          <p:nvPr/>
        </p:nvSpPr>
        <p:spPr bwMode="auto">
          <a:xfrm>
            <a:off x="1546225" y="3454400"/>
            <a:ext cx="3651250" cy="1041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>
            <a:spAutoFit/>
          </a:bodyPr>
          <a:lstStyle/>
          <a:p>
            <a:pPr>
              <a:lnSpc>
                <a:spcPts val="3700"/>
              </a:lnSpc>
            </a:pPr>
            <a:r>
              <a:rPr lang="ru-RU" sz="3600" b="1">
                <a:latin typeface="Circe Bold"/>
              </a:rPr>
              <a:t>x</a:t>
            </a:r>
            <a:r>
              <a:rPr lang="ru-RU" sz="2400" b="1" baseline="-6000">
                <a:latin typeface="Circe"/>
              </a:rPr>
              <a:t>1</a:t>
            </a: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ru-RU" altLang="ja-JP" sz="2400">
                <a:latin typeface="Arial"/>
                <a:sym typeface="Helvetica Neue Light"/>
              </a:rPr>
              <a:t>—</a:t>
            </a:r>
            <a:r>
              <a:rPr lang="ru-RU" altLang="ja-JP" sz="2400">
                <a:latin typeface="Circe"/>
                <a:sym typeface="Helvetica Neue Light"/>
              </a:rPr>
              <a:t> </a:t>
            </a: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атм. давление</a:t>
            </a:r>
          </a:p>
          <a:p>
            <a:pPr>
              <a:lnSpc>
                <a:spcPts val="3700"/>
              </a:lnSpc>
            </a:pPr>
            <a:r>
              <a:rPr lang="ru-RU" sz="3600" b="1">
                <a:latin typeface="Circe Bold"/>
              </a:rPr>
              <a:t>x</a:t>
            </a:r>
            <a:r>
              <a:rPr lang="ru-RU" sz="2400" b="1" baseline="-6000">
                <a:latin typeface="Circe"/>
              </a:rPr>
              <a:t>2</a:t>
            </a: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ru-RU" altLang="ja-JP" sz="2400">
                <a:latin typeface="Circe"/>
                <a:sym typeface="Helvetica Neue Light"/>
              </a:rPr>
              <a:t>— </a:t>
            </a:r>
            <a:r>
              <a:rPr lang="ru-RU" sz="2400">
                <a:latin typeface="Circe"/>
                <a:ea typeface="Helvetica Neue Light"/>
                <a:cs typeface="Helvetica Neue Light"/>
                <a:sym typeface="Helvetica Neue Light"/>
              </a:rPr>
              <a:t>влажность воздуха</a:t>
            </a:r>
          </a:p>
        </p:txBody>
      </p:sp>
      <p:sp>
        <p:nvSpPr>
          <p:cNvPr id="32" name="метка класса “дождь”/“нет дождя”">
            <a:extLst>
              <a:ext uri="{FF2B5EF4-FFF2-40B4-BE49-F238E27FC236}"/>
            </a:extLst>
          </p:cNvPr>
          <p:cNvSpPr txBox="1"/>
          <p:nvPr/>
        </p:nvSpPr>
        <p:spPr>
          <a:xfrm>
            <a:off x="7893050" y="3490913"/>
            <a:ext cx="3563938" cy="8318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</a:rPr>
              <a:t>метка класса</a:t>
            </a:r>
            <a:br>
              <a:rPr lang="ru-RU" sz="2400">
                <a:latin typeface="Circe"/>
              </a:rPr>
            </a:br>
            <a:r>
              <a:rPr lang="ru-RU" sz="2400" b="1">
                <a:solidFill>
                  <a:srgbClr val="2F5597"/>
                </a:solidFill>
                <a:latin typeface="Circe"/>
                <a:ea typeface="Helvetica Neue Light"/>
                <a:cs typeface="Helvetica Neue Light"/>
                <a:sym typeface="Helvetica Neue Light"/>
              </a:rPr>
              <a:t>«</a:t>
            </a:r>
            <a:r>
              <a:rPr lang="ru-RU" sz="2400" b="1">
                <a:solidFill>
                  <a:srgbClr val="2F5597"/>
                </a:solidFill>
                <a:latin typeface="Circe"/>
                <a:sym typeface="Helvetica Neue Light"/>
              </a:rPr>
              <a:t>д</a:t>
            </a:r>
            <a:r>
              <a:rPr lang="ru-RU" sz="2400" b="1">
                <a:solidFill>
                  <a:srgbClr val="2F5597"/>
                </a:solidFill>
                <a:latin typeface="Circe"/>
              </a:rPr>
              <a:t>ождь» </a:t>
            </a:r>
            <a:r>
              <a:rPr lang="ru-RU" sz="2400">
                <a:latin typeface="Circe"/>
              </a:rPr>
              <a:t>/</a:t>
            </a:r>
            <a:r>
              <a:rPr lang="ru-RU" sz="2400" b="1">
                <a:solidFill>
                  <a:srgbClr val="FF9400"/>
                </a:solidFill>
                <a:latin typeface="Circe"/>
              </a:rPr>
              <a:t> «</a:t>
            </a:r>
            <a:r>
              <a:rPr lang="ru-RU" sz="2400" b="1">
                <a:solidFill>
                  <a:srgbClr val="FF9400"/>
                </a:solidFill>
                <a:latin typeface="Circe Bold"/>
              </a:rPr>
              <a:t>нет дождя»</a:t>
            </a:r>
            <a:endParaRPr lang="ru-RU" sz="2400" b="1">
              <a:solidFill>
                <a:srgbClr val="FF9400"/>
              </a:solidFill>
              <a:latin typeface="Circe"/>
            </a:endParaRPr>
          </a:p>
        </p:txBody>
      </p:sp>
      <p:grpSp>
        <p:nvGrpSpPr>
          <p:cNvPr id="46088" name="Group"/>
          <p:cNvGrpSpPr>
            <a:grpSpLocks/>
          </p:cNvGrpSpPr>
          <p:nvPr/>
        </p:nvGrpSpPr>
        <p:grpSpPr bwMode="auto">
          <a:xfrm>
            <a:off x="1404938" y="4564063"/>
            <a:ext cx="3157537" cy="1679575"/>
            <a:chOff x="0" y="0"/>
            <a:chExt cx="4488709" cy="2387719"/>
          </a:xfrm>
        </p:grpSpPr>
        <p:grpSp>
          <p:nvGrpSpPr>
            <p:cNvPr id="46090" name="Group"/>
            <p:cNvGrpSpPr>
              <a:grpSpLocks/>
            </p:cNvGrpSpPr>
            <p:nvPr/>
          </p:nvGrpSpPr>
          <p:grpSpPr bwMode="auto">
            <a:xfrm>
              <a:off x="0" y="0"/>
              <a:ext cx="4488710" cy="2387720"/>
              <a:chOff x="0" y="0"/>
              <a:chExt cx="4488709" cy="2387719"/>
            </a:xfrm>
          </p:grpSpPr>
          <p:pic>
            <p:nvPicPr>
              <p:cNvPr id="46092" name="gigrometr-volosyanoy-i-elektronnyy.jpg" descr="gigrometr-volosyanoy-i-elektronnyy.jp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9542" y="0"/>
                <a:ext cx="4449168" cy="238772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  <p:pic>
            <p:nvPicPr>
              <p:cNvPr id="46093" name="246x0w.png" descr="246x0w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12700"/>
                <a:ext cx="2211703" cy="221170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  <p:sp>
          <p:nvSpPr>
            <p:cNvPr id="46091" name="Rectangle"/>
            <p:cNvSpPr>
              <a:spLocks noChangeArrowheads="1"/>
            </p:cNvSpPr>
            <p:nvPr/>
          </p:nvSpPr>
          <p:spPr bwMode="auto">
            <a:xfrm rot="812177">
              <a:off x="2210604" y="1654604"/>
              <a:ext cx="746190" cy="38707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</p:grpSp>
      <p:pic>
        <p:nvPicPr>
          <p:cNvPr id="46089" name="Slight Drizzle.ico" descr="Slight Drizzle.ic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7213" y="4181475"/>
            <a:ext cx="2173287" cy="2174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Данные 2 месяцев наблюдений</a:t>
            </a:r>
          </a:p>
        </p:txBody>
      </p:sp>
      <p:grpSp>
        <p:nvGrpSpPr>
          <p:cNvPr id="47106" name="Группа 96"/>
          <p:cNvGrpSpPr>
            <a:grpSpLocks/>
          </p:cNvGrpSpPr>
          <p:nvPr/>
        </p:nvGrpSpPr>
        <p:grpSpPr bwMode="auto">
          <a:xfrm>
            <a:off x="2119313" y="1365250"/>
            <a:ext cx="8297862" cy="4806950"/>
            <a:chOff x="2119461" y="1418484"/>
            <a:chExt cx="8297638" cy="4807422"/>
          </a:xfrm>
        </p:grpSpPr>
        <p:grpSp>
          <p:nvGrpSpPr>
            <p:cNvPr id="47107" name="Группа 87"/>
            <p:cNvGrpSpPr>
              <a:grpSpLocks/>
            </p:cNvGrpSpPr>
            <p:nvPr/>
          </p:nvGrpSpPr>
          <p:grpSpPr bwMode="auto">
            <a:xfrm>
              <a:off x="2119461" y="1418484"/>
              <a:ext cx="8297638" cy="4355922"/>
              <a:chOff x="116933" y="2116405"/>
              <a:chExt cx="13287401" cy="6975341"/>
            </a:xfrm>
          </p:grpSpPr>
          <p:sp>
            <p:nvSpPr>
              <p:cNvPr id="47116" name="Rectangle"/>
              <p:cNvSpPr>
                <a:spLocks noChangeArrowheads="1"/>
              </p:cNvSpPr>
              <p:nvPr/>
            </p:nvSpPr>
            <p:spPr bwMode="auto">
              <a:xfrm>
                <a:off x="1190470" y="3393392"/>
                <a:ext cx="8192903" cy="5461001"/>
              </a:xfrm>
              <a:prstGeom prst="rect">
                <a:avLst/>
              </a:prstGeom>
              <a:solidFill>
                <a:srgbClr val="F1F1F1"/>
              </a:solidFill>
              <a:ln w="381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alibri" pitchFamily="34" charset="0"/>
                  <a:sym typeface="Helvetica Neue Medium"/>
                </a:endParaRPr>
              </a:p>
            </p:txBody>
          </p:sp>
          <p:sp>
            <p:nvSpPr>
              <p:cNvPr id="47117" name="Line"/>
              <p:cNvSpPr>
                <a:spLocks noChangeShapeType="1"/>
              </p:cNvSpPr>
              <p:nvPr/>
            </p:nvSpPr>
            <p:spPr bwMode="auto">
              <a:xfrm flipV="1">
                <a:off x="1202275" y="2599186"/>
                <a:ext cx="1" cy="6477997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18" name="Line"/>
              <p:cNvSpPr>
                <a:spLocks noChangeShapeType="1"/>
              </p:cNvSpPr>
              <p:nvPr/>
            </p:nvSpPr>
            <p:spPr bwMode="auto">
              <a:xfrm>
                <a:off x="928159" y="8839520"/>
                <a:ext cx="10077054" cy="1"/>
              </a:xfrm>
              <a:prstGeom prst="line">
                <a:avLst/>
              </a:prstGeom>
              <a:noFill/>
              <a:ln w="57150">
                <a:solidFill>
                  <a:srgbClr val="929292"/>
                </a:solidFill>
                <a:miter lim="400000"/>
                <a:headEnd/>
                <a:tailEnd type="triangle" w="med" len="med"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19" name="атм. давление,  мм рт.ст."/>
              <p:cNvSpPr txBox="1">
                <a:spLocks noChangeArrowheads="1"/>
              </p:cNvSpPr>
              <p:nvPr/>
            </p:nvSpPr>
            <p:spPr bwMode="auto">
              <a:xfrm>
                <a:off x="1421294" y="2116405"/>
                <a:ext cx="5417353" cy="1424502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2000">
                    <a:solidFill>
                      <a:srgbClr val="929292"/>
                    </a:solidFill>
                    <a:latin typeface="Circe"/>
                  </a:rPr>
                  <a:t>атм. давление, </a:t>
                </a:r>
                <a:br>
                  <a:rPr lang="ru-RU" sz="2000">
                    <a:solidFill>
                      <a:srgbClr val="929292"/>
                    </a:solidFill>
                    <a:latin typeface="Circe"/>
                  </a:rPr>
                </a:br>
                <a:r>
                  <a:rPr lang="ru-RU" sz="2000">
                    <a:solidFill>
                      <a:srgbClr val="929292"/>
                    </a:solidFill>
                    <a:latin typeface="Circe"/>
                  </a:rPr>
                  <a:t>мм рт. ст.</a:t>
                </a:r>
              </a:p>
            </p:txBody>
          </p:sp>
          <p:sp>
            <p:nvSpPr>
              <p:cNvPr id="47120" name="влажность  воздуха, %"/>
              <p:cNvSpPr txBox="1">
                <a:spLocks noChangeArrowheads="1"/>
              </p:cNvSpPr>
              <p:nvPr/>
            </p:nvSpPr>
            <p:spPr bwMode="auto">
              <a:xfrm>
                <a:off x="9702165" y="7501891"/>
                <a:ext cx="3142631" cy="114429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2000">
                    <a:solidFill>
                      <a:srgbClr val="929292"/>
                    </a:solidFill>
                    <a:latin typeface="Circe"/>
                  </a:rPr>
                  <a:t>влажность </a:t>
                </a:r>
                <a:br>
                  <a:rPr lang="ru-RU" sz="2000">
                    <a:solidFill>
                      <a:srgbClr val="929292"/>
                    </a:solidFill>
                    <a:latin typeface="Circe"/>
                  </a:rPr>
                </a:br>
                <a:r>
                  <a:rPr lang="ru-RU" sz="2000">
                    <a:solidFill>
                      <a:srgbClr val="929292"/>
                    </a:solidFill>
                    <a:latin typeface="Circe"/>
                  </a:rPr>
                  <a:t>воздуха, %</a:t>
                </a:r>
              </a:p>
            </p:txBody>
          </p:sp>
          <p:sp>
            <p:nvSpPr>
              <p:cNvPr id="47121" name="Line"/>
              <p:cNvSpPr>
                <a:spLocks noChangeShapeType="1"/>
              </p:cNvSpPr>
              <p:nvPr/>
            </p:nvSpPr>
            <p:spPr bwMode="auto">
              <a:xfrm flipV="1">
                <a:off x="3859626" y="8832665"/>
                <a:ext cx="1" cy="25908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22" name="Line"/>
              <p:cNvSpPr>
                <a:spLocks noChangeShapeType="1"/>
              </p:cNvSpPr>
              <p:nvPr/>
            </p:nvSpPr>
            <p:spPr bwMode="auto">
              <a:xfrm flipV="1">
                <a:off x="6650717" y="8832665"/>
                <a:ext cx="1" cy="25908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23" name="Line"/>
              <p:cNvSpPr>
                <a:spLocks noChangeShapeType="1"/>
              </p:cNvSpPr>
              <p:nvPr/>
            </p:nvSpPr>
            <p:spPr bwMode="auto">
              <a:xfrm flipV="1">
                <a:off x="5255171" y="8832665"/>
                <a:ext cx="1" cy="146833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24" name="Line"/>
              <p:cNvSpPr>
                <a:spLocks noChangeShapeType="1"/>
              </p:cNvSpPr>
              <p:nvPr/>
            </p:nvSpPr>
            <p:spPr bwMode="auto">
              <a:xfrm flipV="1">
                <a:off x="2523130" y="8832665"/>
                <a:ext cx="1" cy="146833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25" name="Line"/>
              <p:cNvSpPr>
                <a:spLocks noChangeShapeType="1"/>
              </p:cNvSpPr>
              <p:nvPr/>
            </p:nvSpPr>
            <p:spPr bwMode="auto">
              <a:xfrm>
                <a:off x="932518" y="3392684"/>
                <a:ext cx="25908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26" name="1035"/>
              <p:cNvSpPr txBox="1">
                <a:spLocks noChangeArrowheads="1"/>
              </p:cNvSpPr>
              <p:nvPr/>
            </p:nvSpPr>
            <p:spPr bwMode="auto">
              <a:xfrm>
                <a:off x="124709" y="2827814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1035</a:t>
                </a:r>
              </a:p>
            </p:txBody>
          </p:sp>
          <p:sp>
            <p:nvSpPr>
              <p:cNvPr id="47127" name="Line"/>
              <p:cNvSpPr>
                <a:spLocks noChangeShapeType="1"/>
              </p:cNvSpPr>
              <p:nvPr/>
            </p:nvSpPr>
            <p:spPr bwMode="auto">
              <a:xfrm flipV="1">
                <a:off x="9382757" y="8832665"/>
                <a:ext cx="1" cy="25908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28" name="Line"/>
              <p:cNvSpPr>
                <a:spLocks noChangeShapeType="1"/>
              </p:cNvSpPr>
              <p:nvPr/>
            </p:nvSpPr>
            <p:spPr bwMode="auto">
              <a:xfrm flipV="1">
                <a:off x="8016737" y="8832665"/>
                <a:ext cx="1" cy="146833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29" name="Line"/>
              <p:cNvSpPr>
                <a:spLocks noChangeShapeType="1"/>
              </p:cNvSpPr>
              <p:nvPr/>
            </p:nvSpPr>
            <p:spPr bwMode="auto">
              <a:xfrm>
                <a:off x="1034141" y="4166816"/>
                <a:ext cx="146833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0" name="Line"/>
              <p:cNvSpPr>
                <a:spLocks noChangeShapeType="1"/>
              </p:cNvSpPr>
              <p:nvPr/>
            </p:nvSpPr>
            <p:spPr bwMode="auto">
              <a:xfrm>
                <a:off x="1034141" y="4914664"/>
                <a:ext cx="146833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1" name="Line"/>
              <p:cNvSpPr>
                <a:spLocks noChangeShapeType="1"/>
              </p:cNvSpPr>
              <p:nvPr/>
            </p:nvSpPr>
            <p:spPr bwMode="auto">
              <a:xfrm>
                <a:off x="1034141" y="5668109"/>
                <a:ext cx="146833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2" name="Line"/>
              <p:cNvSpPr>
                <a:spLocks noChangeShapeType="1"/>
              </p:cNvSpPr>
              <p:nvPr/>
            </p:nvSpPr>
            <p:spPr bwMode="auto">
              <a:xfrm>
                <a:off x="1034141" y="6451098"/>
                <a:ext cx="146833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3" name="Line"/>
              <p:cNvSpPr>
                <a:spLocks noChangeShapeType="1"/>
              </p:cNvSpPr>
              <p:nvPr/>
            </p:nvSpPr>
            <p:spPr bwMode="auto">
              <a:xfrm>
                <a:off x="1034141" y="7234086"/>
                <a:ext cx="146833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4" name="Line"/>
              <p:cNvSpPr>
                <a:spLocks noChangeShapeType="1"/>
              </p:cNvSpPr>
              <p:nvPr/>
            </p:nvSpPr>
            <p:spPr bwMode="auto">
              <a:xfrm>
                <a:off x="1034141" y="8017075"/>
                <a:ext cx="146833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5" name="Line"/>
              <p:cNvSpPr>
                <a:spLocks noChangeShapeType="1"/>
              </p:cNvSpPr>
              <p:nvPr/>
            </p:nvSpPr>
            <p:spPr bwMode="auto">
              <a:xfrm>
                <a:off x="924984" y="4913899"/>
                <a:ext cx="25908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6" name="Line"/>
              <p:cNvSpPr>
                <a:spLocks noChangeShapeType="1"/>
              </p:cNvSpPr>
              <p:nvPr/>
            </p:nvSpPr>
            <p:spPr bwMode="auto">
              <a:xfrm>
                <a:off x="915431" y="6451098"/>
                <a:ext cx="25908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7" name="Line"/>
              <p:cNvSpPr>
                <a:spLocks noChangeShapeType="1"/>
              </p:cNvSpPr>
              <p:nvPr/>
            </p:nvSpPr>
            <p:spPr bwMode="auto">
              <a:xfrm>
                <a:off x="915431" y="8017075"/>
                <a:ext cx="259081" cy="1"/>
              </a:xfrm>
              <a:prstGeom prst="line">
                <a:avLst/>
              </a:prstGeom>
              <a:noFill/>
              <a:ln w="50800">
                <a:solidFill>
                  <a:srgbClr val="929292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7138" name="1030"/>
              <p:cNvSpPr txBox="1">
                <a:spLocks noChangeArrowheads="1"/>
              </p:cNvSpPr>
              <p:nvPr/>
            </p:nvSpPr>
            <p:spPr bwMode="auto">
              <a:xfrm>
                <a:off x="122896" y="3622922"/>
                <a:ext cx="802089" cy="77494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1030</a:t>
                </a:r>
              </a:p>
            </p:txBody>
          </p:sp>
          <p:sp>
            <p:nvSpPr>
              <p:cNvPr id="47139" name="1025"/>
              <p:cNvSpPr txBox="1">
                <a:spLocks noChangeArrowheads="1"/>
              </p:cNvSpPr>
              <p:nvPr/>
            </p:nvSpPr>
            <p:spPr bwMode="auto">
              <a:xfrm>
                <a:off x="122896" y="4356470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1025</a:t>
                </a:r>
              </a:p>
            </p:txBody>
          </p:sp>
          <p:sp>
            <p:nvSpPr>
              <p:cNvPr id="47140" name="1020"/>
              <p:cNvSpPr txBox="1">
                <a:spLocks noChangeArrowheads="1"/>
              </p:cNvSpPr>
              <p:nvPr/>
            </p:nvSpPr>
            <p:spPr bwMode="auto">
              <a:xfrm>
                <a:off x="124709" y="5135019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1020</a:t>
                </a:r>
              </a:p>
            </p:txBody>
          </p:sp>
          <p:sp>
            <p:nvSpPr>
              <p:cNvPr id="47141" name="1015"/>
              <p:cNvSpPr txBox="1">
                <a:spLocks noChangeArrowheads="1"/>
              </p:cNvSpPr>
              <p:nvPr/>
            </p:nvSpPr>
            <p:spPr bwMode="auto">
              <a:xfrm>
                <a:off x="116933" y="5876246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1015</a:t>
                </a:r>
              </a:p>
            </p:txBody>
          </p:sp>
          <p:sp>
            <p:nvSpPr>
              <p:cNvPr id="47142" name="1010"/>
              <p:cNvSpPr txBox="1">
                <a:spLocks noChangeArrowheads="1"/>
              </p:cNvSpPr>
              <p:nvPr/>
            </p:nvSpPr>
            <p:spPr bwMode="auto">
              <a:xfrm>
                <a:off x="124709" y="6647247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1010</a:t>
                </a:r>
              </a:p>
            </p:txBody>
          </p:sp>
          <p:sp>
            <p:nvSpPr>
              <p:cNvPr id="47143" name="1005"/>
              <p:cNvSpPr txBox="1">
                <a:spLocks noChangeArrowheads="1"/>
              </p:cNvSpPr>
              <p:nvPr/>
            </p:nvSpPr>
            <p:spPr bwMode="auto">
              <a:xfrm>
                <a:off x="124709" y="7442224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1005</a:t>
                </a:r>
              </a:p>
            </p:txBody>
          </p:sp>
          <p:sp>
            <p:nvSpPr>
              <p:cNvPr id="47144" name="1000"/>
              <p:cNvSpPr txBox="1">
                <a:spLocks noChangeArrowheads="1"/>
              </p:cNvSpPr>
              <p:nvPr/>
            </p:nvSpPr>
            <p:spPr bwMode="auto">
              <a:xfrm>
                <a:off x="124709" y="8237201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1000</a:t>
                </a:r>
              </a:p>
            </p:txBody>
          </p:sp>
          <p:sp>
            <p:nvSpPr>
              <p:cNvPr id="33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365089" y="4628284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34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761652" y="4628284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35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949765" y="4956253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36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214140" y="4956253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37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346328" y="4740149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38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248764" y="4785912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39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942748" y="4013026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0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157858" y="3720652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1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528391" y="5190152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2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645327" y="5424052"/>
                <a:ext cx="259291" cy="256780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3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470890" y="6667279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4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391120" y="6931687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5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843608" y="6308803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6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346938" y="5538459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7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631650" y="4785912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8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986573" y="4470656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49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066953" y="4628284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0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442213" y="3423192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1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066953" y="5083372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2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760938" y="4628284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3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149875" y="4946083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4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884533" y="5558798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5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760938" y="5434222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6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478769" y="5896936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7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126387" y="7287621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8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429860" y="7424910"/>
                <a:ext cx="259291" cy="259324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59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761652" y="5571511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0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792767" y="6555414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1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391120" y="7180841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2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248764" y="7732540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3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780056" y="7600336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4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346938" y="7900338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5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020586" y="7600336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6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942748" y="6962196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7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308806" y="6189310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8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540135" y="6189310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69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880773" y="5599476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0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554421" y="5563883"/>
                <a:ext cx="256750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1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665306" y="5261339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2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442213" y="6491855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3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641461" y="7735082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4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643037" y="5571511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5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297315" y="5393543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6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595704" y="5108796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7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760938" y="4905405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8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678626" y="5083372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79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884533" y="4918116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80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888041" y="4366419"/>
                <a:ext cx="259291" cy="256780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81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7946510" y="4114722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82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798102" y="4419808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sp>
            <p:nvSpPr>
              <p:cNvPr id="83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846403" y="4661336"/>
                <a:ext cx="259291" cy="25932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25400">
                <a:solidFill>
                  <a:srgbClr val="5E5E5E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+mn-lt"/>
                  <a:sym typeface="Helvetica Neue Medium"/>
                </a:endParaRPr>
              </a:p>
            </p:txBody>
          </p:sp>
          <p:grpSp>
            <p:nvGrpSpPr>
              <p:cNvPr id="47196" name="Group"/>
              <p:cNvGrpSpPr>
                <a:grpSpLocks/>
              </p:cNvGrpSpPr>
              <p:nvPr/>
            </p:nvGrpSpPr>
            <p:grpSpPr bwMode="auto">
              <a:xfrm>
                <a:off x="9593347" y="3554401"/>
                <a:ext cx="3810987" cy="2309960"/>
                <a:chOff x="35202" y="79643"/>
                <a:chExt cx="3810986" cy="2309959"/>
              </a:xfrm>
            </p:grpSpPr>
            <p:sp>
              <p:nvSpPr>
                <p:cNvPr id="85" name="- класс 1        “дождь”…">
                  <a:extLst>
                    <a:ext uri="{FF2B5EF4-FFF2-40B4-BE49-F238E27FC236}"/>
                  </a:extLst>
                </p:cNvPr>
                <p:cNvSpPr txBox="1"/>
                <p:nvPr/>
              </p:nvSpPr>
              <p:spPr>
                <a:xfrm>
                  <a:off x="35626" y="80639"/>
                  <a:ext cx="3810562" cy="2308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/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r>
                    <a:rPr lang="ru-RU" sz="2200">
                      <a:latin typeface="Circe"/>
                      <a:ea typeface="Helvetica Neue Light"/>
                      <a:cs typeface="Helvetica Neue Light"/>
                      <a:sym typeface="Helvetica Neue Light"/>
                    </a:rPr>
                    <a:t>    </a:t>
                  </a:r>
                  <a:r>
                    <a:rPr lang="ru-RU" altLang="ja-JP" sz="2200">
                      <a:latin typeface="Circe"/>
                      <a:sym typeface="Helvetica Neue Light"/>
                    </a:rPr>
                    <a:t>— </a:t>
                  </a:r>
                  <a:r>
                    <a:rPr lang="ru-RU" sz="2200">
                      <a:latin typeface="Circe"/>
                      <a:ea typeface="Helvetica Neue Light"/>
                      <a:cs typeface="Helvetica Neue Light"/>
                      <a:sym typeface="Helvetica Neue Light"/>
                    </a:rPr>
                    <a:t>класс </a:t>
                  </a:r>
                  <a:r>
                    <a:rPr lang="ru-RU" sz="2200">
                      <a:solidFill>
                        <a:srgbClr val="2F5394"/>
                      </a:solidFill>
                      <a:latin typeface="Circe Bold"/>
                      <a:ea typeface="Helvetica Neue"/>
                      <a:cs typeface="Helvetica Neue"/>
                      <a:sym typeface="Helvetica Neue"/>
                    </a:rPr>
                    <a:t>1</a:t>
                  </a:r>
                  <a:br>
                    <a:rPr lang="ru-RU" sz="2200">
                      <a:solidFill>
                        <a:srgbClr val="2F5394"/>
                      </a:solidFill>
                      <a:latin typeface="Circe Bold"/>
                      <a:ea typeface="Helvetica Neue"/>
                      <a:cs typeface="Helvetica Neue"/>
                      <a:sym typeface="Helvetica Neue"/>
                    </a:rPr>
                  </a:br>
                  <a:r>
                    <a:rPr lang="ru-RU" sz="2200">
                      <a:solidFill>
                        <a:srgbClr val="2F5394"/>
                      </a:solidFill>
                      <a:latin typeface="Circe Bold"/>
                      <a:ea typeface="Helvetica Neue"/>
                      <a:cs typeface="Helvetica Neue"/>
                      <a:sym typeface="Helvetica Neue"/>
                    </a:rPr>
                    <a:t>         </a:t>
                  </a:r>
                  <a:r>
                    <a:rPr lang="ru-RU" sz="2000" b="1">
                      <a:solidFill>
                        <a:srgbClr val="2F5597"/>
                      </a:solidFill>
                      <a:latin typeface="Circe"/>
                      <a:ea typeface="Helvetica Neue Light"/>
                      <a:cs typeface="Helvetica Neue Light"/>
                      <a:sym typeface="Helvetica Neue Light"/>
                    </a:rPr>
                    <a:t>«</a:t>
                  </a:r>
                  <a:r>
                    <a:rPr lang="ru-RU" sz="2000" b="1">
                      <a:solidFill>
                        <a:srgbClr val="2F5597"/>
                      </a:solidFill>
                      <a:latin typeface="Circe"/>
                      <a:sym typeface="Helvetica Neue Light"/>
                    </a:rPr>
                    <a:t>д</a:t>
                  </a:r>
                  <a:r>
                    <a:rPr lang="ru-RU" sz="2000" b="1">
                      <a:solidFill>
                        <a:srgbClr val="2F5597"/>
                      </a:solidFill>
                      <a:latin typeface="Circe"/>
                      <a:sym typeface="Helvetica Neue Medium"/>
                    </a:rPr>
                    <a:t>ождь»</a:t>
                  </a:r>
                </a:p>
                <a:p>
                  <a:r>
                    <a:rPr lang="ru-RU" sz="2200">
                      <a:latin typeface="Circe"/>
                      <a:ea typeface="Helvetica Neue Light"/>
                      <a:cs typeface="Helvetica Neue Light"/>
                      <a:sym typeface="Helvetica Neue Light"/>
                    </a:rPr>
                    <a:t>    </a:t>
                  </a:r>
                  <a:r>
                    <a:rPr lang="ru-RU" altLang="ja-JP" sz="2200">
                      <a:latin typeface="Arial"/>
                      <a:sym typeface="Helvetica Neue Light"/>
                    </a:rPr>
                    <a:t>—</a:t>
                  </a:r>
                  <a:r>
                    <a:rPr lang="ru-RU" altLang="ja-JP" sz="2200">
                      <a:latin typeface="Circe"/>
                      <a:sym typeface="Helvetica Neue Light"/>
                    </a:rPr>
                    <a:t> </a:t>
                  </a:r>
                  <a:r>
                    <a:rPr lang="ru-RU" sz="2200">
                      <a:latin typeface="Circe"/>
                      <a:ea typeface="Helvetica Neue Light"/>
                      <a:cs typeface="Helvetica Neue Light"/>
                      <a:sym typeface="Helvetica Neue Light"/>
                    </a:rPr>
                    <a:t>класс </a:t>
                  </a:r>
                  <a:r>
                    <a:rPr lang="ru-RU" sz="2200">
                      <a:solidFill>
                        <a:srgbClr val="FF9400"/>
                      </a:solidFill>
                      <a:latin typeface="Circe Bold"/>
                      <a:ea typeface="Helvetica Neue"/>
                      <a:cs typeface="Helvetica Neue"/>
                      <a:sym typeface="Helvetica Neue"/>
                    </a:rPr>
                    <a:t>2</a:t>
                  </a:r>
                </a:p>
                <a:p>
                  <a:r>
                    <a:rPr lang="ru-RU" sz="2200" b="1">
                      <a:solidFill>
                        <a:srgbClr val="FF9400"/>
                      </a:solidFill>
                      <a:latin typeface="Circe Bold"/>
                      <a:ea typeface="Helvetica Neue"/>
                      <a:cs typeface="Helvetica Neue"/>
                      <a:sym typeface="Helvetica Neue"/>
                    </a:rPr>
                    <a:t>         </a:t>
                  </a:r>
                  <a:r>
                    <a:rPr lang="ru-RU" sz="2000" b="1">
                      <a:solidFill>
                        <a:srgbClr val="FF9400"/>
                      </a:solidFill>
                      <a:latin typeface="Circe"/>
                      <a:sym typeface="Helvetica Neue Medium"/>
                    </a:rPr>
                    <a:t>«</a:t>
                  </a:r>
                  <a:r>
                    <a:rPr lang="ru-RU" sz="2000" b="1">
                      <a:solidFill>
                        <a:srgbClr val="FF9400"/>
                      </a:solidFill>
                      <a:latin typeface="Circe Bold"/>
                      <a:sym typeface="Helvetica Neue Medium"/>
                    </a:rPr>
                    <a:t>нет дождя»</a:t>
                  </a:r>
                </a:p>
              </p:txBody>
            </p:sp>
            <p:sp>
              <p:nvSpPr>
                <p:cNvPr id="86" name="Circle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39850" y="322167"/>
                  <a:ext cx="259291" cy="259323"/>
                </a:xfrm>
                <a:prstGeom prst="ellipse">
                  <a:avLst/>
                </a:prstGeom>
                <a:solidFill>
                  <a:schemeClr val="accent1">
                    <a:lumOff val="-13575"/>
                  </a:schemeClr>
                </a:solidFill>
                <a:ln w="254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200">
                    <a:solidFill>
                      <a:srgbClr val="FFFFFF"/>
                    </a:solidFill>
                    <a:latin typeface="+mn-lt"/>
                    <a:sym typeface="Helvetica Neue Medium"/>
                  </a:endParaRPr>
                </a:p>
              </p:txBody>
            </p:sp>
            <p:sp>
              <p:nvSpPr>
                <p:cNvPr id="87" name="Circle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39850" y="1372172"/>
                  <a:ext cx="259291" cy="259323"/>
                </a:xfrm>
                <a:prstGeom prst="ellipse">
                  <a:avLst/>
                </a:prstGeom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n w="254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200">
                    <a:solidFill>
                      <a:srgbClr val="FFFFFF"/>
                    </a:solidFill>
                    <a:latin typeface="+mn-lt"/>
                    <a:sym typeface="Helvetica Neue Medium"/>
                  </a:endParaRPr>
                </a:p>
              </p:txBody>
            </p:sp>
          </p:grpSp>
        </p:grpSp>
        <p:grpSp>
          <p:nvGrpSpPr>
            <p:cNvPr id="47108" name="Группа 95"/>
            <p:cNvGrpSpPr>
              <a:grpSpLocks/>
            </p:cNvGrpSpPr>
            <p:nvPr/>
          </p:nvGrpSpPr>
          <p:grpSpPr bwMode="auto">
            <a:xfrm>
              <a:off x="2656399" y="5744891"/>
              <a:ext cx="5554606" cy="481015"/>
              <a:chOff x="801232" y="8922460"/>
              <a:chExt cx="8974461" cy="777167"/>
            </a:xfrm>
          </p:grpSpPr>
          <p:sp>
            <p:nvSpPr>
              <p:cNvPr id="47109" name="40"/>
              <p:cNvSpPr txBox="1">
                <a:spLocks noChangeArrowheads="1"/>
              </p:cNvSpPr>
              <p:nvPr/>
            </p:nvSpPr>
            <p:spPr bwMode="auto">
              <a:xfrm>
                <a:off x="801232" y="8924678"/>
                <a:ext cx="802088" cy="77494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40</a:t>
                </a:r>
              </a:p>
            </p:txBody>
          </p:sp>
          <p:sp>
            <p:nvSpPr>
              <p:cNvPr id="47110" name="60"/>
              <p:cNvSpPr txBox="1">
                <a:spLocks noChangeArrowheads="1"/>
              </p:cNvSpPr>
              <p:nvPr/>
            </p:nvSpPr>
            <p:spPr bwMode="auto">
              <a:xfrm>
                <a:off x="3458582" y="8924678"/>
                <a:ext cx="802089" cy="77494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60</a:t>
                </a:r>
              </a:p>
            </p:txBody>
          </p:sp>
          <p:sp>
            <p:nvSpPr>
              <p:cNvPr id="47111" name="80"/>
              <p:cNvSpPr txBox="1">
                <a:spLocks noChangeArrowheads="1"/>
              </p:cNvSpPr>
              <p:nvPr/>
            </p:nvSpPr>
            <p:spPr bwMode="auto">
              <a:xfrm>
                <a:off x="6249673" y="8924678"/>
                <a:ext cx="802088" cy="77494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80</a:t>
                </a:r>
              </a:p>
            </p:txBody>
          </p:sp>
          <p:sp>
            <p:nvSpPr>
              <p:cNvPr id="47112" name="70"/>
              <p:cNvSpPr txBox="1">
                <a:spLocks noChangeArrowheads="1"/>
              </p:cNvSpPr>
              <p:nvPr/>
            </p:nvSpPr>
            <p:spPr bwMode="auto">
              <a:xfrm>
                <a:off x="4854127" y="8924678"/>
                <a:ext cx="802089" cy="77494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70</a:t>
                </a:r>
              </a:p>
            </p:txBody>
          </p:sp>
          <p:sp>
            <p:nvSpPr>
              <p:cNvPr id="47113" name="50"/>
              <p:cNvSpPr txBox="1">
                <a:spLocks noChangeArrowheads="1"/>
              </p:cNvSpPr>
              <p:nvPr/>
            </p:nvSpPr>
            <p:spPr bwMode="auto">
              <a:xfrm>
                <a:off x="2131452" y="8922460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50</a:t>
                </a:r>
              </a:p>
            </p:txBody>
          </p:sp>
          <p:sp>
            <p:nvSpPr>
              <p:cNvPr id="47114" name="100"/>
              <p:cNvSpPr txBox="1">
                <a:spLocks noChangeArrowheads="1"/>
              </p:cNvSpPr>
              <p:nvPr/>
            </p:nvSpPr>
            <p:spPr bwMode="auto">
              <a:xfrm>
                <a:off x="8973604" y="8922460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100</a:t>
                </a:r>
              </a:p>
            </p:txBody>
          </p:sp>
          <p:sp>
            <p:nvSpPr>
              <p:cNvPr id="47115" name="90"/>
              <p:cNvSpPr txBox="1">
                <a:spLocks noChangeArrowheads="1"/>
              </p:cNvSpPr>
              <p:nvPr/>
            </p:nvSpPr>
            <p:spPr bwMode="auto">
              <a:xfrm>
                <a:off x="7578059" y="8922460"/>
                <a:ext cx="802089" cy="77495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r>
                  <a:rPr lang="ru-RU" sz="1400">
                    <a:solidFill>
                      <a:srgbClr val="929292"/>
                    </a:solidFill>
                    <a:latin typeface="Circe"/>
                  </a:rPr>
                  <a:t>90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Глубина деревьев решений</a:t>
            </a:r>
          </a:p>
        </p:txBody>
      </p:sp>
      <p:grpSp>
        <p:nvGrpSpPr>
          <p:cNvPr id="48130" name="Группа 147"/>
          <p:cNvGrpSpPr>
            <a:grpSpLocks/>
          </p:cNvGrpSpPr>
          <p:nvPr/>
        </p:nvGrpSpPr>
        <p:grpSpPr bwMode="auto">
          <a:xfrm>
            <a:off x="2001838" y="1539875"/>
            <a:ext cx="8289925" cy="4484688"/>
            <a:chOff x="716531" y="2853967"/>
            <a:chExt cx="11673829" cy="6312853"/>
          </a:xfrm>
        </p:grpSpPr>
        <p:sp>
          <p:nvSpPr>
            <p:cNvPr id="48131" name="Rectangle"/>
            <p:cNvSpPr>
              <a:spLocks noChangeArrowheads="1"/>
            </p:cNvSpPr>
            <p:nvPr/>
          </p:nvSpPr>
          <p:spPr bwMode="auto">
            <a:xfrm>
              <a:off x="9827654" y="3934297"/>
              <a:ext cx="1459408" cy="47756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32" name="Rectangle"/>
            <p:cNvSpPr>
              <a:spLocks noChangeArrowheads="1"/>
            </p:cNvSpPr>
            <p:nvPr/>
          </p:nvSpPr>
          <p:spPr bwMode="auto">
            <a:xfrm>
              <a:off x="8743799" y="4947941"/>
              <a:ext cx="1460501" cy="47756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grpSp>
          <p:nvGrpSpPr>
            <p:cNvPr id="48133" name="Group"/>
            <p:cNvGrpSpPr>
              <a:grpSpLocks/>
            </p:cNvGrpSpPr>
            <p:nvPr/>
          </p:nvGrpSpPr>
          <p:grpSpPr bwMode="auto">
            <a:xfrm>
              <a:off x="9953144" y="4536436"/>
              <a:ext cx="1208429" cy="286936"/>
              <a:chOff x="0" y="0"/>
              <a:chExt cx="1208428" cy="286935"/>
            </a:xfrm>
          </p:grpSpPr>
          <p:sp>
            <p:nvSpPr>
              <p:cNvPr id="48201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8202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grpSp>
          <p:nvGrpSpPr>
            <p:cNvPr id="48134" name="Group"/>
            <p:cNvGrpSpPr>
              <a:grpSpLocks/>
            </p:cNvGrpSpPr>
            <p:nvPr/>
          </p:nvGrpSpPr>
          <p:grpSpPr bwMode="auto">
            <a:xfrm>
              <a:off x="8880632" y="5550080"/>
              <a:ext cx="1208429" cy="286936"/>
              <a:chOff x="0" y="0"/>
              <a:chExt cx="1208428" cy="286935"/>
            </a:xfrm>
          </p:grpSpPr>
          <p:sp>
            <p:nvSpPr>
              <p:cNvPr id="48199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8200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8135" name="Circle"/>
            <p:cNvSpPr>
              <a:spLocks noChangeArrowheads="1"/>
            </p:cNvSpPr>
            <p:nvPr/>
          </p:nvSpPr>
          <p:spPr bwMode="auto">
            <a:xfrm>
              <a:off x="11189259" y="4941161"/>
              <a:ext cx="330404" cy="330404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36" name="класс  2"/>
            <p:cNvSpPr txBox="1">
              <a:spLocks noChangeArrowheads="1"/>
            </p:cNvSpPr>
            <p:nvPr/>
          </p:nvSpPr>
          <p:spPr bwMode="auto">
            <a:xfrm>
              <a:off x="10814067" y="5197289"/>
              <a:ext cx="1117303" cy="92453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8137" name="да"/>
            <p:cNvSpPr txBox="1">
              <a:spLocks noChangeArrowheads="1"/>
            </p:cNvSpPr>
            <p:nvPr/>
          </p:nvSpPr>
          <p:spPr bwMode="auto">
            <a:xfrm>
              <a:off x="8759603" y="5347216"/>
              <a:ext cx="433378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48138" name="нет"/>
            <p:cNvSpPr txBox="1">
              <a:spLocks noChangeArrowheads="1"/>
            </p:cNvSpPr>
            <p:nvPr/>
          </p:nvSpPr>
          <p:spPr bwMode="auto">
            <a:xfrm>
              <a:off x="9750097" y="5352474"/>
              <a:ext cx="582352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48139" name="да"/>
            <p:cNvSpPr txBox="1">
              <a:spLocks noChangeArrowheads="1"/>
            </p:cNvSpPr>
            <p:nvPr/>
          </p:nvSpPr>
          <p:spPr bwMode="auto">
            <a:xfrm>
              <a:off x="9787955" y="4324093"/>
              <a:ext cx="433378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48140" name="нет"/>
            <p:cNvSpPr txBox="1">
              <a:spLocks noChangeArrowheads="1"/>
            </p:cNvSpPr>
            <p:nvPr/>
          </p:nvSpPr>
          <p:spPr bwMode="auto">
            <a:xfrm>
              <a:off x="10839576" y="4324093"/>
              <a:ext cx="582352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48141" name="x1 &lt; 1.25"/>
            <p:cNvSpPr txBox="1">
              <a:spLocks noChangeArrowheads="1"/>
            </p:cNvSpPr>
            <p:nvPr/>
          </p:nvSpPr>
          <p:spPr bwMode="auto">
            <a:xfrm>
              <a:off x="9863149" y="3869987"/>
              <a:ext cx="1385907" cy="5778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000">
                  <a:latin typeface="Circe"/>
                  <a:sym typeface="Helvetica Neue Medium"/>
                </a:rPr>
                <a:t>x</a:t>
              </a:r>
              <a:r>
                <a:rPr lang="ru-RU" sz="2000" baseline="-6000">
                  <a:latin typeface="Circe"/>
                  <a:sym typeface="Helvetica Neue Medium"/>
                </a:rPr>
                <a:t>1</a:t>
              </a:r>
              <a:r>
                <a:rPr lang="ru-RU" sz="2000">
                  <a:latin typeface="Circe"/>
                  <a:sym typeface="Helvetica Neue Medium"/>
                </a:rPr>
                <a:t> &lt; 1.25</a:t>
              </a:r>
            </a:p>
          </p:txBody>
        </p:sp>
        <p:sp>
          <p:nvSpPr>
            <p:cNvPr id="48142" name="x2 &gt; 0.85"/>
            <p:cNvSpPr txBox="1">
              <a:spLocks noChangeArrowheads="1"/>
            </p:cNvSpPr>
            <p:nvPr/>
          </p:nvSpPr>
          <p:spPr bwMode="auto">
            <a:xfrm>
              <a:off x="8707897" y="4882006"/>
              <a:ext cx="1512308" cy="5778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000">
                  <a:latin typeface="Circe"/>
                  <a:sym typeface="Helvetica Neue Medium"/>
                </a:rPr>
                <a:t>x</a:t>
              </a:r>
              <a:r>
                <a:rPr lang="ru-RU" sz="2000" baseline="-6000">
                  <a:latin typeface="Circe"/>
                  <a:sym typeface="Helvetica Neue Medium"/>
                </a:rPr>
                <a:t>2</a:t>
              </a:r>
              <a:r>
                <a:rPr lang="ru-RU" sz="2000">
                  <a:latin typeface="Circe"/>
                  <a:sym typeface="Helvetica Neue Medium"/>
                </a:rPr>
                <a:t> &gt; 0.85</a:t>
              </a:r>
            </a:p>
          </p:txBody>
        </p:sp>
        <p:sp>
          <p:nvSpPr>
            <p:cNvPr id="48143" name="Circle"/>
            <p:cNvSpPr>
              <a:spLocks noChangeArrowheads="1"/>
            </p:cNvSpPr>
            <p:nvPr/>
          </p:nvSpPr>
          <p:spPr bwMode="auto">
            <a:xfrm>
              <a:off x="8784594" y="5976321"/>
              <a:ext cx="330404" cy="330404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44" name="Rectangle"/>
            <p:cNvSpPr>
              <a:spLocks noChangeArrowheads="1"/>
            </p:cNvSpPr>
            <p:nvPr/>
          </p:nvSpPr>
          <p:spPr bwMode="auto">
            <a:xfrm>
              <a:off x="9487749" y="5971062"/>
              <a:ext cx="1460501" cy="47757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45" name="x1 &lt; 0.95"/>
            <p:cNvSpPr txBox="1">
              <a:spLocks noChangeArrowheads="1"/>
            </p:cNvSpPr>
            <p:nvPr/>
          </p:nvSpPr>
          <p:spPr bwMode="auto">
            <a:xfrm>
              <a:off x="9478554" y="5906210"/>
              <a:ext cx="1460393" cy="5778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000">
                  <a:latin typeface="Circe"/>
                  <a:sym typeface="Helvetica Neue Medium"/>
                </a:rPr>
                <a:t>x</a:t>
              </a:r>
              <a:r>
                <a:rPr lang="ru-RU" sz="2000" baseline="-6000">
                  <a:latin typeface="Circe"/>
                  <a:sym typeface="Helvetica Neue Medium"/>
                </a:rPr>
                <a:t>1</a:t>
              </a:r>
              <a:r>
                <a:rPr lang="ru-RU" sz="2000">
                  <a:latin typeface="Circe"/>
                  <a:sym typeface="Helvetica Neue Medium"/>
                </a:rPr>
                <a:t> &lt; 0.95</a:t>
              </a:r>
            </a:p>
          </p:txBody>
        </p:sp>
        <p:grpSp>
          <p:nvGrpSpPr>
            <p:cNvPr id="48146" name="Group"/>
            <p:cNvGrpSpPr>
              <a:grpSpLocks/>
            </p:cNvGrpSpPr>
            <p:nvPr/>
          </p:nvGrpSpPr>
          <p:grpSpPr bwMode="auto">
            <a:xfrm>
              <a:off x="9650856" y="6562191"/>
              <a:ext cx="1208429" cy="286936"/>
              <a:chOff x="0" y="0"/>
              <a:chExt cx="1208428" cy="286935"/>
            </a:xfrm>
          </p:grpSpPr>
          <p:sp>
            <p:nvSpPr>
              <p:cNvPr id="48197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8198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8147" name="да"/>
            <p:cNvSpPr txBox="1">
              <a:spLocks noChangeArrowheads="1"/>
            </p:cNvSpPr>
            <p:nvPr/>
          </p:nvSpPr>
          <p:spPr bwMode="auto">
            <a:xfrm>
              <a:off x="9468699" y="6364584"/>
              <a:ext cx="433378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48148" name="нет"/>
            <p:cNvSpPr txBox="1">
              <a:spLocks noChangeArrowheads="1"/>
            </p:cNvSpPr>
            <p:nvPr/>
          </p:nvSpPr>
          <p:spPr bwMode="auto">
            <a:xfrm>
              <a:off x="10520320" y="6364584"/>
              <a:ext cx="582352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48149" name="Circle"/>
            <p:cNvSpPr>
              <a:spLocks noChangeArrowheads="1"/>
            </p:cNvSpPr>
            <p:nvPr/>
          </p:nvSpPr>
          <p:spPr bwMode="auto">
            <a:xfrm>
              <a:off x="9433978" y="6973697"/>
              <a:ext cx="330404" cy="330404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50" name="класс  2"/>
            <p:cNvSpPr txBox="1">
              <a:spLocks noChangeArrowheads="1"/>
            </p:cNvSpPr>
            <p:nvPr/>
          </p:nvSpPr>
          <p:spPr bwMode="auto">
            <a:xfrm>
              <a:off x="9058784" y="7229824"/>
              <a:ext cx="1117303" cy="92453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8151" name="Rectangle"/>
            <p:cNvSpPr>
              <a:spLocks noChangeArrowheads="1"/>
            </p:cNvSpPr>
            <p:nvPr/>
          </p:nvSpPr>
          <p:spPr bwMode="auto">
            <a:xfrm>
              <a:off x="5579939" y="3938473"/>
              <a:ext cx="1459408" cy="47756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52" name="Rectangle"/>
            <p:cNvSpPr>
              <a:spLocks noChangeArrowheads="1"/>
            </p:cNvSpPr>
            <p:nvPr/>
          </p:nvSpPr>
          <p:spPr bwMode="auto">
            <a:xfrm>
              <a:off x="4446080" y="4952117"/>
              <a:ext cx="1460501" cy="47756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grpSp>
          <p:nvGrpSpPr>
            <p:cNvPr id="48153" name="Group"/>
            <p:cNvGrpSpPr>
              <a:grpSpLocks/>
            </p:cNvGrpSpPr>
            <p:nvPr/>
          </p:nvGrpSpPr>
          <p:grpSpPr bwMode="auto">
            <a:xfrm>
              <a:off x="5655425" y="4540611"/>
              <a:ext cx="1208429" cy="286937"/>
              <a:chOff x="0" y="0"/>
              <a:chExt cx="1208428" cy="286935"/>
            </a:xfrm>
          </p:grpSpPr>
          <p:sp>
            <p:nvSpPr>
              <p:cNvPr id="48195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8196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grpSp>
          <p:nvGrpSpPr>
            <p:cNvPr id="48154" name="Group"/>
            <p:cNvGrpSpPr>
              <a:grpSpLocks/>
            </p:cNvGrpSpPr>
            <p:nvPr/>
          </p:nvGrpSpPr>
          <p:grpSpPr bwMode="auto">
            <a:xfrm>
              <a:off x="4582913" y="5554256"/>
              <a:ext cx="1208429" cy="286936"/>
              <a:chOff x="0" y="0"/>
              <a:chExt cx="1208428" cy="286935"/>
            </a:xfrm>
          </p:grpSpPr>
          <p:sp>
            <p:nvSpPr>
              <p:cNvPr id="48193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8194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8155" name="Circle"/>
            <p:cNvSpPr>
              <a:spLocks noChangeArrowheads="1"/>
            </p:cNvSpPr>
            <p:nvPr/>
          </p:nvSpPr>
          <p:spPr bwMode="auto">
            <a:xfrm>
              <a:off x="6891540" y="4945337"/>
              <a:ext cx="330404" cy="330404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56" name="класс  1"/>
            <p:cNvSpPr txBox="1">
              <a:spLocks noChangeArrowheads="1"/>
            </p:cNvSpPr>
            <p:nvPr/>
          </p:nvSpPr>
          <p:spPr bwMode="auto">
            <a:xfrm>
              <a:off x="4091240" y="6221890"/>
              <a:ext cx="1117303" cy="92453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27C11C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48157" name="класс  2"/>
            <p:cNvSpPr txBox="1">
              <a:spLocks noChangeArrowheads="1"/>
            </p:cNvSpPr>
            <p:nvPr/>
          </p:nvSpPr>
          <p:spPr bwMode="auto">
            <a:xfrm>
              <a:off x="6516347" y="5201464"/>
              <a:ext cx="1117303" cy="92453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8158" name="да"/>
            <p:cNvSpPr txBox="1">
              <a:spLocks noChangeArrowheads="1"/>
            </p:cNvSpPr>
            <p:nvPr/>
          </p:nvSpPr>
          <p:spPr bwMode="auto">
            <a:xfrm>
              <a:off x="4461884" y="5351390"/>
              <a:ext cx="433378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48159" name="нет"/>
            <p:cNvSpPr txBox="1">
              <a:spLocks noChangeArrowheads="1"/>
            </p:cNvSpPr>
            <p:nvPr/>
          </p:nvSpPr>
          <p:spPr bwMode="auto">
            <a:xfrm>
              <a:off x="5452377" y="5356649"/>
              <a:ext cx="582352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48160" name="да"/>
            <p:cNvSpPr txBox="1">
              <a:spLocks noChangeArrowheads="1"/>
            </p:cNvSpPr>
            <p:nvPr/>
          </p:nvSpPr>
          <p:spPr bwMode="auto">
            <a:xfrm>
              <a:off x="5490236" y="4328270"/>
              <a:ext cx="433378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48161" name="нет"/>
            <p:cNvSpPr txBox="1">
              <a:spLocks noChangeArrowheads="1"/>
            </p:cNvSpPr>
            <p:nvPr/>
          </p:nvSpPr>
          <p:spPr bwMode="auto">
            <a:xfrm>
              <a:off x="6541856" y="4328270"/>
              <a:ext cx="582352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48162" name="x1 &lt; 1.25"/>
            <p:cNvSpPr txBox="1">
              <a:spLocks noChangeArrowheads="1"/>
            </p:cNvSpPr>
            <p:nvPr/>
          </p:nvSpPr>
          <p:spPr bwMode="auto">
            <a:xfrm>
              <a:off x="5612239" y="3855055"/>
              <a:ext cx="1385907" cy="5778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000">
                  <a:latin typeface="Circe"/>
                  <a:sym typeface="Helvetica Neue Medium"/>
                </a:rPr>
                <a:t>x</a:t>
              </a:r>
              <a:r>
                <a:rPr lang="ru-RU" sz="2000" baseline="-6000">
                  <a:latin typeface="Circe"/>
                  <a:sym typeface="Helvetica Neue Medium"/>
                </a:rPr>
                <a:t>1</a:t>
              </a:r>
              <a:r>
                <a:rPr lang="ru-RU" sz="2000">
                  <a:latin typeface="Circe"/>
                  <a:sym typeface="Helvetica Neue Medium"/>
                </a:rPr>
                <a:t> &lt; 1.25</a:t>
              </a:r>
            </a:p>
          </p:txBody>
        </p:sp>
        <p:sp>
          <p:nvSpPr>
            <p:cNvPr id="48163" name="x2 &gt; 0.85"/>
            <p:cNvSpPr txBox="1">
              <a:spLocks noChangeArrowheads="1"/>
            </p:cNvSpPr>
            <p:nvPr/>
          </p:nvSpPr>
          <p:spPr bwMode="auto">
            <a:xfrm>
              <a:off x="4427829" y="4887905"/>
              <a:ext cx="1512308" cy="5778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000">
                  <a:latin typeface="Circe"/>
                  <a:sym typeface="Helvetica Neue Medium"/>
                </a:rPr>
                <a:t>x</a:t>
              </a:r>
              <a:r>
                <a:rPr lang="ru-RU" sz="2000" baseline="-6000">
                  <a:latin typeface="Circe"/>
                  <a:sym typeface="Helvetica Neue Medium"/>
                </a:rPr>
                <a:t>2</a:t>
              </a:r>
              <a:r>
                <a:rPr lang="ru-RU" sz="2000">
                  <a:latin typeface="Circe"/>
                  <a:sym typeface="Helvetica Neue Medium"/>
                </a:rPr>
                <a:t> &gt; 0.85</a:t>
              </a:r>
            </a:p>
          </p:txBody>
        </p:sp>
        <p:sp>
          <p:nvSpPr>
            <p:cNvPr id="48164" name="Circle"/>
            <p:cNvSpPr>
              <a:spLocks noChangeArrowheads="1"/>
            </p:cNvSpPr>
            <p:nvPr/>
          </p:nvSpPr>
          <p:spPr bwMode="auto">
            <a:xfrm>
              <a:off x="4486875" y="5980496"/>
              <a:ext cx="330405" cy="330405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65" name="Circle"/>
            <p:cNvSpPr>
              <a:spLocks noChangeArrowheads="1"/>
            </p:cNvSpPr>
            <p:nvPr/>
          </p:nvSpPr>
          <p:spPr bwMode="auto">
            <a:xfrm>
              <a:off x="5581313" y="5985609"/>
              <a:ext cx="330404" cy="330404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66" name="класс  2"/>
            <p:cNvSpPr txBox="1">
              <a:spLocks noChangeArrowheads="1"/>
            </p:cNvSpPr>
            <p:nvPr/>
          </p:nvSpPr>
          <p:spPr bwMode="auto">
            <a:xfrm>
              <a:off x="5206120" y="6241737"/>
              <a:ext cx="1117303" cy="92453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8167" name="Rectangle"/>
            <p:cNvSpPr>
              <a:spLocks noChangeArrowheads="1"/>
            </p:cNvSpPr>
            <p:nvPr/>
          </p:nvSpPr>
          <p:spPr bwMode="auto">
            <a:xfrm>
              <a:off x="1246059" y="3949753"/>
              <a:ext cx="1459408" cy="47756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grpSp>
          <p:nvGrpSpPr>
            <p:cNvPr id="48168" name="Group"/>
            <p:cNvGrpSpPr>
              <a:grpSpLocks/>
            </p:cNvGrpSpPr>
            <p:nvPr/>
          </p:nvGrpSpPr>
          <p:grpSpPr bwMode="auto">
            <a:xfrm>
              <a:off x="1371549" y="4551892"/>
              <a:ext cx="1208429" cy="286936"/>
              <a:chOff x="0" y="0"/>
              <a:chExt cx="1208428" cy="286935"/>
            </a:xfrm>
          </p:grpSpPr>
          <p:sp>
            <p:nvSpPr>
              <p:cNvPr id="48191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8192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8169" name="Circle"/>
            <p:cNvSpPr>
              <a:spLocks noChangeArrowheads="1"/>
            </p:cNvSpPr>
            <p:nvPr/>
          </p:nvSpPr>
          <p:spPr bwMode="auto">
            <a:xfrm>
              <a:off x="2491354" y="4963398"/>
              <a:ext cx="330404" cy="330404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70" name="класс  1"/>
            <p:cNvSpPr txBox="1">
              <a:spLocks noChangeArrowheads="1"/>
            </p:cNvSpPr>
            <p:nvPr/>
          </p:nvSpPr>
          <p:spPr bwMode="auto">
            <a:xfrm>
              <a:off x="716531" y="5200337"/>
              <a:ext cx="1162465" cy="91620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27C11C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48171" name="класс  2"/>
            <p:cNvSpPr txBox="1">
              <a:spLocks noChangeArrowheads="1"/>
            </p:cNvSpPr>
            <p:nvPr/>
          </p:nvSpPr>
          <p:spPr bwMode="auto">
            <a:xfrm>
              <a:off x="2093605" y="5222684"/>
              <a:ext cx="1162464" cy="91620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8172" name="да"/>
            <p:cNvSpPr txBox="1">
              <a:spLocks noChangeArrowheads="1"/>
            </p:cNvSpPr>
            <p:nvPr/>
          </p:nvSpPr>
          <p:spPr bwMode="auto">
            <a:xfrm>
              <a:off x="1206107" y="4340001"/>
              <a:ext cx="469457" cy="4536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да</a:t>
              </a:r>
            </a:p>
          </p:txBody>
        </p:sp>
        <p:sp>
          <p:nvSpPr>
            <p:cNvPr id="48173" name="нет"/>
            <p:cNvSpPr txBox="1">
              <a:spLocks noChangeArrowheads="1"/>
            </p:cNvSpPr>
            <p:nvPr/>
          </p:nvSpPr>
          <p:spPr bwMode="auto">
            <a:xfrm>
              <a:off x="2257981" y="4339550"/>
              <a:ext cx="582352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irce"/>
                  <a:sym typeface="Helvetica Neue Medium"/>
                </a:rPr>
                <a:t>нет</a:t>
              </a:r>
            </a:p>
          </p:txBody>
        </p:sp>
        <p:sp>
          <p:nvSpPr>
            <p:cNvPr id="48174" name="x1 &lt; 1.25"/>
            <p:cNvSpPr txBox="1">
              <a:spLocks noChangeArrowheads="1"/>
            </p:cNvSpPr>
            <p:nvPr/>
          </p:nvSpPr>
          <p:spPr bwMode="auto">
            <a:xfrm>
              <a:off x="1298822" y="3866925"/>
              <a:ext cx="1385907" cy="5778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000">
                  <a:latin typeface="Circe"/>
                  <a:sym typeface="Helvetica Neue Medium"/>
                </a:rPr>
                <a:t>x</a:t>
              </a:r>
              <a:r>
                <a:rPr lang="ru-RU" sz="2000" baseline="-6000">
                  <a:latin typeface="Circe"/>
                  <a:sym typeface="Helvetica Neue Medium"/>
                </a:rPr>
                <a:t>1</a:t>
              </a:r>
              <a:r>
                <a:rPr lang="ru-RU" sz="2000">
                  <a:latin typeface="Circe"/>
                  <a:sym typeface="Helvetica Neue Medium"/>
                </a:rPr>
                <a:t> &lt; 1.25</a:t>
              </a:r>
            </a:p>
          </p:txBody>
        </p:sp>
        <p:sp>
          <p:nvSpPr>
            <p:cNvPr id="48175" name="Circle"/>
            <p:cNvSpPr>
              <a:spLocks noChangeArrowheads="1"/>
            </p:cNvSpPr>
            <p:nvPr/>
          </p:nvSpPr>
          <p:spPr bwMode="auto">
            <a:xfrm>
              <a:off x="1134521" y="4954996"/>
              <a:ext cx="330404" cy="330404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76" name="глубина 1"/>
            <p:cNvSpPr txBox="1">
              <a:spLocks noChangeArrowheads="1"/>
            </p:cNvSpPr>
            <p:nvPr/>
          </p:nvSpPr>
          <p:spPr bwMode="auto">
            <a:xfrm>
              <a:off x="870781" y="2853967"/>
              <a:ext cx="2409879" cy="74413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2800">
                  <a:latin typeface="Circe"/>
                  <a:sym typeface="Helvetica Neue Medium"/>
                </a:rPr>
                <a:t> </a:t>
              </a:r>
              <a:r>
                <a:rPr lang="ru-RU" sz="2800" b="1">
                  <a:latin typeface="Circe Bold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48177" name="Rectangle"/>
            <p:cNvSpPr>
              <a:spLocks noChangeArrowheads="1"/>
            </p:cNvSpPr>
            <p:nvPr/>
          </p:nvSpPr>
          <p:spPr bwMode="auto">
            <a:xfrm>
              <a:off x="10354222" y="7015851"/>
              <a:ext cx="1460501" cy="47756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78" name="x2 &gt; 0.5"/>
            <p:cNvSpPr txBox="1">
              <a:spLocks noChangeArrowheads="1"/>
            </p:cNvSpPr>
            <p:nvPr/>
          </p:nvSpPr>
          <p:spPr bwMode="auto">
            <a:xfrm>
              <a:off x="10435201" y="6940517"/>
              <a:ext cx="1297877" cy="5778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000">
                  <a:latin typeface="Circe"/>
                  <a:sym typeface="Helvetica Neue Medium"/>
                </a:rPr>
                <a:t>x</a:t>
              </a:r>
              <a:r>
                <a:rPr lang="ru-RU" sz="2000" baseline="-6000">
                  <a:latin typeface="Circe"/>
                  <a:sym typeface="Helvetica Neue Medium"/>
                </a:rPr>
                <a:t>2</a:t>
              </a:r>
              <a:r>
                <a:rPr lang="ru-RU" sz="2000">
                  <a:latin typeface="Circe"/>
                  <a:sym typeface="Helvetica Neue Medium"/>
                </a:rPr>
                <a:t> &gt; 0.5</a:t>
              </a:r>
            </a:p>
          </p:txBody>
        </p:sp>
        <p:grpSp>
          <p:nvGrpSpPr>
            <p:cNvPr id="48179" name="Group"/>
            <p:cNvGrpSpPr>
              <a:grpSpLocks/>
            </p:cNvGrpSpPr>
            <p:nvPr/>
          </p:nvGrpSpPr>
          <p:grpSpPr bwMode="auto">
            <a:xfrm>
              <a:off x="10517328" y="7606978"/>
              <a:ext cx="1208429" cy="286936"/>
              <a:chOff x="0" y="0"/>
              <a:chExt cx="1208428" cy="286935"/>
            </a:xfrm>
          </p:grpSpPr>
          <p:sp>
            <p:nvSpPr>
              <p:cNvPr id="48189" name="Line"/>
              <p:cNvSpPr>
                <a:spLocks noChangeShapeType="1"/>
              </p:cNvSpPr>
              <p:nvPr/>
            </p:nvSpPr>
            <p:spPr bwMode="auto">
              <a:xfrm flipH="1" flipV="1">
                <a:off x="595492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8190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612937" cy="286936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8180" name="да"/>
            <p:cNvSpPr txBox="1">
              <a:spLocks noChangeArrowheads="1"/>
            </p:cNvSpPr>
            <p:nvPr/>
          </p:nvSpPr>
          <p:spPr bwMode="auto">
            <a:xfrm>
              <a:off x="10335927" y="7410394"/>
              <a:ext cx="438160" cy="45363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alibri" pitchFamily="34" charset="0"/>
                  <a:sym typeface="Helvetica Neue Medium"/>
                </a:rPr>
                <a:t>да</a:t>
              </a:r>
            </a:p>
          </p:txBody>
        </p:sp>
        <p:sp>
          <p:nvSpPr>
            <p:cNvPr id="48181" name="нет"/>
            <p:cNvSpPr txBox="1">
              <a:spLocks noChangeArrowheads="1"/>
            </p:cNvSpPr>
            <p:nvPr/>
          </p:nvSpPr>
          <p:spPr bwMode="auto">
            <a:xfrm>
              <a:off x="11386792" y="7409372"/>
              <a:ext cx="554093" cy="456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rgbClr val="929292"/>
                  </a:solidFill>
                  <a:latin typeface="Calibri" pitchFamily="34" charset="0"/>
                  <a:sym typeface="Helvetica Neue Medium"/>
                </a:rPr>
                <a:t>нет</a:t>
              </a:r>
            </a:p>
          </p:txBody>
        </p:sp>
        <p:sp>
          <p:nvSpPr>
            <p:cNvPr id="48182" name="класс  1"/>
            <p:cNvSpPr txBox="1">
              <a:spLocks noChangeArrowheads="1"/>
            </p:cNvSpPr>
            <p:nvPr/>
          </p:nvSpPr>
          <p:spPr bwMode="auto">
            <a:xfrm>
              <a:off x="9913579" y="8242281"/>
              <a:ext cx="1117303" cy="92453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27C11C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48183" name="Circle"/>
            <p:cNvSpPr>
              <a:spLocks noChangeArrowheads="1"/>
            </p:cNvSpPr>
            <p:nvPr/>
          </p:nvSpPr>
          <p:spPr bwMode="auto">
            <a:xfrm>
              <a:off x="10269381" y="8011553"/>
              <a:ext cx="330404" cy="330404"/>
            </a:xfrm>
            <a:prstGeom prst="ellipse">
              <a:avLst/>
            </a:prstGeom>
            <a:solidFill>
              <a:srgbClr val="27C11C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84" name="Circle"/>
            <p:cNvSpPr>
              <a:spLocks noChangeArrowheads="1"/>
            </p:cNvSpPr>
            <p:nvPr/>
          </p:nvSpPr>
          <p:spPr bwMode="auto">
            <a:xfrm>
              <a:off x="11648251" y="7975301"/>
              <a:ext cx="330404" cy="330405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48185" name="класс  2"/>
            <p:cNvSpPr txBox="1">
              <a:spLocks noChangeArrowheads="1"/>
            </p:cNvSpPr>
            <p:nvPr/>
          </p:nvSpPr>
          <p:spPr bwMode="auto">
            <a:xfrm>
              <a:off x="11273057" y="8231430"/>
              <a:ext cx="1117303" cy="92453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  <a:t>класс </a:t>
              </a:r>
              <a:br>
                <a:rPr lang="ru-RU" sz="20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000" b="1">
                  <a:solidFill>
                    <a:srgbClr val="FF9400"/>
                  </a:solidFill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8186" name="глубина 2"/>
            <p:cNvSpPr txBox="1">
              <a:spLocks noChangeArrowheads="1"/>
            </p:cNvSpPr>
            <p:nvPr/>
          </p:nvSpPr>
          <p:spPr bwMode="auto">
            <a:xfrm>
              <a:off x="5165194" y="2853967"/>
              <a:ext cx="2409879" cy="74413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2800">
                  <a:latin typeface="Circe"/>
                  <a:sym typeface="Helvetica Neue Medium"/>
                </a:rPr>
                <a:t> </a:t>
              </a:r>
              <a:r>
                <a:rPr lang="ru-RU" sz="2800" b="1">
                  <a:latin typeface="Circe Bold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8187" name="глубина 4"/>
            <p:cNvSpPr txBox="1">
              <a:spLocks noChangeArrowheads="1"/>
            </p:cNvSpPr>
            <p:nvPr/>
          </p:nvSpPr>
          <p:spPr bwMode="auto">
            <a:xfrm>
              <a:off x="9321006" y="2853967"/>
              <a:ext cx="2409879" cy="74413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2800">
                  <a:latin typeface="Circe"/>
                  <a:sym typeface="Helvetica Neue Medium"/>
                </a:rPr>
                <a:t> </a:t>
              </a:r>
              <a:r>
                <a:rPr lang="ru-RU" sz="2800" b="1">
                  <a:latin typeface="Circe Bold"/>
                  <a:ea typeface="Helvetica Neue"/>
                  <a:cs typeface="Helvetica Neue"/>
                  <a:sym typeface="Helvetica Neue"/>
                </a:rPr>
                <a:t>4</a:t>
              </a:r>
            </a:p>
          </p:txBody>
        </p:sp>
        <p:sp>
          <p:nvSpPr>
            <p:cNvPr id="48188" name="Глубина дерева — настраиваемый “гиперпараметр”"/>
            <p:cNvSpPr txBox="1">
              <a:spLocks noChangeArrowheads="1"/>
            </p:cNvSpPr>
            <p:nvPr/>
          </p:nvSpPr>
          <p:spPr bwMode="auto">
            <a:xfrm>
              <a:off x="763477" y="7609277"/>
              <a:ext cx="7500133" cy="134525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 дерева —</a:t>
              </a:r>
              <a:b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</a:br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настраиваемый гиперпараметр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838200" y="338138"/>
            <a:ext cx="10515600" cy="1325562"/>
          </a:xfrm>
        </p:spPr>
        <p:txBody>
          <a:bodyPr/>
          <a:lstStyle/>
          <a:p>
            <a:r>
              <a:rPr lang="ru-RU" sz="4600" b="1" smtClean="0">
                <a:latin typeface="Circe Bold"/>
              </a:rPr>
              <a:t>Обученные деревья решений</a:t>
            </a:r>
          </a:p>
        </p:txBody>
      </p:sp>
      <p:grpSp>
        <p:nvGrpSpPr>
          <p:cNvPr id="49267" name="Group 115"/>
          <p:cNvGrpSpPr>
            <a:grpSpLocks/>
          </p:cNvGrpSpPr>
          <p:nvPr/>
        </p:nvGrpSpPr>
        <p:grpSpPr bwMode="auto">
          <a:xfrm>
            <a:off x="1649413" y="1309688"/>
            <a:ext cx="8821737" cy="4789487"/>
            <a:chOff x="1039" y="825"/>
            <a:chExt cx="5557" cy="3017"/>
          </a:xfrm>
        </p:grpSpPr>
        <p:sp>
          <p:nvSpPr>
            <p:cNvPr id="49155" name="глубина 1"/>
            <p:cNvSpPr txBox="1">
              <a:spLocks noChangeArrowheads="1"/>
            </p:cNvSpPr>
            <p:nvPr/>
          </p:nvSpPr>
          <p:spPr bwMode="auto">
            <a:xfrm>
              <a:off x="1642" y="825"/>
              <a:ext cx="1078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2800">
                  <a:latin typeface="Circe"/>
                  <a:sym typeface="Helvetica Neue Medium"/>
                </a:rPr>
                <a:t> </a:t>
              </a:r>
              <a:r>
                <a:rPr lang="ru-RU" sz="2800" b="1">
                  <a:latin typeface="Circe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49156" name="глубина 2"/>
            <p:cNvSpPr txBox="1">
              <a:spLocks noChangeArrowheads="1"/>
            </p:cNvSpPr>
            <p:nvPr/>
          </p:nvSpPr>
          <p:spPr bwMode="auto">
            <a:xfrm>
              <a:off x="1657" y="2286"/>
              <a:ext cx="1078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2800">
                  <a:latin typeface="Circe"/>
                  <a:sym typeface="Helvetica Neue Medium"/>
                </a:rPr>
                <a:t> </a:t>
              </a:r>
              <a:r>
                <a:rPr lang="ru-RU" sz="2800" b="1">
                  <a:latin typeface="Circe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49157" name="глубина 4"/>
            <p:cNvSpPr txBox="1">
              <a:spLocks noChangeArrowheads="1"/>
            </p:cNvSpPr>
            <p:nvPr/>
          </p:nvSpPr>
          <p:spPr bwMode="auto">
            <a:xfrm>
              <a:off x="3997" y="825"/>
              <a:ext cx="1078" cy="33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ru-RU" sz="28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2800">
                  <a:latin typeface="Circe"/>
                  <a:sym typeface="Helvetica Neue Medium"/>
                </a:rPr>
                <a:t> </a:t>
              </a:r>
              <a:r>
                <a:rPr lang="ru-RU" sz="2800" b="1">
                  <a:latin typeface="Circe"/>
                  <a:ea typeface="Helvetica Neue"/>
                  <a:cs typeface="Helvetica Neue"/>
                  <a:sym typeface="Helvetica Neue"/>
                </a:rPr>
                <a:t>4</a:t>
              </a:r>
            </a:p>
          </p:txBody>
        </p:sp>
        <p:sp>
          <p:nvSpPr>
            <p:cNvPr id="49255" name="Rectangle"/>
            <p:cNvSpPr>
              <a:spLocks noChangeArrowheads="1"/>
            </p:cNvSpPr>
            <p:nvPr/>
          </p:nvSpPr>
          <p:spPr bwMode="auto">
            <a:xfrm>
              <a:off x="1694" y="1199"/>
              <a:ext cx="973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grpSp>
          <p:nvGrpSpPr>
            <p:cNvPr id="49256" name="Group"/>
            <p:cNvGrpSpPr>
              <a:grpSpLocks/>
            </p:cNvGrpSpPr>
            <p:nvPr/>
          </p:nvGrpSpPr>
          <p:grpSpPr bwMode="auto">
            <a:xfrm>
              <a:off x="1928" y="1447"/>
              <a:ext cx="504" cy="119"/>
              <a:chOff x="0" y="0"/>
              <a:chExt cx="1103429" cy="262003"/>
            </a:xfrm>
          </p:grpSpPr>
          <p:sp>
            <p:nvSpPr>
              <p:cNvPr id="49264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65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257" name="Circle"/>
            <p:cNvSpPr>
              <a:spLocks noChangeArrowheads="1"/>
            </p:cNvSpPr>
            <p:nvPr/>
          </p:nvSpPr>
          <p:spPr bwMode="auto">
            <a:xfrm>
              <a:off x="2395" y="1618"/>
              <a:ext cx="138" cy="13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58" name="дождь"/>
            <p:cNvSpPr txBox="1">
              <a:spLocks noChangeArrowheads="1"/>
            </p:cNvSpPr>
            <p:nvPr/>
          </p:nvSpPr>
          <p:spPr bwMode="auto">
            <a:xfrm>
              <a:off x="1672" y="1797"/>
              <a:ext cx="406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2F5394"/>
                  </a:solidFill>
                  <a:latin typeface="Circe"/>
                </a:rPr>
                <a:t>дождь</a:t>
              </a:r>
            </a:p>
          </p:txBody>
        </p:sp>
        <p:sp>
          <p:nvSpPr>
            <p:cNvPr id="49259" name="да"/>
            <p:cNvSpPr txBox="1">
              <a:spLocks noChangeArrowheads="1"/>
            </p:cNvSpPr>
            <p:nvPr/>
          </p:nvSpPr>
          <p:spPr bwMode="auto">
            <a:xfrm>
              <a:off x="1874" y="1383"/>
              <a:ext cx="190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260" name="нет"/>
            <p:cNvSpPr txBox="1">
              <a:spLocks noChangeArrowheads="1"/>
            </p:cNvSpPr>
            <p:nvPr/>
          </p:nvSpPr>
          <p:spPr bwMode="auto">
            <a:xfrm>
              <a:off x="2315" y="1383"/>
              <a:ext cx="240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261" name="влажность &gt; 59.5"/>
            <p:cNvSpPr txBox="1">
              <a:spLocks noChangeArrowheads="1"/>
            </p:cNvSpPr>
            <p:nvPr/>
          </p:nvSpPr>
          <p:spPr bwMode="auto">
            <a:xfrm>
              <a:off x="1699" y="1223"/>
              <a:ext cx="960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влажность &gt; 59.5</a:t>
              </a:r>
            </a:p>
          </p:txBody>
        </p:sp>
        <p:sp>
          <p:nvSpPr>
            <p:cNvPr id="1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29" y="1615"/>
              <a:ext cx="138" cy="13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49263" name="нет дождя"/>
            <p:cNvSpPr txBox="1">
              <a:spLocks noChangeArrowheads="1"/>
            </p:cNvSpPr>
            <p:nvPr/>
          </p:nvSpPr>
          <p:spPr bwMode="auto">
            <a:xfrm>
              <a:off x="2113" y="1797"/>
              <a:ext cx="703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D15E00"/>
                  </a:solidFill>
                  <a:latin typeface="Circe"/>
                </a:rPr>
                <a:t>нет дождя</a:t>
              </a:r>
            </a:p>
          </p:txBody>
        </p:sp>
        <p:grpSp>
          <p:nvGrpSpPr>
            <p:cNvPr id="49226" name="Group"/>
            <p:cNvGrpSpPr>
              <a:grpSpLocks/>
            </p:cNvGrpSpPr>
            <p:nvPr/>
          </p:nvGrpSpPr>
          <p:grpSpPr bwMode="auto">
            <a:xfrm>
              <a:off x="1919" y="2918"/>
              <a:ext cx="504" cy="120"/>
              <a:chOff x="0" y="0"/>
              <a:chExt cx="1103429" cy="262003"/>
            </a:xfrm>
          </p:grpSpPr>
          <p:sp>
            <p:nvSpPr>
              <p:cNvPr id="49253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54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grpSp>
          <p:nvGrpSpPr>
            <p:cNvPr id="49227" name="Group"/>
            <p:cNvGrpSpPr>
              <a:grpSpLocks/>
            </p:cNvGrpSpPr>
            <p:nvPr/>
          </p:nvGrpSpPr>
          <p:grpSpPr bwMode="auto">
            <a:xfrm>
              <a:off x="1408" y="3341"/>
              <a:ext cx="504" cy="120"/>
              <a:chOff x="0" y="0"/>
              <a:chExt cx="1103429" cy="262003"/>
            </a:xfrm>
          </p:grpSpPr>
          <p:sp>
            <p:nvSpPr>
              <p:cNvPr id="49251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52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228" name="да"/>
            <p:cNvSpPr txBox="1">
              <a:spLocks noChangeArrowheads="1"/>
            </p:cNvSpPr>
            <p:nvPr/>
          </p:nvSpPr>
          <p:spPr bwMode="auto">
            <a:xfrm>
              <a:off x="1373" y="3281"/>
              <a:ext cx="18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229" name="нет"/>
            <p:cNvSpPr txBox="1">
              <a:spLocks noChangeArrowheads="1"/>
            </p:cNvSpPr>
            <p:nvPr/>
          </p:nvSpPr>
          <p:spPr bwMode="auto">
            <a:xfrm>
              <a:off x="1787" y="3284"/>
              <a:ext cx="236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230" name="да"/>
            <p:cNvSpPr txBox="1">
              <a:spLocks noChangeArrowheads="1"/>
            </p:cNvSpPr>
            <p:nvPr/>
          </p:nvSpPr>
          <p:spPr bwMode="auto">
            <a:xfrm>
              <a:off x="1865" y="2854"/>
              <a:ext cx="190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231" name="нет"/>
            <p:cNvSpPr txBox="1">
              <a:spLocks noChangeArrowheads="1"/>
            </p:cNvSpPr>
            <p:nvPr/>
          </p:nvSpPr>
          <p:spPr bwMode="auto">
            <a:xfrm>
              <a:off x="2306" y="2854"/>
              <a:ext cx="240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232" name="Rectangle"/>
            <p:cNvSpPr>
              <a:spLocks noChangeArrowheads="1"/>
            </p:cNvSpPr>
            <p:nvPr/>
          </p:nvSpPr>
          <p:spPr bwMode="auto">
            <a:xfrm>
              <a:off x="1701" y="2675"/>
              <a:ext cx="974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33" name="влажность &gt; 59.5"/>
            <p:cNvSpPr txBox="1">
              <a:spLocks noChangeArrowheads="1"/>
            </p:cNvSpPr>
            <p:nvPr/>
          </p:nvSpPr>
          <p:spPr bwMode="auto">
            <a:xfrm>
              <a:off x="1687" y="2688"/>
              <a:ext cx="1004" cy="16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влажность &gt; 59.5</a:t>
              </a:r>
            </a:p>
          </p:txBody>
        </p:sp>
        <p:sp>
          <p:nvSpPr>
            <p:cNvPr id="49234" name="Rectangle"/>
            <p:cNvSpPr>
              <a:spLocks noChangeArrowheads="1"/>
            </p:cNvSpPr>
            <p:nvPr/>
          </p:nvSpPr>
          <p:spPr bwMode="auto">
            <a:xfrm>
              <a:off x="1189" y="3086"/>
              <a:ext cx="920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35" name="давление &gt; 1031"/>
            <p:cNvSpPr txBox="1">
              <a:spLocks noChangeArrowheads="1"/>
            </p:cNvSpPr>
            <p:nvPr/>
          </p:nvSpPr>
          <p:spPr bwMode="auto">
            <a:xfrm>
              <a:off x="1186" y="3111"/>
              <a:ext cx="948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давление &gt; 1031</a:t>
              </a:r>
            </a:p>
          </p:txBody>
        </p:sp>
        <p:sp>
          <p:nvSpPr>
            <p:cNvPr id="49236" name="Rectangle"/>
            <p:cNvSpPr>
              <a:spLocks noChangeArrowheads="1"/>
            </p:cNvSpPr>
            <p:nvPr/>
          </p:nvSpPr>
          <p:spPr bwMode="auto">
            <a:xfrm>
              <a:off x="2224" y="3084"/>
              <a:ext cx="1012" cy="2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37" name="давление &gt; 1010.5"/>
            <p:cNvSpPr txBox="1">
              <a:spLocks noChangeArrowheads="1"/>
            </p:cNvSpPr>
            <p:nvPr/>
          </p:nvSpPr>
          <p:spPr bwMode="auto">
            <a:xfrm>
              <a:off x="2205" y="3104"/>
              <a:ext cx="1047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давление &gt; 1010.5</a:t>
              </a:r>
            </a:p>
          </p:txBody>
        </p:sp>
        <p:grpSp>
          <p:nvGrpSpPr>
            <p:cNvPr id="49238" name="Group"/>
            <p:cNvGrpSpPr>
              <a:grpSpLocks/>
            </p:cNvGrpSpPr>
            <p:nvPr/>
          </p:nvGrpSpPr>
          <p:grpSpPr bwMode="auto">
            <a:xfrm>
              <a:off x="2443" y="3347"/>
              <a:ext cx="505" cy="120"/>
              <a:chOff x="0" y="0"/>
              <a:chExt cx="1103429" cy="262003"/>
            </a:xfrm>
          </p:grpSpPr>
          <p:sp>
            <p:nvSpPr>
              <p:cNvPr id="49249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50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239" name="да"/>
            <p:cNvSpPr txBox="1">
              <a:spLocks noChangeArrowheads="1"/>
            </p:cNvSpPr>
            <p:nvPr/>
          </p:nvSpPr>
          <p:spPr bwMode="auto">
            <a:xfrm>
              <a:off x="2408" y="3287"/>
              <a:ext cx="18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240" name="нет"/>
            <p:cNvSpPr txBox="1">
              <a:spLocks noChangeArrowheads="1"/>
            </p:cNvSpPr>
            <p:nvPr/>
          </p:nvSpPr>
          <p:spPr bwMode="auto">
            <a:xfrm>
              <a:off x="2823" y="3289"/>
              <a:ext cx="240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241" name="Circle"/>
            <p:cNvSpPr>
              <a:spLocks noChangeArrowheads="1"/>
            </p:cNvSpPr>
            <p:nvPr/>
          </p:nvSpPr>
          <p:spPr bwMode="auto">
            <a:xfrm>
              <a:off x="1322" y="3522"/>
              <a:ext cx="138" cy="13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42" name="нет дождя"/>
            <p:cNvSpPr txBox="1">
              <a:spLocks noChangeArrowheads="1"/>
            </p:cNvSpPr>
            <p:nvPr/>
          </p:nvSpPr>
          <p:spPr bwMode="auto">
            <a:xfrm>
              <a:off x="1039" y="3701"/>
              <a:ext cx="703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D15E00"/>
                  </a:solidFill>
                  <a:latin typeface="Circe"/>
                </a:rPr>
                <a:t>нет дождя</a:t>
              </a:r>
            </a:p>
          </p:txBody>
        </p:sp>
        <p:sp>
          <p:nvSpPr>
            <p:cNvPr id="49243" name="дождь"/>
            <p:cNvSpPr txBox="1">
              <a:spLocks noChangeArrowheads="1"/>
            </p:cNvSpPr>
            <p:nvPr/>
          </p:nvSpPr>
          <p:spPr bwMode="auto">
            <a:xfrm>
              <a:off x="1722" y="3697"/>
              <a:ext cx="405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2F5394"/>
                  </a:solidFill>
                  <a:latin typeface="Circe"/>
                </a:rPr>
                <a:t>дождь</a:t>
              </a:r>
            </a:p>
          </p:txBody>
        </p:sp>
        <p:sp>
          <p:nvSpPr>
            <p:cNvPr id="3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55" y="3514"/>
              <a:ext cx="138" cy="13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49245" name="Circle"/>
            <p:cNvSpPr>
              <a:spLocks noChangeArrowheads="1"/>
            </p:cNvSpPr>
            <p:nvPr/>
          </p:nvSpPr>
          <p:spPr bwMode="auto">
            <a:xfrm>
              <a:off x="2373" y="3521"/>
              <a:ext cx="138" cy="13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46" name="нет дождя"/>
            <p:cNvSpPr txBox="1">
              <a:spLocks noChangeArrowheads="1"/>
            </p:cNvSpPr>
            <p:nvPr/>
          </p:nvSpPr>
          <p:spPr bwMode="auto">
            <a:xfrm>
              <a:off x="2091" y="3700"/>
              <a:ext cx="703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D15E00"/>
                  </a:solidFill>
                  <a:latin typeface="Circe"/>
                </a:rPr>
                <a:t>нет дождя</a:t>
              </a:r>
            </a:p>
          </p:txBody>
        </p:sp>
        <p:sp>
          <p:nvSpPr>
            <p:cNvPr id="49247" name="дождь"/>
            <p:cNvSpPr txBox="1">
              <a:spLocks noChangeArrowheads="1"/>
            </p:cNvSpPr>
            <p:nvPr/>
          </p:nvSpPr>
          <p:spPr bwMode="auto">
            <a:xfrm>
              <a:off x="2753" y="3701"/>
              <a:ext cx="445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2F5394"/>
                  </a:solidFill>
                  <a:latin typeface="Circe"/>
                </a:rPr>
                <a:t>дождь</a:t>
              </a:r>
            </a:p>
          </p:txBody>
        </p:sp>
        <p:sp>
          <p:nvSpPr>
            <p:cNvPr id="4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07" y="3519"/>
              <a:ext cx="138" cy="13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grpSp>
          <p:nvGrpSpPr>
            <p:cNvPr id="49161" name="Group"/>
            <p:cNvGrpSpPr>
              <a:grpSpLocks/>
            </p:cNvGrpSpPr>
            <p:nvPr/>
          </p:nvGrpSpPr>
          <p:grpSpPr bwMode="auto">
            <a:xfrm>
              <a:off x="4262" y="1442"/>
              <a:ext cx="505" cy="120"/>
              <a:chOff x="0" y="0"/>
              <a:chExt cx="1103429" cy="262003"/>
            </a:xfrm>
          </p:grpSpPr>
          <p:sp>
            <p:nvSpPr>
              <p:cNvPr id="49224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25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grpSp>
          <p:nvGrpSpPr>
            <p:cNvPr id="49162" name="Group"/>
            <p:cNvGrpSpPr>
              <a:grpSpLocks/>
            </p:cNvGrpSpPr>
            <p:nvPr/>
          </p:nvGrpSpPr>
          <p:grpSpPr bwMode="auto">
            <a:xfrm>
              <a:off x="3528" y="1865"/>
              <a:ext cx="504" cy="120"/>
              <a:chOff x="0" y="0"/>
              <a:chExt cx="1103429" cy="262003"/>
            </a:xfrm>
          </p:grpSpPr>
          <p:sp>
            <p:nvSpPr>
              <p:cNvPr id="49222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23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163" name="да"/>
            <p:cNvSpPr txBox="1">
              <a:spLocks noChangeArrowheads="1"/>
            </p:cNvSpPr>
            <p:nvPr/>
          </p:nvSpPr>
          <p:spPr bwMode="auto">
            <a:xfrm>
              <a:off x="3481" y="1806"/>
              <a:ext cx="22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164" name="нет"/>
            <p:cNvSpPr txBox="1">
              <a:spLocks noChangeArrowheads="1"/>
            </p:cNvSpPr>
            <p:nvPr/>
          </p:nvSpPr>
          <p:spPr bwMode="auto">
            <a:xfrm>
              <a:off x="3907" y="1807"/>
              <a:ext cx="221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165" name="да"/>
            <p:cNvSpPr txBox="1">
              <a:spLocks noChangeArrowheads="1"/>
            </p:cNvSpPr>
            <p:nvPr/>
          </p:nvSpPr>
          <p:spPr bwMode="auto">
            <a:xfrm>
              <a:off x="4208" y="1378"/>
              <a:ext cx="190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166" name="нет"/>
            <p:cNvSpPr txBox="1">
              <a:spLocks noChangeArrowheads="1"/>
            </p:cNvSpPr>
            <p:nvPr/>
          </p:nvSpPr>
          <p:spPr bwMode="auto">
            <a:xfrm>
              <a:off x="4649" y="1378"/>
              <a:ext cx="22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167" name="Rectangle"/>
            <p:cNvSpPr>
              <a:spLocks noChangeArrowheads="1"/>
            </p:cNvSpPr>
            <p:nvPr/>
          </p:nvSpPr>
          <p:spPr bwMode="auto">
            <a:xfrm>
              <a:off x="4044" y="1199"/>
              <a:ext cx="974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168" name="влажность &gt; 59.5"/>
            <p:cNvSpPr txBox="1">
              <a:spLocks noChangeArrowheads="1"/>
            </p:cNvSpPr>
            <p:nvPr/>
          </p:nvSpPr>
          <p:spPr bwMode="auto">
            <a:xfrm>
              <a:off x="4040" y="1217"/>
              <a:ext cx="973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влажность &gt; 59.5</a:t>
              </a:r>
            </a:p>
          </p:txBody>
        </p:sp>
        <p:sp>
          <p:nvSpPr>
            <p:cNvPr id="49169" name="Rectangle"/>
            <p:cNvSpPr>
              <a:spLocks noChangeArrowheads="1"/>
            </p:cNvSpPr>
            <p:nvPr/>
          </p:nvSpPr>
          <p:spPr bwMode="auto">
            <a:xfrm>
              <a:off x="3309" y="1610"/>
              <a:ext cx="921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170" name="давление &gt; 1031"/>
            <p:cNvSpPr txBox="1">
              <a:spLocks noChangeArrowheads="1"/>
            </p:cNvSpPr>
            <p:nvPr/>
          </p:nvSpPr>
          <p:spPr bwMode="auto">
            <a:xfrm>
              <a:off x="3287" y="1629"/>
              <a:ext cx="978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давление &gt; 1031</a:t>
              </a:r>
            </a:p>
          </p:txBody>
        </p:sp>
        <p:sp>
          <p:nvSpPr>
            <p:cNvPr id="49171" name="Rectangle"/>
            <p:cNvSpPr>
              <a:spLocks noChangeArrowheads="1"/>
            </p:cNvSpPr>
            <p:nvPr/>
          </p:nvSpPr>
          <p:spPr bwMode="auto">
            <a:xfrm>
              <a:off x="4774" y="1608"/>
              <a:ext cx="1028" cy="2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172" name="давление ≤ 1010.5"/>
            <p:cNvSpPr txBox="1">
              <a:spLocks noChangeArrowheads="1"/>
            </p:cNvSpPr>
            <p:nvPr/>
          </p:nvSpPr>
          <p:spPr bwMode="auto">
            <a:xfrm>
              <a:off x="4765" y="1639"/>
              <a:ext cx="1061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давление ≤ 1010.5</a:t>
              </a:r>
            </a:p>
          </p:txBody>
        </p:sp>
        <p:grpSp>
          <p:nvGrpSpPr>
            <p:cNvPr id="49173" name="Group"/>
            <p:cNvGrpSpPr>
              <a:grpSpLocks/>
            </p:cNvGrpSpPr>
            <p:nvPr/>
          </p:nvGrpSpPr>
          <p:grpSpPr bwMode="auto">
            <a:xfrm>
              <a:off x="5026" y="1871"/>
              <a:ext cx="505" cy="119"/>
              <a:chOff x="0" y="0"/>
              <a:chExt cx="1103429" cy="262003"/>
            </a:xfrm>
          </p:grpSpPr>
          <p:sp>
            <p:nvSpPr>
              <p:cNvPr id="49220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21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174" name="да"/>
            <p:cNvSpPr txBox="1">
              <a:spLocks noChangeArrowheads="1"/>
            </p:cNvSpPr>
            <p:nvPr/>
          </p:nvSpPr>
          <p:spPr bwMode="auto">
            <a:xfrm>
              <a:off x="4991" y="1811"/>
              <a:ext cx="18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175" name="нет"/>
            <p:cNvSpPr txBox="1">
              <a:spLocks noChangeArrowheads="1"/>
            </p:cNvSpPr>
            <p:nvPr/>
          </p:nvSpPr>
          <p:spPr bwMode="auto">
            <a:xfrm>
              <a:off x="5406" y="1813"/>
              <a:ext cx="228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176" name="Circle"/>
            <p:cNvSpPr>
              <a:spLocks noChangeArrowheads="1"/>
            </p:cNvSpPr>
            <p:nvPr/>
          </p:nvSpPr>
          <p:spPr bwMode="auto">
            <a:xfrm>
              <a:off x="3442" y="2046"/>
              <a:ext cx="138" cy="137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177" name="нет дождя"/>
            <p:cNvSpPr txBox="1">
              <a:spLocks noChangeArrowheads="1"/>
            </p:cNvSpPr>
            <p:nvPr/>
          </p:nvSpPr>
          <p:spPr bwMode="auto">
            <a:xfrm>
              <a:off x="3159" y="2225"/>
              <a:ext cx="703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D15E00"/>
                  </a:solidFill>
                  <a:latin typeface="Circe"/>
                </a:rPr>
                <a:t>нет дождя</a:t>
              </a:r>
            </a:p>
          </p:txBody>
        </p:sp>
        <p:sp>
          <p:nvSpPr>
            <p:cNvPr id="49178" name="дождь"/>
            <p:cNvSpPr txBox="1">
              <a:spLocks noChangeArrowheads="1"/>
            </p:cNvSpPr>
            <p:nvPr/>
          </p:nvSpPr>
          <p:spPr bwMode="auto">
            <a:xfrm>
              <a:off x="4751" y="2205"/>
              <a:ext cx="396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2F5394"/>
                  </a:solidFill>
                  <a:latin typeface="Circe"/>
                </a:rPr>
                <a:t>дождь</a:t>
              </a:r>
            </a:p>
          </p:txBody>
        </p:sp>
        <p:sp>
          <p:nvSpPr>
            <p:cNvPr id="6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880" y="2037"/>
              <a:ext cx="138" cy="13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grpSp>
          <p:nvGrpSpPr>
            <p:cNvPr id="49180" name="Group"/>
            <p:cNvGrpSpPr>
              <a:grpSpLocks/>
            </p:cNvGrpSpPr>
            <p:nvPr/>
          </p:nvGrpSpPr>
          <p:grpSpPr bwMode="auto">
            <a:xfrm>
              <a:off x="3970" y="2274"/>
              <a:ext cx="504" cy="120"/>
              <a:chOff x="0" y="0"/>
              <a:chExt cx="1103429" cy="262003"/>
            </a:xfrm>
          </p:grpSpPr>
          <p:sp>
            <p:nvSpPr>
              <p:cNvPr id="49218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19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181" name="да"/>
            <p:cNvSpPr txBox="1">
              <a:spLocks noChangeArrowheads="1"/>
            </p:cNvSpPr>
            <p:nvPr/>
          </p:nvSpPr>
          <p:spPr bwMode="auto">
            <a:xfrm>
              <a:off x="3935" y="2214"/>
              <a:ext cx="17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182" name="нет"/>
            <p:cNvSpPr txBox="1">
              <a:spLocks noChangeArrowheads="1"/>
            </p:cNvSpPr>
            <p:nvPr/>
          </p:nvSpPr>
          <p:spPr bwMode="auto">
            <a:xfrm>
              <a:off x="4349" y="2216"/>
              <a:ext cx="220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183" name="Rectangle"/>
            <p:cNvSpPr>
              <a:spLocks noChangeArrowheads="1"/>
            </p:cNvSpPr>
            <p:nvPr/>
          </p:nvSpPr>
          <p:spPr bwMode="auto">
            <a:xfrm>
              <a:off x="3735" y="2019"/>
              <a:ext cx="955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184" name="влажность &gt; 87.5"/>
            <p:cNvSpPr txBox="1">
              <a:spLocks noChangeArrowheads="1"/>
            </p:cNvSpPr>
            <p:nvPr/>
          </p:nvSpPr>
          <p:spPr bwMode="auto">
            <a:xfrm>
              <a:off x="3724" y="2044"/>
              <a:ext cx="965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влажность &gt; 87.5</a:t>
              </a:r>
            </a:p>
          </p:txBody>
        </p:sp>
        <p:sp>
          <p:nvSpPr>
            <p:cNvPr id="49185" name="дождь"/>
            <p:cNvSpPr txBox="1">
              <a:spLocks noChangeArrowheads="1"/>
            </p:cNvSpPr>
            <p:nvPr/>
          </p:nvSpPr>
          <p:spPr bwMode="auto">
            <a:xfrm>
              <a:off x="3717" y="2648"/>
              <a:ext cx="396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2F5394"/>
                  </a:solidFill>
                  <a:latin typeface="Circe"/>
                </a:rPr>
                <a:t>дождь</a:t>
              </a:r>
            </a:p>
          </p:txBody>
        </p:sp>
        <p:sp>
          <p:nvSpPr>
            <p:cNvPr id="7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846" y="2466"/>
              <a:ext cx="138" cy="13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49187" name="Rectangle"/>
            <p:cNvSpPr>
              <a:spLocks noChangeArrowheads="1"/>
            </p:cNvSpPr>
            <p:nvPr/>
          </p:nvSpPr>
          <p:spPr bwMode="auto">
            <a:xfrm>
              <a:off x="4061" y="2435"/>
              <a:ext cx="1022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188" name="давление &gt; 1022.5"/>
            <p:cNvSpPr txBox="1">
              <a:spLocks noChangeArrowheads="1"/>
            </p:cNvSpPr>
            <p:nvPr/>
          </p:nvSpPr>
          <p:spPr bwMode="auto">
            <a:xfrm>
              <a:off x="4049" y="2449"/>
              <a:ext cx="1046" cy="16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давление &gt; 1022.5</a:t>
              </a:r>
            </a:p>
          </p:txBody>
        </p:sp>
        <p:grpSp>
          <p:nvGrpSpPr>
            <p:cNvPr id="49189" name="Group"/>
            <p:cNvGrpSpPr>
              <a:grpSpLocks/>
            </p:cNvGrpSpPr>
            <p:nvPr/>
          </p:nvGrpSpPr>
          <p:grpSpPr bwMode="auto">
            <a:xfrm>
              <a:off x="4289" y="2690"/>
              <a:ext cx="504" cy="120"/>
              <a:chOff x="0" y="0"/>
              <a:chExt cx="1103429" cy="262003"/>
            </a:xfrm>
          </p:grpSpPr>
          <p:sp>
            <p:nvSpPr>
              <p:cNvPr id="49216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17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190" name="да"/>
            <p:cNvSpPr txBox="1">
              <a:spLocks noChangeArrowheads="1"/>
            </p:cNvSpPr>
            <p:nvPr/>
          </p:nvSpPr>
          <p:spPr bwMode="auto">
            <a:xfrm>
              <a:off x="4254" y="2630"/>
              <a:ext cx="18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191" name="нет"/>
            <p:cNvSpPr txBox="1">
              <a:spLocks noChangeArrowheads="1"/>
            </p:cNvSpPr>
            <p:nvPr/>
          </p:nvSpPr>
          <p:spPr bwMode="auto">
            <a:xfrm>
              <a:off x="4669" y="2633"/>
              <a:ext cx="228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192" name="Circle"/>
            <p:cNvSpPr>
              <a:spLocks noChangeArrowheads="1"/>
            </p:cNvSpPr>
            <p:nvPr/>
          </p:nvSpPr>
          <p:spPr bwMode="auto">
            <a:xfrm>
              <a:off x="4201" y="2853"/>
              <a:ext cx="138" cy="13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193" name="нет дождя"/>
            <p:cNvSpPr txBox="1">
              <a:spLocks noChangeArrowheads="1"/>
            </p:cNvSpPr>
            <p:nvPr/>
          </p:nvSpPr>
          <p:spPr bwMode="auto">
            <a:xfrm>
              <a:off x="3918" y="3032"/>
              <a:ext cx="704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D15E00"/>
                  </a:solidFill>
                  <a:latin typeface="Circe"/>
                </a:rPr>
                <a:t>нет дождя</a:t>
              </a:r>
            </a:p>
          </p:txBody>
        </p:sp>
        <p:sp>
          <p:nvSpPr>
            <p:cNvPr id="49194" name="дождь"/>
            <p:cNvSpPr txBox="1">
              <a:spLocks noChangeArrowheads="1"/>
            </p:cNvSpPr>
            <p:nvPr/>
          </p:nvSpPr>
          <p:spPr bwMode="auto">
            <a:xfrm>
              <a:off x="4634" y="3031"/>
              <a:ext cx="396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2F5394"/>
                  </a:solidFill>
                  <a:latin typeface="Circe"/>
                </a:rPr>
                <a:t>дождь</a:t>
              </a:r>
            </a:p>
          </p:txBody>
        </p:sp>
        <p:sp>
          <p:nvSpPr>
            <p:cNvPr id="8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763" y="2848"/>
              <a:ext cx="138" cy="13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grpSp>
          <p:nvGrpSpPr>
            <p:cNvPr id="49196" name="Group"/>
            <p:cNvGrpSpPr>
              <a:grpSpLocks/>
            </p:cNvGrpSpPr>
            <p:nvPr/>
          </p:nvGrpSpPr>
          <p:grpSpPr bwMode="auto">
            <a:xfrm>
              <a:off x="5462" y="2274"/>
              <a:ext cx="505" cy="120"/>
              <a:chOff x="0" y="0"/>
              <a:chExt cx="1103429" cy="262003"/>
            </a:xfrm>
          </p:grpSpPr>
          <p:sp>
            <p:nvSpPr>
              <p:cNvPr id="49214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15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197" name="да"/>
            <p:cNvSpPr txBox="1">
              <a:spLocks noChangeArrowheads="1"/>
            </p:cNvSpPr>
            <p:nvPr/>
          </p:nvSpPr>
          <p:spPr bwMode="auto">
            <a:xfrm>
              <a:off x="5427" y="2214"/>
              <a:ext cx="186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198" name="нет"/>
            <p:cNvSpPr txBox="1">
              <a:spLocks noChangeArrowheads="1"/>
            </p:cNvSpPr>
            <p:nvPr/>
          </p:nvSpPr>
          <p:spPr bwMode="auto">
            <a:xfrm>
              <a:off x="5842" y="2216"/>
              <a:ext cx="241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199" name="Rectangle"/>
            <p:cNvSpPr>
              <a:spLocks noChangeArrowheads="1"/>
            </p:cNvSpPr>
            <p:nvPr/>
          </p:nvSpPr>
          <p:spPr bwMode="auto">
            <a:xfrm>
              <a:off x="5194" y="2019"/>
              <a:ext cx="1030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00" name="давление &gt; 1020.5"/>
            <p:cNvSpPr txBox="1">
              <a:spLocks noChangeArrowheads="1"/>
            </p:cNvSpPr>
            <p:nvPr/>
          </p:nvSpPr>
          <p:spPr bwMode="auto">
            <a:xfrm>
              <a:off x="5189" y="2037"/>
              <a:ext cx="1049" cy="16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давление &gt; 1020.5</a:t>
              </a:r>
            </a:p>
          </p:txBody>
        </p:sp>
        <p:sp>
          <p:nvSpPr>
            <p:cNvPr id="49201" name="Circle"/>
            <p:cNvSpPr>
              <a:spLocks noChangeArrowheads="1"/>
            </p:cNvSpPr>
            <p:nvPr/>
          </p:nvSpPr>
          <p:spPr bwMode="auto">
            <a:xfrm>
              <a:off x="5328" y="2469"/>
              <a:ext cx="138" cy="13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02" name="нет дождя"/>
            <p:cNvSpPr txBox="1">
              <a:spLocks noChangeArrowheads="1"/>
            </p:cNvSpPr>
            <p:nvPr/>
          </p:nvSpPr>
          <p:spPr bwMode="auto">
            <a:xfrm>
              <a:off x="5045" y="2648"/>
              <a:ext cx="704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D15E00"/>
                  </a:solidFill>
                  <a:latin typeface="Circe"/>
                </a:rPr>
                <a:t>нет дождя</a:t>
              </a:r>
            </a:p>
          </p:txBody>
        </p:sp>
        <p:grpSp>
          <p:nvGrpSpPr>
            <p:cNvPr id="49203" name="Group"/>
            <p:cNvGrpSpPr>
              <a:grpSpLocks/>
            </p:cNvGrpSpPr>
            <p:nvPr/>
          </p:nvGrpSpPr>
          <p:grpSpPr bwMode="auto">
            <a:xfrm>
              <a:off x="5856" y="2696"/>
              <a:ext cx="505" cy="119"/>
              <a:chOff x="0" y="0"/>
              <a:chExt cx="1103429" cy="262003"/>
            </a:xfrm>
          </p:grpSpPr>
          <p:sp>
            <p:nvSpPr>
              <p:cNvPr id="49212" name="Line"/>
              <p:cNvSpPr>
                <a:spLocks noChangeShapeType="1"/>
              </p:cNvSpPr>
              <p:nvPr/>
            </p:nvSpPr>
            <p:spPr bwMode="auto">
              <a:xfrm flipH="1" flipV="1">
                <a:off x="543750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  <p:sp>
            <p:nvSpPr>
              <p:cNvPr id="49213" name="Line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559680" cy="262004"/>
              </a:xfrm>
              <a:prstGeom prst="line">
                <a:avLst/>
              </a:prstGeom>
              <a:noFill/>
              <a:ln w="25400">
                <a:solidFill>
                  <a:srgbClr val="929292"/>
                </a:solidFill>
                <a:miter lim="400000"/>
                <a:headEnd type="stealth" w="med" len="med"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/>
              </a:p>
            </p:txBody>
          </p:sp>
        </p:grpSp>
        <p:sp>
          <p:nvSpPr>
            <p:cNvPr id="49204" name="да"/>
            <p:cNvSpPr txBox="1">
              <a:spLocks noChangeArrowheads="1"/>
            </p:cNvSpPr>
            <p:nvPr/>
          </p:nvSpPr>
          <p:spPr bwMode="auto">
            <a:xfrm>
              <a:off x="5821" y="2636"/>
              <a:ext cx="189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да</a:t>
              </a:r>
            </a:p>
          </p:txBody>
        </p:sp>
        <p:sp>
          <p:nvSpPr>
            <p:cNvPr id="49205" name="нет"/>
            <p:cNvSpPr txBox="1">
              <a:spLocks noChangeArrowheads="1"/>
            </p:cNvSpPr>
            <p:nvPr/>
          </p:nvSpPr>
          <p:spPr bwMode="auto">
            <a:xfrm>
              <a:off x="6236" y="2638"/>
              <a:ext cx="208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200">
                  <a:solidFill>
                    <a:srgbClr val="929292"/>
                  </a:solidFill>
                  <a:latin typeface="Circe"/>
                </a:rPr>
                <a:t>нет</a:t>
              </a:r>
            </a:p>
          </p:txBody>
        </p:sp>
        <p:sp>
          <p:nvSpPr>
            <p:cNvPr id="49206" name="Rectangle"/>
            <p:cNvSpPr>
              <a:spLocks noChangeArrowheads="1"/>
            </p:cNvSpPr>
            <p:nvPr/>
          </p:nvSpPr>
          <p:spPr bwMode="auto">
            <a:xfrm>
              <a:off x="5622" y="2433"/>
              <a:ext cx="955" cy="19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07" name="влажность &gt; 47.5"/>
            <p:cNvSpPr txBox="1">
              <a:spLocks noChangeArrowheads="1"/>
            </p:cNvSpPr>
            <p:nvPr/>
          </p:nvSpPr>
          <p:spPr bwMode="auto">
            <a:xfrm>
              <a:off x="5613" y="2458"/>
              <a:ext cx="976" cy="14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ru-RU" sz="1400">
                  <a:latin typeface="Circe"/>
                  <a:sym typeface="Helvetica Neue Medium"/>
                </a:rPr>
                <a:t>влажность &gt; 47.5</a:t>
              </a:r>
            </a:p>
          </p:txBody>
        </p:sp>
        <p:sp>
          <p:nvSpPr>
            <p:cNvPr id="49208" name="Circle"/>
            <p:cNvSpPr>
              <a:spLocks noChangeArrowheads="1"/>
            </p:cNvSpPr>
            <p:nvPr/>
          </p:nvSpPr>
          <p:spPr bwMode="auto">
            <a:xfrm>
              <a:off x="5767" y="2851"/>
              <a:ext cx="138" cy="138"/>
            </a:xfrm>
            <a:prstGeom prst="ellipse">
              <a:avLst/>
            </a:prstGeom>
            <a:solidFill>
              <a:srgbClr val="FF9400"/>
            </a:solidFill>
            <a:ln w="38100">
              <a:solidFill>
                <a:srgbClr val="5E5E5E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49209" name="нет дождя"/>
            <p:cNvSpPr txBox="1">
              <a:spLocks noChangeArrowheads="1"/>
            </p:cNvSpPr>
            <p:nvPr/>
          </p:nvSpPr>
          <p:spPr bwMode="auto">
            <a:xfrm>
              <a:off x="5484" y="3030"/>
              <a:ext cx="703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D15E00"/>
                  </a:solidFill>
                  <a:latin typeface="Circe"/>
                </a:rPr>
                <a:t>нет дождя</a:t>
              </a:r>
            </a:p>
          </p:txBody>
        </p:sp>
        <p:sp>
          <p:nvSpPr>
            <p:cNvPr id="49210" name="дождь"/>
            <p:cNvSpPr txBox="1">
              <a:spLocks noChangeArrowheads="1"/>
            </p:cNvSpPr>
            <p:nvPr/>
          </p:nvSpPr>
          <p:spPr bwMode="auto">
            <a:xfrm>
              <a:off x="6200" y="3028"/>
              <a:ext cx="396" cy="14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pPr>
                <a:lnSpc>
                  <a:spcPct val="90000"/>
                </a:lnSpc>
              </a:pPr>
              <a:r>
                <a:rPr lang="ru-RU" sz="1400">
                  <a:solidFill>
                    <a:srgbClr val="2F5394"/>
                  </a:solidFill>
                  <a:latin typeface="Circe"/>
                </a:rPr>
                <a:t>дождь</a:t>
              </a:r>
            </a:p>
          </p:txBody>
        </p:sp>
        <p:sp>
          <p:nvSpPr>
            <p:cNvPr id="10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329" y="2846"/>
              <a:ext cx="138" cy="13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Результат деревьев решений</a:t>
            </a:r>
          </a:p>
        </p:txBody>
      </p:sp>
      <p:grpSp>
        <p:nvGrpSpPr>
          <p:cNvPr id="50178" name="Группа 325"/>
          <p:cNvGrpSpPr>
            <a:grpSpLocks/>
          </p:cNvGrpSpPr>
          <p:nvPr/>
        </p:nvGrpSpPr>
        <p:grpSpPr bwMode="auto">
          <a:xfrm>
            <a:off x="482600" y="2062163"/>
            <a:ext cx="11226800" cy="2736850"/>
            <a:chOff x="438569" y="1965798"/>
            <a:chExt cx="12666985" cy="3087743"/>
          </a:xfrm>
        </p:grpSpPr>
        <p:sp>
          <p:nvSpPr>
            <p:cNvPr id="50187" name="Rectangle"/>
            <p:cNvSpPr>
              <a:spLocks noChangeArrowheads="1"/>
            </p:cNvSpPr>
            <p:nvPr/>
          </p:nvSpPr>
          <p:spPr bwMode="auto">
            <a:xfrm>
              <a:off x="5305373" y="2556929"/>
              <a:ext cx="3243536" cy="2161988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5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323025" y="2864897"/>
              <a:ext cx="3213316" cy="1841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42" y="0"/>
                  </a:moveTo>
                  <a:lnTo>
                    <a:pt x="6842" y="14104"/>
                  </a:lnTo>
                  <a:lnTo>
                    <a:pt x="0" y="14104"/>
                  </a:lnTo>
                  <a:lnTo>
                    <a:pt x="0" y="21465"/>
                  </a:lnTo>
                  <a:lnTo>
                    <a:pt x="6842" y="21465"/>
                  </a:lnTo>
                  <a:lnTo>
                    <a:pt x="6842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1">
                <a:lumOff val="-13575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319443" y="2569376"/>
              <a:ext cx="3216898" cy="1500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57" y="0"/>
                  </a:moveTo>
                  <a:lnTo>
                    <a:pt x="6857" y="11"/>
                  </a:lnTo>
                  <a:lnTo>
                    <a:pt x="0" y="11"/>
                  </a:lnTo>
                  <a:lnTo>
                    <a:pt x="0" y="21600"/>
                  </a:lnTo>
                  <a:lnTo>
                    <a:pt x="6894" y="21600"/>
                  </a:lnTo>
                  <a:lnTo>
                    <a:pt x="6894" y="4414"/>
                  </a:lnTo>
                  <a:lnTo>
                    <a:pt x="21600" y="4414"/>
                  </a:lnTo>
                  <a:lnTo>
                    <a:pt x="21600" y="0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0190" name="Rectangle"/>
            <p:cNvSpPr>
              <a:spLocks noChangeArrowheads="1"/>
            </p:cNvSpPr>
            <p:nvPr/>
          </p:nvSpPr>
          <p:spPr bwMode="auto">
            <a:xfrm>
              <a:off x="9541889" y="2556928"/>
              <a:ext cx="3243536" cy="2161988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8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559085" y="2866688"/>
              <a:ext cx="3213316" cy="1839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6" y="0"/>
                  </a:moveTo>
                  <a:lnTo>
                    <a:pt x="17146" y="5398"/>
                  </a:lnTo>
                  <a:lnTo>
                    <a:pt x="6842" y="5398"/>
                  </a:lnTo>
                  <a:lnTo>
                    <a:pt x="6842" y="14102"/>
                  </a:lnTo>
                  <a:lnTo>
                    <a:pt x="2775" y="14102"/>
                  </a:lnTo>
                  <a:lnTo>
                    <a:pt x="2775" y="6739"/>
                  </a:lnTo>
                  <a:lnTo>
                    <a:pt x="3" y="6739"/>
                  </a:lnTo>
                  <a:lnTo>
                    <a:pt x="3" y="14102"/>
                  </a:lnTo>
                  <a:lnTo>
                    <a:pt x="0" y="14102"/>
                  </a:lnTo>
                  <a:lnTo>
                    <a:pt x="0" y="21465"/>
                  </a:lnTo>
                  <a:lnTo>
                    <a:pt x="6901" y="21465"/>
                  </a:lnTo>
                  <a:lnTo>
                    <a:pt x="6901" y="21418"/>
                  </a:lnTo>
                  <a:lnTo>
                    <a:pt x="17146" y="21418"/>
                  </a:lnTo>
                  <a:lnTo>
                    <a:pt x="17146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146" y="0"/>
                  </a:lnTo>
                  <a:close/>
                </a:path>
              </a:pathLst>
            </a:custGeom>
            <a:solidFill>
              <a:schemeClr val="accent1">
                <a:lumOff val="-13575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555502" y="2556839"/>
              <a:ext cx="3216898" cy="1525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2605"/>
                  </a:lnTo>
                  <a:lnTo>
                    <a:pt x="2802" y="12605"/>
                  </a:lnTo>
                  <a:lnTo>
                    <a:pt x="2802" y="21600"/>
                  </a:lnTo>
                  <a:lnTo>
                    <a:pt x="6945" y="21600"/>
                  </a:lnTo>
                  <a:lnTo>
                    <a:pt x="6945" y="12509"/>
                  </a:lnTo>
                  <a:lnTo>
                    <a:pt x="6894" y="12509"/>
                  </a:lnTo>
                  <a:lnTo>
                    <a:pt x="6908" y="10973"/>
                  </a:lnTo>
                  <a:lnTo>
                    <a:pt x="6924" y="10912"/>
                  </a:lnTo>
                  <a:lnTo>
                    <a:pt x="6910" y="10918"/>
                  </a:lnTo>
                  <a:lnTo>
                    <a:pt x="17180" y="10918"/>
                  </a:lnTo>
                  <a:lnTo>
                    <a:pt x="17180" y="4515"/>
                  </a:lnTo>
                  <a:lnTo>
                    <a:pt x="21600" y="4515"/>
                  </a:lnTo>
                  <a:lnTo>
                    <a:pt x="21600" y="169"/>
                  </a:lnTo>
                  <a:lnTo>
                    <a:pt x="6894" y="169"/>
                  </a:lnTo>
                  <a:lnTo>
                    <a:pt x="6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0193" name="Rectangle"/>
            <p:cNvSpPr>
              <a:spLocks noChangeArrowheads="1"/>
            </p:cNvSpPr>
            <p:nvPr/>
          </p:nvSpPr>
          <p:spPr bwMode="auto">
            <a:xfrm>
              <a:off x="955334" y="2556928"/>
              <a:ext cx="3243536" cy="2161988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11" name="Rectang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989701" y="2571168"/>
              <a:ext cx="2195945" cy="2122375"/>
            </a:xfrm>
            <a:prstGeom prst="rect">
              <a:avLst/>
            </a:prstGeom>
            <a:solidFill>
              <a:schemeClr val="accent1">
                <a:lumOff val="-13575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2" name="Rectang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70540" y="2569376"/>
              <a:ext cx="1026326" cy="2124167"/>
            </a:xfrm>
            <a:prstGeom prst="rect">
              <a:avLst/>
            </a:pr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0196" name="Line"/>
            <p:cNvSpPr>
              <a:spLocks noChangeShapeType="1"/>
            </p:cNvSpPr>
            <p:nvPr/>
          </p:nvSpPr>
          <p:spPr bwMode="auto">
            <a:xfrm flipV="1">
              <a:off x="960008" y="2242505"/>
              <a:ext cx="1" cy="2564612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197" name="Line"/>
            <p:cNvSpPr>
              <a:spLocks noChangeShapeType="1"/>
            </p:cNvSpPr>
            <p:nvPr/>
          </p:nvSpPr>
          <p:spPr bwMode="auto">
            <a:xfrm>
              <a:off x="851486" y="4713027"/>
              <a:ext cx="3667514" cy="1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198" name="атм. давление,  мм рт.ст."/>
            <p:cNvSpPr txBox="1">
              <a:spLocks noChangeArrowheads="1"/>
            </p:cNvSpPr>
            <p:nvPr/>
          </p:nvSpPr>
          <p:spPr bwMode="auto">
            <a:xfrm>
              <a:off x="1024203" y="1965798"/>
              <a:ext cx="2144708" cy="56395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атм. давление,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мм рт. ст.</a:t>
              </a:r>
            </a:p>
          </p:txBody>
        </p:sp>
        <p:sp>
          <p:nvSpPr>
            <p:cNvPr id="50199" name="вл-ть,  %"/>
            <p:cNvSpPr txBox="1">
              <a:spLocks noChangeArrowheads="1"/>
            </p:cNvSpPr>
            <p:nvPr/>
          </p:nvSpPr>
          <p:spPr bwMode="auto">
            <a:xfrm>
              <a:off x="4222160" y="4207981"/>
              <a:ext cx="1244155" cy="45302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вл-ть,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%</a:t>
              </a:r>
            </a:p>
          </p:txBody>
        </p:sp>
        <p:sp>
          <p:nvSpPr>
            <p:cNvPr id="50200" name="Line"/>
            <p:cNvSpPr>
              <a:spLocks noChangeShapeType="1"/>
            </p:cNvSpPr>
            <p:nvPr/>
          </p:nvSpPr>
          <p:spPr bwMode="auto">
            <a:xfrm flipV="1">
              <a:off x="2012042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01" name="Line"/>
            <p:cNvSpPr>
              <a:spLocks noChangeShapeType="1"/>
            </p:cNvSpPr>
            <p:nvPr/>
          </p:nvSpPr>
          <p:spPr bwMode="auto">
            <a:xfrm flipV="1">
              <a:off x="3117022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02" name="Line"/>
            <p:cNvSpPr>
              <a:spLocks noChangeShapeType="1"/>
            </p:cNvSpPr>
            <p:nvPr/>
          </p:nvSpPr>
          <p:spPr bwMode="auto">
            <a:xfrm flipV="1">
              <a:off x="2564532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03" name="Line"/>
            <p:cNvSpPr>
              <a:spLocks noChangeShapeType="1"/>
            </p:cNvSpPr>
            <p:nvPr/>
          </p:nvSpPr>
          <p:spPr bwMode="auto">
            <a:xfrm flipV="1">
              <a:off x="1482929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04" name="Line"/>
            <p:cNvSpPr>
              <a:spLocks noChangeShapeType="1"/>
            </p:cNvSpPr>
            <p:nvPr/>
          </p:nvSpPr>
          <p:spPr bwMode="auto">
            <a:xfrm>
              <a:off x="853212" y="2556648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05" name="40"/>
            <p:cNvSpPr txBox="1">
              <a:spLocks noChangeArrowheads="1"/>
            </p:cNvSpPr>
            <p:nvPr/>
          </p:nvSpPr>
          <p:spPr bwMode="auto">
            <a:xfrm>
              <a:off x="801236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40</a:t>
              </a:r>
            </a:p>
          </p:txBody>
        </p:sp>
        <p:sp>
          <p:nvSpPr>
            <p:cNvPr id="50206" name="60"/>
            <p:cNvSpPr txBox="1">
              <a:spLocks noChangeArrowheads="1"/>
            </p:cNvSpPr>
            <p:nvPr/>
          </p:nvSpPr>
          <p:spPr bwMode="auto">
            <a:xfrm>
              <a:off x="1853270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60</a:t>
              </a:r>
            </a:p>
          </p:txBody>
        </p:sp>
        <p:sp>
          <p:nvSpPr>
            <p:cNvPr id="50207" name="80"/>
            <p:cNvSpPr txBox="1">
              <a:spLocks noChangeArrowheads="1"/>
            </p:cNvSpPr>
            <p:nvPr/>
          </p:nvSpPr>
          <p:spPr bwMode="auto">
            <a:xfrm>
              <a:off x="2958251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80</a:t>
              </a:r>
            </a:p>
          </p:txBody>
        </p:sp>
        <p:sp>
          <p:nvSpPr>
            <p:cNvPr id="50208" name="70"/>
            <p:cNvSpPr txBox="1">
              <a:spLocks noChangeArrowheads="1"/>
            </p:cNvSpPr>
            <p:nvPr/>
          </p:nvSpPr>
          <p:spPr bwMode="auto">
            <a:xfrm>
              <a:off x="2405760" y="4746741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70</a:t>
              </a:r>
            </a:p>
          </p:txBody>
        </p:sp>
        <p:sp>
          <p:nvSpPr>
            <p:cNvPr id="50209" name="50"/>
            <p:cNvSpPr txBox="1">
              <a:spLocks noChangeArrowheads="1"/>
            </p:cNvSpPr>
            <p:nvPr/>
          </p:nvSpPr>
          <p:spPr bwMode="auto">
            <a:xfrm>
              <a:off x="1327865" y="4745863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50</a:t>
              </a:r>
            </a:p>
          </p:txBody>
        </p:sp>
        <p:sp>
          <p:nvSpPr>
            <p:cNvPr id="50210" name="Line"/>
            <p:cNvSpPr>
              <a:spLocks noChangeShapeType="1"/>
            </p:cNvSpPr>
            <p:nvPr/>
          </p:nvSpPr>
          <p:spPr bwMode="auto">
            <a:xfrm flipV="1">
              <a:off x="4198626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11" name="Line"/>
            <p:cNvSpPr>
              <a:spLocks noChangeShapeType="1"/>
            </p:cNvSpPr>
            <p:nvPr/>
          </p:nvSpPr>
          <p:spPr bwMode="auto">
            <a:xfrm flipV="1">
              <a:off x="3657824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12" name="100"/>
            <p:cNvSpPr txBox="1">
              <a:spLocks noChangeArrowheads="1"/>
            </p:cNvSpPr>
            <p:nvPr/>
          </p:nvSpPr>
          <p:spPr bwMode="auto">
            <a:xfrm>
              <a:off x="3992437" y="4745863"/>
              <a:ext cx="412379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100</a:t>
              </a:r>
            </a:p>
          </p:txBody>
        </p:sp>
        <p:sp>
          <p:nvSpPr>
            <p:cNvPr id="50213" name="90"/>
            <p:cNvSpPr txBox="1">
              <a:spLocks noChangeArrowheads="1"/>
            </p:cNvSpPr>
            <p:nvPr/>
          </p:nvSpPr>
          <p:spPr bwMode="auto">
            <a:xfrm>
              <a:off x="3484153" y="4745863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90</a:t>
              </a:r>
            </a:p>
          </p:txBody>
        </p:sp>
        <p:sp>
          <p:nvSpPr>
            <p:cNvPr id="50214" name="Line"/>
            <p:cNvSpPr>
              <a:spLocks noChangeShapeType="1"/>
            </p:cNvSpPr>
            <p:nvPr/>
          </p:nvSpPr>
          <p:spPr bwMode="auto">
            <a:xfrm>
              <a:off x="893444" y="286312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15" name="Line"/>
            <p:cNvSpPr>
              <a:spLocks noChangeShapeType="1"/>
            </p:cNvSpPr>
            <p:nvPr/>
          </p:nvSpPr>
          <p:spPr bwMode="auto">
            <a:xfrm>
              <a:off x="893444" y="315919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16" name="Line"/>
            <p:cNvSpPr>
              <a:spLocks noChangeShapeType="1"/>
            </p:cNvSpPr>
            <p:nvPr/>
          </p:nvSpPr>
          <p:spPr bwMode="auto">
            <a:xfrm>
              <a:off x="893444" y="3457479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17" name="Line"/>
            <p:cNvSpPr>
              <a:spLocks noChangeShapeType="1"/>
            </p:cNvSpPr>
            <p:nvPr/>
          </p:nvSpPr>
          <p:spPr bwMode="auto">
            <a:xfrm>
              <a:off x="893444" y="3767461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18" name="Line"/>
            <p:cNvSpPr>
              <a:spLocks noChangeShapeType="1"/>
            </p:cNvSpPr>
            <p:nvPr/>
          </p:nvSpPr>
          <p:spPr bwMode="auto">
            <a:xfrm>
              <a:off x="893444" y="407744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19" name="Line"/>
            <p:cNvSpPr>
              <a:spLocks noChangeShapeType="1"/>
            </p:cNvSpPr>
            <p:nvPr/>
          </p:nvSpPr>
          <p:spPr bwMode="auto">
            <a:xfrm>
              <a:off x="893444" y="4387425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20" name="Line"/>
            <p:cNvSpPr>
              <a:spLocks noChangeShapeType="1"/>
            </p:cNvSpPr>
            <p:nvPr/>
          </p:nvSpPr>
          <p:spPr bwMode="auto">
            <a:xfrm>
              <a:off x="850229" y="3158890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21" name="Line"/>
            <p:cNvSpPr>
              <a:spLocks noChangeShapeType="1"/>
            </p:cNvSpPr>
            <p:nvPr/>
          </p:nvSpPr>
          <p:spPr bwMode="auto">
            <a:xfrm>
              <a:off x="846447" y="3767461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22" name="Line"/>
            <p:cNvSpPr>
              <a:spLocks noChangeShapeType="1"/>
            </p:cNvSpPr>
            <p:nvPr/>
          </p:nvSpPr>
          <p:spPr bwMode="auto">
            <a:xfrm>
              <a:off x="846447" y="4387425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50223" name="Group"/>
            <p:cNvGrpSpPr>
              <a:grpSpLocks/>
            </p:cNvGrpSpPr>
            <p:nvPr/>
          </p:nvGrpSpPr>
          <p:grpSpPr bwMode="auto">
            <a:xfrm>
              <a:off x="438569" y="2333018"/>
              <a:ext cx="412379" cy="2448354"/>
              <a:chOff x="0" y="0"/>
              <a:chExt cx="412377" cy="2448352"/>
            </a:xfrm>
          </p:grpSpPr>
          <p:sp>
            <p:nvSpPr>
              <p:cNvPr id="50501" name="1035"/>
              <p:cNvSpPr txBox="1">
                <a:spLocks noChangeArrowheads="1"/>
              </p:cNvSpPr>
              <p:nvPr/>
            </p:nvSpPr>
            <p:spPr bwMode="auto">
              <a:xfrm>
                <a:off x="3959" y="-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1035</a:t>
                </a:r>
              </a:p>
            </p:txBody>
          </p:sp>
          <p:sp>
            <p:nvSpPr>
              <p:cNvPr id="50502" name="1030"/>
              <p:cNvSpPr txBox="1">
                <a:spLocks noChangeArrowheads="1"/>
              </p:cNvSpPr>
              <p:nvPr/>
            </p:nvSpPr>
            <p:spPr bwMode="auto">
              <a:xfrm>
                <a:off x="3036" y="314779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1030</a:t>
                </a:r>
              </a:p>
            </p:txBody>
          </p:sp>
          <p:sp>
            <p:nvSpPr>
              <p:cNvPr id="50503" name="1025"/>
              <p:cNvSpPr txBox="1">
                <a:spLocks noChangeArrowheads="1"/>
              </p:cNvSpPr>
              <p:nvPr/>
            </p:nvSpPr>
            <p:spPr bwMode="auto">
              <a:xfrm>
                <a:off x="3036" y="605188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1025</a:t>
                </a:r>
              </a:p>
            </p:txBody>
          </p:sp>
          <p:sp>
            <p:nvSpPr>
              <p:cNvPr id="50504" name="1020"/>
              <p:cNvSpPr txBox="1">
                <a:spLocks noChangeArrowheads="1"/>
              </p:cNvSpPr>
              <p:nvPr/>
            </p:nvSpPr>
            <p:spPr bwMode="auto">
              <a:xfrm>
                <a:off x="3959" y="913412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1020</a:t>
                </a:r>
              </a:p>
            </p:txBody>
          </p:sp>
          <p:sp>
            <p:nvSpPr>
              <p:cNvPr id="50505" name="1015"/>
              <p:cNvSpPr txBox="1">
                <a:spLocks noChangeArrowheads="1"/>
              </p:cNvSpPr>
              <p:nvPr/>
            </p:nvSpPr>
            <p:spPr bwMode="auto">
              <a:xfrm>
                <a:off x="0" y="120686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1015</a:t>
                </a:r>
              </a:p>
            </p:txBody>
          </p:sp>
          <p:sp>
            <p:nvSpPr>
              <p:cNvPr id="50506" name="1010"/>
              <p:cNvSpPr txBox="1">
                <a:spLocks noChangeArrowheads="1"/>
              </p:cNvSpPr>
              <p:nvPr/>
            </p:nvSpPr>
            <p:spPr bwMode="auto">
              <a:xfrm>
                <a:off x="3959" y="1512097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1010</a:t>
                </a:r>
              </a:p>
            </p:txBody>
          </p:sp>
          <p:sp>
            <p:nvSpPr>
              <p:cNvPr id="50507" name="1005"/>
              <p:cNvSpPr txBox="1">
                <a:spLocks noChangeArrowheads="1"/>
              </p:cNvSpPr>
              <p:nvPr/>
            </p:nvSpPr>
            <p:spPr bwMode="auto">
              <a:xfrm>
                <a:off x="3959" y="1826825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1005</a:t>
                </a:r>
              </a:p>
            </p:txBody>
          </p:sp>
          <p:sp>
            <p:nvSpPr>
              <p:cNvPr id="50508" name="1000"/>
              <p:cNvSpPr txBox="1">
                <a:spLocks noChangeArrowheads="1"/>
              </p:cNvSpPr>
              <p:nvPr/>
            </p:nvSpPr>
            <p:spPr bwMode="auto">
              <a:xfrm>
                <a:off x="3959" y="2141553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1000</a:t>
                </a:r>
              </a:p>
            </p:txBody>
          </p:sp>
        </p:grpSp>
        <p:sp>
          <p:nvSpPr>
            <p:cNvPr id="4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24274" y="3045791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81895" y="3045791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57123" y="3176537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61010" y="3176537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412952" y="3090567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69391" y="3108478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45228" y="2802210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25255" y="2685794"/>
              <a:ext cx="10388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80442" y="3267879"/>
              <a:ext cx="102095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927012" y="3361013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463105" y="3853548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26708" y="3957428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05822" y="3710265"/>
              <a:ext cx="102095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04639" y="3405790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317482" y="3108478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53034" y="2983105"/>
              <a:ext cx="10388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81118" y="3045791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825627" y="2569376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81118" y="3224894"/>
              <a:ext cx="10388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56955" y="3045791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710993" y="3171163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001159" y="3412954"/>
              <a:ext cx="10388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56955" y="3364595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44112" y="3549072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08560" y="4098919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34514" y="4152650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81895" y="3418326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986119" y="3808772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26708" y="4055934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69391" y="4274441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7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980746" y="4222501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04639" y="4340709"/>
              <a:ext cx="103886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471520" y="4222501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45228" y="3969965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190310" y="3663698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81659" y="3663698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415994" y="3430864"/>
              <a:ext cx="10388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82876" y="3416536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123498" y="3296536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825627" y="3783697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8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08593" y="4276232"/>
              <a:ext cx="10388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906228" y="3418326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770101" y="3348476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90682" y="3235641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56955" y="3155045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920557" y="3224894"/>
              <a:ext cx="102096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001159" y="3160417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07107" y="2941911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30391" y="2843405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967127" y="2963403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986830" y="3058329"/>
              <a:ext cx="102095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0275" name="Line"/>
            <p:cNvSpPr>
              <a:spLocks noChangeShapeType="1"/>
            </p:cNvSpPr>
            <p:nvPr/>
          </p:nvSpPr>
          <p:spPr bwMode="auto">
            <a:xfrm flipV="1">
              <a:off x="5310046" y="2242505"/>
              <a:ext cx="1" cy="2564612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76" name="Line"/>
            <p:cNvSpPr>
              <a:spLocks noChangeShapeType="1"/>
            </p:cNvSpPr>
            <p:nvPr/>
          </p:nvSpPr>
          <p:spPr bwMode="auto">
            <a:xfrm>
              <a:off x="5201525" y="4713027"/>
              <a:ext cx="3667513" cy="1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77" name="атм. давление,  мм рт.ст."/>
            <p:cNvSpPr txBox="1">
              <a:spLocks noChangeArrowheads="1"/>
            </p:cNvSpPr>
            <p:nvPr/>
          </p:nvSpPr>
          <p:spPr bwMode="auto">
            <a:xfrm>
              <a:off x="5374242" y="1965798"/>
              <a:ext cx="2144708" cy="56395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атм. давление,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мм рт. ст.</a:t>
              </a:r>
            </a:p>
          </p:txBody>
        </p:sp>
        <p:sp>
          <p:nvSpPr>
            <p:cNvPr id="50278" name="вл-ть,  %"/>
            <p:cNvSpPr txBox="1">
              <a:spLocks noChangeArrowheads="1"/>
            </p:cNvSpPr>
            <p:nvPr/>
          </p:nvSpPr>
          <p:spPr bwMode="auto">
            <a:xfrm>
              <a:off x="8572198" y="4207981"/>
              <a:ext cx="1244155" cy="45302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вл-ть,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%</a:t>
              </a:r>
            </a:p>
          </p:txBody>
        </p:sp>
        <p:sp>
          <p:nvSpPr>
            <p:cNvPr id="50279" name="Line"/>
            <p:cNvSpPr>
              <a:spLocks noChangeShapeType="1"/>
            </p:cNvSpPr>
            <p:nvPr/>
          </p:nvSpPr>
          <p:spPr bwMode="auto">
            <a:xfrm flipV="1">
              <a:off x="6362080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80" name="Line"/>
            <p:cNvSpPr>
              <a:spLocks noChangeShapeType="1"/>
            </p:cNvSpPr>
            <p:nvPr/>
          </p:nvSpPr>
          <p:spPr bwMode="auto">
            <a:xfrm flipV="1">
              <a:off x="7467061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81" name="Line"/>
            <p:cNvSpPr>
              <a:spLocks noChangeShapeType="1"/>
            </p:cNvSpPr>
            <p:nvPr/>
          </p:nvSpPr>
          <p:spPr bwMode="auto">
            <a:xfrm flipV="1">
              <a:off x="6914570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82" name="Line"/>
            <p:cNvSpPr>
              <a:spLocks noChangeShapeType="1"/>
            </p:cNvSpPr>
            <p:nvPr/>
          </p:nvSpPr>
          <p:spPr bwMode="auto">
            <a:xfrm flipV="1">
              <a:off x="5832967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83" name="Line"/>
            <p:cNvSpPr>
              <a:spLocks noChangeShapeType="1"/>
            </p:cNvSpPr>
            <p:nvPr/>
          </p:nvSpPr>
          <p:spPr bwMode="auto">
            <a:xfrm>
              <a:off x="5203250" y="2556648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84" name="40"/>
            <p:cNvSpPr txBox="1">
              <a:spLocks noChangeArrowheads="1"/>
            </p:cNvSpPr>
            <p:nvPr/>
          </p:nvSpPr>
          <p:spPr bwMode="auto">
            <a:xfrm>
              <a:off x="5151275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40</a:t>
              </a:r>
            </a:p>
          </p:txBody>
        </p:sp>
        <p:sp>
          <p:nvSpPr>
            <p:cNvPr id="50285" name="60"/>
            <p:cNvSpPr txBox="1">
              <a:spLocks noChangeArrowheads="1"/>
            </p:cNvSpPr>
            <p:nvPr/>
          </p:nvSpPr>
          <p:spPr bwMode="auto">
            <a:xfrm>
              <a:off x="6203308" y="4746741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60</a:t>
              </a:r>
            </a:p>
          </p:txBody>
        </p:sp>
        <p:sp>
          <p:nvSpPr>
            <p:cNvPr id="50286" name="80"/>
            <p:cNvSpPr txBox="1">
              <a:spLocks noChangeArrowheads="1"/>
            </p:cNvSpPr>
            <p:nvPr/>
          </p:nvSpPr>
          <p:spPr bwMode="auto">
            <a:xfrm>
              <a:off x="7308289" y="4746741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80</a:t>
              </a:r>
            </a:p>
          </p:txBody>
        </p:sp>
        <p:sp>
          <p:nvSpPr>
            <p:cNvPr id="50287" name="70"/>
            <p:cNvSpPr txBox="1">
              <a:spLocks noChangeArrowheads="1"/>
            </p:cNvSpPr>
            <p:nvPr/>
          </p:nvSpPr>
          <p:spPr bwMode="auto">
            <a:xfrm>
              <a:off x="6755799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70</a:t>
              </a:r>
            </a:p>
          </p:txBody>
        </p:sp>
        <p:sp>
          <p:nvSpPr>
            <p:cNvPr id="50288" name="50"/>
            <p:cNvSpPr txBox="1">
              <a:spLocks noChangeArrowheads="1"/>
            </p:cNvSpPr>
            <p:nvPr/>
          </p:nvSpPr>
          <p:spPr bwMode="auto">
            <a:xfrm>
              <a:off x="5677904" y="4745863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50</a:t>
              </a:r>
            </a:p>
          </p:txBody>
        </p:sp>
        <p:sp>
          <p:nvSpPr>
            <p:cNvPr id="50289" name="Line"/>
            <p:cNvSpPr>
              <a:spLocks noChangeShapeType="1"/>
            </p:cNvSpPr>
            <p:nvPr/>
          </p:nvSpPr>
          <p:spPr bwMode="auto">
            <a:xfrm flipV="1">
              <a:off x="8548664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0" name="Line"/>
            <p:cNvSpPr>
              <a:spLocks noChangeShapeType="1"/>
            </p:cNvSpPr>
            <p:nvPr/>
          </p:nvSpPr>
          <p:spPr bwMode="auto">
            <a:xfrm flipV="1">
              <a:off x="8007863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1" name="100"/>
            <p:cNvSpPr txBox="1">
              <a:spLocks noChangeArrowheads="1"/>
            </p:cNvSpPr>
            <p:nvPr/>
          </p:nvSpPr>
          <p:spPr bwMode="auto">
            <a:xfrm>
              <a:off x="8342475" y="4745863"/>
              <a:ext cx="412379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100</a:t>
              </a:r>
            </a:p>
          </p:txBody>
        </p:sp>
        <p:sp>
          <p:nvSpPr>
            <p:cNvPr id="50292" name="90"/>
            <p:cNvSpPr txBox="1">
              <a:spLocks noChangeArrowheads="1"/>
            </p:cNvSpPr>
            <p:nvPr/>
          </p:nvSpPr>
          <p:spPr bwMode="auto">
            <a:xfrm>
              <a:off x="7834192" y="4745863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90</a:t>
              </a:r>
            </a:p>
          </p:txBody>
        </p:sp>
        <p:sp>
          <p:nvSpPr>
            <p:cNvPr id="50293" name="Line"/>
            <p:cNvSpPr>
              <a:spLocks noChangeShapeType="1"/>
            </p:cNvSpPr>
            <p:nvPr/>
          </p:nvSpPr>
          <p:spPr bwMode="auto">
            <a:xfrm>
              <a:off x="5243483" y="286312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4" name="Line"/>
            <p:cNvSpPr>
              <a:spLocks noChangeShapeType="1"/>
            </p:cNvSpPr>
            <p:nvPr/>
          </p:nvSpPr>
          <p:spPr bwMode="auto">
            <a:xfrm>
              <a:off x="5243483" y="315919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5" name="Line"/>
            <p:cNvSpPr>
              <a:spLocks noChangeShapeType="1"/>
            </p:cNvSpPr>
            <p:nvPr/>
          </p:nvSpPr>
          <p:spPr bwMode="auto">
            <a:xfrm>
              <a:off x="5243483" y="3457479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6" name="Line"/>
            <p:cNvSpPr>
              <a:spLocks noChangeShapeType="1"/>
            </p:cNvSpPr>
            <p:nvPr/>
          </p:nvSpPr>
          <p:spPr bwMode="auto">
            <a:xfrm>
              <a:off x="5243483" y="3767461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7" name="Line"/>
            <p:cNvSpPr>
              <a:spLocks noChangeShapeType="1"/>
            </p:cNvSpPr>
            <p:nvPr/>
          </p:nvSpPr>
          <p:spPr bwMode="auto">
            <a:xfrm>
              <a:off x="5243483" y="407744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8" name="Line"/>
            <p:cNvSpPr>
              <a:spLocks noChangeShapeType="1"/>
            </p:cNvSpPr>
            <p:nvPr/>
          </p:nvSpPr>
          <p:spPr bwMode="auto">
            <a:xfrm>
              <a:off x="5243483" y="4387425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299" name="Line"/>
            <p:cNvSpPr>
              <a:spLocks noChangeShapeType="1"/>
            </p:cNvSpPr>
            <p:nvPr/>
          </p:nvSpPr>
          <p:spPr bwMode="auto">
            <a:xfrm>
              <a:off x="5200268" y="3158890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00" name="Line"/>
            <p:cNvSpPr>
              <a:spLocks noChangeShapeType="1"/>
            </p:cNvSpPr>
            <p:nvPr/>
          </p:nvSpPr>
          <p:spPr bwMode="auto">
            <a:xfrm>
              <a:off x="5196486" y="3767461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01" name="Line"/>
            <p:cNvSpPr>
              <a:spLocks noChangeShapeType="1"/>
            </p:cNvSpPr>
            <p:nvPr/>
          </p:nvSpPr>
          <p:spPr bwMode="auto">
            <a:xfrm>
              <a:off x="5196486" y="4387425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50302" name="Group"/>
            <p:cNvGrpSpPr>
              <a:grpSpLocks/>
            </p:cNvGrpSpPr>
            <p:nvPr/>
          </p:nvGrpSpPr>
          <p:grpSpPr bwMode="auto">
            <a:xfrm>
              <a:off x="4788608" y="2333018"/>
              <a:ext cx="412379" cy="2448354"/>
              <a:chOff x="0" y="0"/>
              <a:chExt cx="412377" cy="2448352"/>
            </a:xfrm>
          </p:grpSpPr>
          <p:sp>
            <p:nvSpPr>
              <p:cNvPr id="50493" name="1035"/>
              <p:cNvSpPr txBox="1">
                <a:spLocks noChangeArrowheads="1"/>
              </p:cNvSpPr>
              <p:nvPr/>
            </p:nvSpPr>
            <p:spPr bwMode="auto">
              <a:xfrm>
                <a:off x="3959" y="-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1035</a:t>
                </a:r>
              </a:p>
            </p:txBody>
          </p:sp>
          <p:sp>
            <p:nvSpPr>
              <p:cNvPr id="50494" name="1030"/>
              <p:cNvSpPr txBox="1">
                <a:spLocks noChangeArrowheads="1"/>
              </p:cNvSpPr>
              <p:nvPr/>
            </p:nvSpPr>
            <p:spPr bwMode="auto">
              <a:xfrm>
                <a:off x="3036" y="314779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1030</a:t>
                </a:r>
              </a:p>
            </p:txBody>
          </p:sp>
          <p:sp>
            <p:nvSpPr>
              <p:cNvPr id="50495" name="1025"/>
              <p:cNvSpPr txBox="1">
                <a:spLocks noChangeArrowheads="1"/>
              </p:cNvSpPr>
              <p:nvPr/>
            </p:nvSpPr>
            <p:spPr bwMode="auto">
              <a:xfrm>
                <a:off x="3036" y="605188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1025</a:t>
                </a:r>
              </a:p>
            </p:txBody>
          </p:sp>
          <p:sp>
            <p:nvSpPr>
              <p:cNvPr id="50496" name="1020"/>
              <p:cNvSpPr txBox="1">
                <a:spLocks noChangeArrowheads="1"/>
              </p:cNvSpPr>
              <p:nvPr/>
            </p:nvSpPr>
            <p:spPr bwMode="auto">
              <a:xfrm>
                <a:off x="3959" y="913412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1020</a:t>
                </a:r>
              </a:p>
            </p:txBody>
          </p:sp>
          <p:sp>
            <p:nvSpPr>
              <p:cNvPr id="50497" name="1015"/>
              <p:cNvSpPr txBox="1">
                <a:spLocks noChangeArrowheads="1"/>
              </p:cNvSpPr>
              <p:nvPr/>
            </p:nvSpPr>
            <p:spPr bwMode="auto">
              <a:xfrm>
                <a:off x="0" y="120686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1015</a:t>
                </a:r>
              </a:p>
            </p:txBody>
          </p:sp>
          <p:sp>
            <p:nvSpPr>
              <p:cNvPr id="50498" name="1010"/>
              <p:cNvSpPr txBox="1">
                <a:spLocks noChangeArrowheads="1"/>
              </p:cNvSpPr>
              <p:nvPr/>
            </p:nvSpPr>
            <p:spPr bwMode="auto">
              <a:xfrm>
                <a:off x="3959" y="1512097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1010</a:t>
                </a:r>
              </a:p>
            </p:txBody>
          </p:sp>
          <p:sp>
            <p:nvSpPr>
              <p:cNvPr id="50499" name="1005"/>
              <p:cNvSpPr txBox="1">
                <a:spLocks noChangeArrowheads="1"/>
              </p:cNvSpPr>
              <p:nvPr/>
            </p:nvSpPr>
            <p:spPr bwMode="auto">
              <a:xfrm>
                <a:off x="3959" y="1826825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1005</a:t>
                </a:r>
              </a:p>
            </p:txBody>
          </p:sp>
          <p:sp>
            <p:nvSpPr>
              <p:cNvPr id="50500" name="1000"/>
              <p:cNvSpPr txBox="1">
                <a:spLocks noChangeArrowheads="1"/>
              </p:cNvSpPr>
              <p:nvPr/>
            </p:nvSpPr>
            <p:spPr bwMode="auto">
              <a:xfrm>
                <a:off x="3959" y="2141553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1000</a:t>
                </a:r>
              </a:p>
            </p:txBody>
          </p:sp>
        </p:grpSp>
        <p:sp>
          <p:nvSpPr>
            <p:cNvPr id="13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374968" y="3045791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530798" y="3045791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06026" y="3176537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09912" y="3176537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61855" y="3090567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20084" y="3108478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395921" y="2802210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875948" y="2685794"/>
              <a:ext cx="10209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231135" y="3267879"/>
              <a:ext cx="10209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277705" y="3361013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12007" y="3853548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77401" y="3957428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356516" y="3710265"/>
              <a:ext cx="10209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555333" y="3405790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668175" y="3108478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203728" y="2983105"/>
              <a:ext cx="102095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31812" y="3045791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176320" y="2569376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631812" y="3224894"/>
              <a:ext cx="10209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907648" y="3045791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059896" y="3171163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51852" y="3412954"/>
              <a:ext cx="10209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907648" y="3364595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794806" y="3549072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259253" y="4098919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983417" y="4152650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530798" y="3418326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336814" y="3808772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77401" y="4055934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20084" y="4274441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331440" y="4222501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555333" y="4340709"/>
              <a:ext cx="102095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822214" y="4222501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6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395921" y="3969965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539213" y="3663698"/>
              <a:ext cx="10388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630562" y="3663698"/>
              <a:ext cx="10388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766689" y="3430864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031778" y="3416536"/>
              <a:ext cx="10388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472400" y="3296536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176320" y="3783697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59288" y="4276232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255130" y="3418326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119003" y="3348476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7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41376" y="3235641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8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907648" y="3155045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8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269460" y="3224894"/>
              <a:ext cx="103886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8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51852" y="3160417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8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956010" y="2941911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8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981086" y="2843405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8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17821" y="2963403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8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37523" y="3058329"/>
              <a:ext cx="102096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0354" name="Line"/>
            <p:cNvSpPr>
              <a:spLocks noChangeShapeType="1"/>
            </p:cNvSpPr>
            <p:nvPr/>
          </p:nvSpPr>
          <p:spPr bwMode="auto">
            <a:xfrm flipV="1">
              <a:off x="9546563" y="2242505"/>
              <a:ext cx="1" cy="2564612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55" name="Line"/>
            <p:cNvSpPr>
              <a:spLocks noChangeShapeType="1"/>
            </p:cNvSpPr>
            <p:nvPr/>
          </p:nvSpPr>
          <p:spPr bwMode="auto">
            <a:xfrm>
              <a:off x="9438041" y="4713027"/>
              <a:ext cx="3667513" cy="1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56" name="атм. давление,  мм рт.ст."/>
            <p:cNvSpPr txBox="1">
              <a:spLocks noChangeArrowheads="1"/>
            </p:cNvSpPr>
            <p:nvPr/>
          </p:nvSpPr>
          <p:spPr bwMode="auto">
            <a:xfrm>
              <a:off x="9610758" y="1965798"/>
              <a:ext cx="2144708" cy="56395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атм. давление,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мм рт. ст.</a:t>
              </a:r>
            </a:p>
          </p:txBody>
        </p:sp>
        <p:sp>
          <p:nvSpPr>
            <p:cNvPr id="50357" name="Line"/>
            <p:cNvSpPr>
              <a:spLocks noChangeShapeType="1"/>
            </p:cNvSpPr>
            <p:nvPr/>
          </p:nvSpPr>
          <p:spPr bwMode="auto">
            <a:xfrm flipV="1">
              <a:off x="10598596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58" name="Line"/>
            <p:cNvSpPr>
              <a:spLocks noChangeShapeType="1"/>
            </p:cNvSpPr>
            <p:nvPr/>
          </p:nvSpPr>
          <p:spPr bwMode="auto">
            <a:xfrm flipV="1">
              <a:off x="11703577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59" name="Line"/>
            <p:cNvSpPr>
              <a:spLocks noChangeShapeType="1"/>
            </p:cNvSpPr>
            <p:nvPr/>
          </p:nvSpPr>
          <p:spPr bwMode="auto">
            <a:xfrm flipV="1">
              <a:off x="11151087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60" name="Line"/>
            <p:cNvSpPr>
              <a:spLocks noChangeShapeType="1"/>
            </p:cNvSpPr>
            <p:nvPr/>
          </p:nvSpPr>
          <p:spPr bwMode="auto">
            <a:xfrm flipV="1">
              <a:off x="10069483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61" name="Line"/>
            <p:cNvSpPr>
              <a:spLocks noChangeShapeType="1"/>
            </p:cNvSpPr>
            <p:nvPr/>
          </p:nvSpPr>
          <p:spPr bwMode="auto">
            <a:xfrm>
              <a:off x="9439767" y="2556648"/>
              <a:ext cx="102569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62" name="40"/>
            <p:cNvSpPr txBox="1">
              <a:spLocks noChangeArrowheads="1"/>
            </p:cNvSpPr>
            <p:nvPr/>
          </p:nvSpPr>
          <p:spPr bwMode="auto">
            <a:xfrm>
              <a:off x="9387791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40</a:t>
              </a:r>
            </a:p>
          </p:txBody>
        </p:sp>
        <p:sp>
          <p:nvSpPr>
            <p:cNvPr id="50363" name="60"/>
            <p:cNvSpPr txBox="1">
              <a:spLocks noChangeArrowheads="1"/>
            </p:cNvSpPr>
            <p:nvPr/>
          </p:nvSpPr>
          <p:spPr bwMode="auto">
            <a:xfrm>
              <a:off x="10439825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60</a:t>
              </a:r>
            </a:p>
          </p:txBody>
        </p:sp>
        <p:sp>
          <p:nvSpPr>
            <p:cNvPr id="50364" name="80"/>
            <p:cNvSpPr txBox="1">
              <a:spLocks noChangeArrowheads="1"/>
            </p:cNvSpPr>
            <p:nvPr/>
          </p:nvSpPr>
          <p:spPr bwMode="auto">
            <a:xfrm>
              <a:off x="11544806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80</a:t>
              </a:r>
            </a:p>
          </p:txBody>
        </p:sp>
        <p:sp>
          <p:nvSpPr>
            <p:cNvPr id="50365" name="70"/>
            <p:cNvSpPr txBox="1">
              <a:spLocks noChangeArrowheads="1"/>
            </p:cNvSpPr>
            <p:nvPr/>
          </p:nvSpPr>
          <p:spPr bwMode="auto">
            <a:xfrm>
              <a:off x="10992315" y="4746741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70</a:t>
              </a:r>
            </a:p>
          </p:txBody>
        </p:sp>
        <p:sp>
          <p:nvSpPr>
            <p:cNvPr id="50366" name="50"/>
            <p:cNvSpPr txBox="1">
              <a:spLocks noChangeArrowheads="1"/>
            </p:cNvSpPr>
            <p:nvPr/>
          </p:nvSpPr>
          <p:spPr bwMode="auto">
            <a:xfrm>
              <a:off x="9914420" y="4745863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50</a:t>
              </a:r>
            </a:p>
          </p:txBody>
        </p:sp>
        <p:sp>
          <p:nvSpPr>
            <p:cNvPr id="50367" name="Line"/>
            <p:cNvSpPr>
              <a:spLocks noChangeShapeType="1"/>
            </p:cNvSpPr>
            <p:nvPr/>
          </p:nvSpPr>
          <p:spPr bwMode="auto">
            <a:xfrm flipV="1">
              <a:off x="12785181" y="4710313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68" name="Line"/>
            <p:cNvSpPr>
              <a:spLocks noChangeShapeType="1"/>
            </p:cNvSpPr>
            <p:nvPr/>
          </p:nvSpPr>
          <p:spPr bwMode="auto">
            <a:xfrm flipV="1">
              <a:off x="12244379" y="4710313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69" name="100"/>
            <p:cNvSpPr txBox="1">
              <a:spLocks noChangeArrowheads="1"/>
            </p:cNvSpPr>
            <p:nvPr/>
          </p:nvSpPr>
          <p:spPr bwMode="auto">
            <a:xfrm>
              <a:off x="12578991" y="4745863"/>
              <a:ext cx="412379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100</a:t>
              </a:r>
            </a:p>
          </p:txBody>
        </p:sp>
        <p:sp>
          <p:nvSpPr>
            <p:cNvPr id="50370" name="90"/>
            <p:cNvSpPr txBox="1">
              <a:spLocks noChangeArrowheads="1"/>
            </p:cNvSpPr>
            <p:nvPr/>
          </p:nvSpPr>
          <p:spPr bwMode="auto">
            <a:xfrm>
              <a:off x="12070708" y="4745863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90</a:t>
              </a:r>
            </a:p>
          </p:txBody>
        </p:sp>
        <p:sp>
          <p:nvSpPr>
            <p:cNvPr id="50371" name="Line"/>
            <p:cNvSpPr>
              <a:spLocks noChangeShapeType="1"/>
            </p:cNvSpPr>
            <p:nvPr/>
          </p:nvSpPr>
          <p:spPr bwMode="auto">
            <a:xfrm>
              <a:off x="9479999" y="286312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2" name="Line"/>
            <p:cNvSpPr>
              <a:spLocks noChangeShapeType="1"/>
            </p:cNvSpPr>
            <p:nvPr/>
          </p:nvSpPr>
          <p:spPr bwMode="auto">
            <a:xfrm>
              <a:off x="9479999" y="315919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3" name="Line"/>
            <p:cNvSpPr>
              <a:spLocks noChangeShapeType="1"/>
            </p:cNvSpPr>
            <p:nvPr/>
          </p:nvSpPr>
          <p:spPr bwMode="auto">
            <a:xfrm>
              <a:off x="9479999" y="3457479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4" name="Line"/>
            <p:cNvSpPr>
              <a:spLocks noChangeShapeType="1"/>
            </p:cNvSpPr>
            <p:nvPr/>
          </p:nvSpPr>
          <p:spPr bwMode="auto">
            <a:xfrm>
              <a:off x="9479999" y="3767461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5" name="Line"/>
            <p:cNvSpPr>
              <a:spLocks noChangeShapeType="1"/>
            </p:cNvSpPr>
            <p:nvPr/>
          </p:nvSpPr>
          <p:spPr bwMode="auto">
            <a:xfrm>
              <a:off x="9479999" y="4077443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6" name="Line"/>
            <p:cNvSpPr>
              <a:spLocks noChangeShapeType="1"/>
            </p:cNvSpPr>
            <p:nvPr/>
          </p:nvSpPr>
          <p:spPr bwMode="auto">
            <a:xfrm>
              <a:off x="9479999" y="4387425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7" name="Line"/>
            <p:cNvSpPr>
              <a:spLocks noChangeShapeType="1"/>
            </p:cNvSpPr>
            <p:nvPr/>
          </p:nvSpPr>
          <p:spPr bwMode="auto">
            <a:xfrm>
              <a:off x="9436784" y="3158890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8" name="Line"/>
            <p:cNvSpPr>
              <a:spLocks noChangeShapeType="1"/>
            </p:cNvSpPr>
            <p:nvPr/>
          </p:nvSpPr>
          <p:spPr bwMode="auto">
            <a:xfrm>
              <a:off x="9433002" y="3767461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379" name="Line"/>
            <p:cNvSpPr>
              <a:spLocks noChangeShapeType="1"/>
            </p:cNvSpPr>
            <p:nvPr/>
          </p:nvSpPr>
          <p:spPr bwMode="auto">
            <a:xfrm>
              <a:off x="9433002" y="4387425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50380" name="Group"/>
            <p:cNvGrpSpPr>
              <a:grpSpLocks/>
            </p:cNvGrpSpPr>
            <p:nvPr/>
          </p:nvGrpSpPr>
          <p:grpSpPr bwMode="auto">
            <a:xfrm>
              <a:off x="9025124" y="2333018"/>
              <a:ext cx="412379" cy="2448354"/>
              <a:chOff x="0" y="0"/>
              <a:chExt cx="412377" cy="2448352"/>
            </a:xfrm>
          </p:grpSpPr>
          <p:sp>
            <p:nvSpPr>
              <p:cNvPr id="50485" name="1035"/>
              <p:cNvSpPr txBox="1">
                <a:spLocks noChangeArrowheads="1"/>
              </p:cNvSpPr>
              <p:nvPr/>
            </p:nvSpPr>
            <p:spPr bwMode="auto">
              <a:xfrm>
                <a:off x="3959" y="-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1035</a:t>
                </a:r>
              </a:p>
            </p:txBody>
          </p:sp>
          <p:sp>
            <p:nvSpPr>
              <p:cNvPr id="50486" name="1030"/>
              <p:cNvSpPr txBox="1">
                <a:spLocks noChangeArrowheads="1"/>
              </p:cNvSpPr>
              <p:nvPr/>
            </p:nvSpPr>
            <p:spPr bwMode="auto">
              <a:xfrm>
                <a:off x="3036" y="314779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1030</a:t>
                </a:r>
              </a:p>
            </p:txBody>
          </p:sp>
          <p:sp>
            <p:nvSpPr>
              <p:cNvPr id="50487" name="1025"/>
              <p:cNvSpPr txBox="1">
                <a:spLocks noChangeArrowheads="1"/>
              </p:cNvSpPr>
              <p:nvPr/>
            </p:nvSpPr>
            <p:spPr bwMode="auto">
              <a:xfrm>
                <a:off x="3036" y="605188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1025</a:t>
                </a:r>
              </a:p>
            </p:txBody>
          </p:sp>
          <p:sp>
            <p:nvSpPr>
              <p:cNvPr id="50488" name="1020"/>
              <p:cNvSpPr txBox="1">
                <a:spLocks noChangeArrowheads="1"/>
              </p:cNvSpPr>
              <p:nvPr/>
            </p:nvSpPr>
            <p:spPr bwMode="auto">
              <a:xfrm>
                <a:off x="3959" y="913412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1020</a:t>
                </a:r>
              </a:p>
            </p:txBody>
          </p:sp>
          <p:sp>
            <p:nvSpPr>
              <p:cNvPr id="50489" name="1015"/>
              <p:cNvSpPr txBox="1">
                <a:spLocks noChangeArrowheads="1"/>
              </p:cNvSpPr>
              <p:nvPr/>
            </p:nvSpPr>
            <p:spPr bwMode="auto">
              <a:xfrm>
                <a:off x="0" y="120686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1015</a:t>
                </a:r>
              </a:p>
            </p:txBody>
          </p:sp>
          <p:sp>
            <p:nvSpPr>
              <p:cNvPr id="50490" name="1010"/>
              <p:cNvSpPr txBox="1">
                <a:spLocks noChangeArrowheads="1"/>
              </p:cNvSpPr>
              <p:nvPr/>
            </p:nvSpPr>
            <p:spPr bwMode="auto">
              <a:xfrm>
                <a:off x="3959" y="1512097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1010</a:t>
                </a:r>
              </a:p>
            </p:txBody>
          </p:sp>
          <p:sp>
            <p:nvSpPr>
              <p:cNvPr id="50491" name="1005"/>
              <p:cNvSpPr txBox="1">
                <a:spLocks noChangeArrowheads="1"/>
              </p:cNvSpPr>
              <p:nvPr/>
            </p:nvSpPr>
            <p:spPr bwMode="auto">
              <a:xfrm>
                <a:off x="3959" y="1826825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1005</a:t>
                </a:r>
              </a:p>
            </p:txBody>
          </p:sp>
          <p:sp>
            <p:nvSpPr>
              <p:cNvPr id="50492" name="1000"/>
              <p:cNvSpPr txBox="1">
                <a:spLocks noChangeArrowheads="1"/>
              </p:cNvSpPr>
              <p:nvPr/>
            </p:nvSpPr>
            <p:spPr bwMode="auto">
              <a:xfrm>
                <a:off x="3959" y="2141553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1000</a:t>
                </a:r>
              </a:p>
            </p:txBody>
          </p:sp>
        </p:grpSp>
        <p:sp>
          <p:nvSpPr>
            <p:cNvPr id="22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611029" y="3045791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2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768649" y="3045791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2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842086" y="3176537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2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47764" y="3176537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2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99707" y="3090567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2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356145" y="3108478"/>
              <a:ext cx="10388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2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631982" y="2802210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2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112009" y="2685794"/>
              <a:ext cx="102095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67196" y="3267879"/>
              <a:ext cx="102095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513766" y="3361013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049859" y="3853548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13462" y="3957428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592577" y="3710265"/>
              <a:ext cx="102095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791393" y="3405790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904236" y="3108478"/>
              <a:ext cx="102095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39788" y="2983105"/>
              <a:ext cx="10388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867873" y="3045791"/>
              <a:ext cx="10388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3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412381" y="2569376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867873" y="3224894"/>
              <a:ext cx="103886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143709" y="3045791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297748" y="3171163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587913" y="3412954"/>
              <a:ext cx="102095" cy="10388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143709" y="3364595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030866" y="3549072"/>
              <a:ext cx="102096" cy="10208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95314" y="4098919"/>
              <a:ext cx="102095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221268" y="4152650"/>
              <a:ext cx="102096" cy="102090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768649" y="3418326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4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572873" y="3808772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13462" y="4055934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356145" y="4274441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567501" y="4222501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791393" y="4340709"/>
              <a:ext cx="102096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058275" y="4222501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631982" y="3969965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777064" y="3663698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868413" y="3663698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002749" y="3430864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5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269630" y="3416536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708460" y="3296536"/>
              <a:ext cx="10388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412381" y="3783697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095348" y="4276232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492982" y="3418326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355064" y="3348476"/>
              <a:ext cx="10388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077436" y="3235641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143709" y="3155045"/>
              <a:ext cx="102095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507311" y="3224894"/>
              <a:ext cx="102096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587913" y="3160417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6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193861" y="2941911"/>
              <a:ext cx="102095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7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217146" y="2843405"/>
              <a:ext cx="102096" cy="10208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7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553881" y="2963403"/>
              <a:ext cx="102096" cy="10209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27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573584" y="3058329"/>
              <a:ext cx="102095" cy="103880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0432" name="*"/>
            <p:cNvSpPr txBox="1">
              <a:spLocks noChangeArrowheads="1"/>
            </p:cNvSpPr>
            <p:nvPr/>
          </p:nvSpPr>
          <p:spPr bwMode="auto">
            <a:xfrm>
              <a:off x="1139522" y="331620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33" name="*"/>
            <p:cNvSpPr txBox="1">
              <a:spLocks noChangeArrowheads="1"/>
            </p:cNvSpPr>
            <p:nvPr/>
          </p:nvSpPr>
          <p:spPr bwMode="auto">
            <a:xfrm>
              <a:off x="1784467" y="3957612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34" name="*"/>
            <p:cNvSpPr txBox="1">
              <a:spLocks noChangeArrowheads="1"/>
            </p:cNvSpPr>
            <p:nvPr/>
          </p:nvSpPr>
          <p:spPr bwMode="auto">
            <a:xfrm>
              <a:off x="1728137" y="4180554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35" name="*"/>
            <p:cNvSpPr txBox="1">
              <a:spLocks noChangeArrowheads="1"/>
            </p:cNvSpPr>
            <p:nvPr/>
          </p:nvSpPr>
          <p:spPr bwMode="auto">
            <a:xfrm>
              <a:off x="1957095" y="3617377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36" name="*"/>
            <p:cNvSpPr txBox="1">
              <a:spLocks noChangeArrowheads="1"/>
            </p:cNvSpPr>
            <p:nvPr/>
          </p:nvSpPr>
          <p:spPr bwMode="auto">
            <a:xfrm>
              <a:off x="2163078" y="3311538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37" name="*"/>
            <p:cNvSpPr txBox="1">
              <a:spLocks noChangeArrowheads="1"/>
            </p:cNvSpPr>
            <p:nvPr/>
          </p:nvSpPr>
          <p:spPr bwMode="auto">
            <a:xfrm>
              <a:off x="2270099" y="3011685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38" name="*"/>
            <p:cNvSpPr txBox="1">
              <a:spLocks noChangeArrowheads="1"/>
            </p:cNvSpPr>
            <p:nvPr/>
          </p:nvSpPr>
          <p:spPr bwMode="auto">
            <a:xfrm>
              <a:off x="1997810" y="2699361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39" name="*"/>
            <p:cNvSpPr txBox="1">
              <a:spLocks noChangeArrowheads="1"/>
            </p:cNvSpPr>
            <p:nvPr/>
          </p:nvSpPr>
          <p:spPr bwMode="auto">
            <a:xfrm>
              <a:off x="2483769" y="259053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0" name="*"/>
            <p:cNvSpPr txBox="1">
              <a:spLocks noChangeArrowheads="1"/>
            </p:cNvSpPr>
            <p:nvPr/>
          </p:nvSpPr>
          <p:spPr bwMode="auto">
            <a:xfrm>
              <a:off x="2811756" y="288715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1" name="*"/>
            <p:cNvSpPr txBox="1">
              <a:spLocks noChangeArrowheads="1"/>
            </p:cNvSpPr>
            <p:nvPr/>
          </p:nvSpPr>
          <p:spPr bwMode="auto">
            <a:xfrm>
              <a:off x="3239744" y="2941782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2" name="*"/>
            <p:cNvSpPr txBox="1">
              <a:spLocks noChangeArrowheads="1"/>
            </p:cNvSpPr>
            <p:nvPr/>
          </p:nvSpPr>
          <p:spPr bwMode="auto">
            <a:xfrm>
              <a:off x="3239744" y="312189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3" name="*"/>
            <p:cNvSpPr txBox="1">
              <a:spLocks noChangeArrowheads="1"/>
            </p:cNvSpPr>
            <p:nvPr/>
          </p:nvSpPr>
          <p:spPr bwMode="auto">
            <a:xfrm>
              <a:off x="3402420" y="3450215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4" name="*"/>
            <p:cNvSpPr txBox="1">
              <a:spLocks noChangeArrowheads="1"/>
            </p:cNvSpPr>
            <p:nvPr/>
          </p:nvSpPr>
          <p:spPr bwMode="auto">
            <a:xfrm>
              <a:off x="2583479" y="405419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5" name="*"/>
            <p:cNvSpPr txBox="1">
              <a:spLocks noChangeArrowheads="1"/>
            </p:cNvSpPr>
            <p:nvPr/>
          </p:nvSpPr>
          <p:spPr bwMode="auto">
            <a:xfrm>
              <a:off x="2867012" y="399605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6" name="*"/>
            <p:cNvSpPr txBox="1">
              <a:spLocks noChangeArrowheads="1"/>
            </p:cNvSpPr>
            <p:nvPr/>
          </p:nvSpPr>
          <p:spPr bwMode="auto">
            <a:xfrm>
              <a:off x="3517160" y="326651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7" name="*"/>
            <p:cNvSpPr txBox="1">
              <a:spLocks noChangeArrowheads="1"/>
            </p:cNvSpPr>
            <p:nvPr/>
          </p:nvSpPr>
          <p:spPr bwMode="auto">
            <a:xfrm>
              <a:off x="3520721" y="295016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8" name="*"/>
            <p:cNvSpPr txBox="1">
              <a:spLocks noChangeArrowheads="1"/>
            </p:cNvSpPr>
            <p:nvPr/>
          </p:nvSpPr>
          <p:spPr bwMode="auto">
            <a:xfrm>
              <a:off x="3664347" y="3063687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49" name="*"/>
            <p:cNvSpPr txBox="1">
              <a:spLocks noChangeArrowheads="1"/>
            </p:cNvSpPr>
            <p:nvPr/>
          </p:nvSpPr>
          <p:spPr bwMode="auto">
            <a:xfrm>
              <a:off x="3967281" y="331620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0" name="*"/>
            <p:cNvSpPr txBox="1">
              <a:spLocks noChangeArrowheads="1"/>
            </p:cNvSpPr>
            <p:nvPr/>
          </p:nvSpPr>
          <p:spPr bwMode="auto">
            <a:xfrm>
              <a:off x="3784010" y="2468011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1" name="*"/>
            <p:cNvSpPr txBox="1">
              <a:spLocks noChangeArrowheads="1"/>
            </p:cNvSpPr>
            <p:nvPr/>
          </p:nvSpPr>
          <p:spPr bwMode="auto">
            <a:xfrm>
              <a:off x="5489561" y="331620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2" name="*"/>
            <p:cNvSpPr txBox="1">
              <a:spLocks noChangeArrowheads="1"/>
            </p:cNvSpPr>
            <p:nvPr/>
          </p:nvSpPr>
          <p:spPr bwMode="auto">
            <a:xfrm>
              <a:off x="6315514" y="360638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3" name="*"/>
            <p:cNvSpPr txBox="1">
              <a:spLocks noChangeArrowheads="1"/>
            </p:cNvSpPr>
            <p:nvPr/>
          </p:nvSpPr>
          <p:spPr bwMode="auto">
            <a:xfrm>
              <a:off x="6513116" y="3311538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4" name="*"/>
            <p:cNvSpPr txBox="1">
              <a:spLocks noChangeArrowheads="1"/>
            </p:cNvSpPr>
            <p:nvPr/>
          </p:nvSpPr>
          <p:spPr bwMode="auto">
            <a:xfrm>
              <a:off x="6941949" y="4051835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5" name="*"/>
            <p:cNvSpPr txBox="1">
              <a:spLocks noChangeArrowheads="1"/>
            </p:cNvSpPr>
            <p:nvPr/>
          </p:nvSpPr>
          <p:spPr bwMode="auto">
            <a:xfrm>
              <a:off x="7217051" y="399605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6" name="*"/>
            <p:cNvSpPr txBox="1">
              <a:spLocks noChangeArrowheads="1"/>
            </p:cNvSpPr>
            <p:nvPr/>
          </p:nvSpPr>
          <p:spPr bwMode="auto">
            <a:xfrm>
              <a:off x="6625513" y="3001747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7" name="*"/>
            <p:cNvSpPr txBox="1">
              <a:spLocks noChangeArrowheads="1"/>
            </p:cNvSpPr>
            <p:nvPr/>
          </p:nvSpPr>
          <p:spPr bwMode="auto">
            <a:xfrm>
              <a:off x="7161794" y="288715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8" name="*"/>
            <p:cNvSpPr txBox="1">
              <a:spLocks noChangeArrowheads="1"/>
            </p:cNvSpPr>
            <p:nvPr/>
          </p:nvSpPr>
          <p:spPr bwMode="auto">
            <a:xfrm>
              <a:off x="7587899" y="295016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59" name="*"/>
            <p:cNvSpPr txBox="1">
              <a:spLocks noChangeArrowheads="1"/>
            </p:cNvSpPr>
            <p:nvPr/>
          </p:nvSpPr>
          <p:spPr bwMode="auto">
            <a:xfrm>
              <a:off x="7597271" y="312189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0" name="*"/>
            <p:cNvSpPr txBox="1">
              <a:spLocks noChangeArrowheads="1"/>
            </p:cNvSpPr>
            <p:nvPr/>
          </p:nvSpPr>
          <p:spPr bwMode="auto">
            <a:xfrm>
              <a:off x="7860707" y="2941468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1" name="*"/>
            <p:cNvSpPr txBox="1">
              <a:spLocks noChangeArrowheads="1"/>
            </p:cNvSpPr>
            <p:nvPr/>
          </p:nvSpPr>
          <p:spPr bwMode="auto">
            <a:xfrm>
              <a:off x="8015698" y="3075868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2" name="*"/>
            <p:cNvSpPr txBox="1">
              <a:spLocks noChangeArrowheads="1"/>
            </p:cNvSpPr>
            <p:nvPr/>
          </p:nvSpPr>
          <p:spPr bwMode="auto">
            <a:xfrm>
              <a:off x="7869805" y="326651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3" name="*"/>
            <p:cNvSpPr txBox="1">
              <a:spLocks noChangeArrowheads="1"/>
            </p:cNvSpPr>
            <p:nvPr/>
          </p:nvSpPr>
          <p:spPr bwMode="auto">
            <a:xfrm>
              <a:off x="7752459" y="3445804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4" name="*"/>
            <p:cNvSpPr txBox="1">
              <a:spLocks noChangeArrowheads="1"/>
            </p:cNvSpPr>
            <p:nvPr/>
          </p:nvSpPr>
          <p:spPr bwMode="auto">
            <a:xfrm>
              <a:off x="8309739" y="3311538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5" name="*"/>
            <p:cNvSpPr txBox="1">
              <a:spLocks noChangeArrowheads="1"/>
            </p:cNvSpPr>
            <p:nvPr/>
          </p:nvSpPr>
          <p:spPr bwMode="auto">
            <a:xfrm>
              <a:off x="10550565" y="360638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6" name="*"/>
            <p:cNvSpPr txBox="1">
              <a:spLocks noChangeArrowheads="1"/>
            </p:cNvSpPr>
            <p:nvPr/>
          </p:nvSpPr>
          <p:spPr bwMode="auto">
            <a:xfrm>
              <a:off x="10749631" y="3311538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7" name="*"/>
            <p:cNvSpPr txBox="1">
              <a:spLocks noChangeArrowheads="1"/>
            </p:cNvSpPr>
            <p:nvPr/>
          </p:nvSpPr>
          <p:spPr bwMode="auto">
            <a:xfrm>
              <a:off x="11178465" y="4051835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8" name="*"/>
            <p:cNvSpPr txBox="1">
              <a:spLocks noChangeArrowheads="1"/>
            </p:cNvSpPr>
            <p:nvPr/>
          </p:nvSpPr>
          <p:spPr bwMode="auto">
            <a:xfrm>
              <a:off x="11455094" y="399605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69" name="*"/>
            <p:cNvSpPr txBox="1">
              <a:spLocks noChangeArrowheads="1"/>
            </p:cNvSpPr>
            <p:nvPr/>
          </p:nvSpPr>
          <p:spPr bwMode="auto">
            <a:xfrm>
              <a:off x="12101388" y="295016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70" name="*"/>
            <p:cNvSpPr txBox="1">
              <a:spLocks noChangeArrowheads="1"/>
            </p:cNvSpPr>
            <p:nvPr/>
          </p:nvSpPr>
          <p:spPr bwMode="auto">
            <a:xfrm>
              <a:off x="12258703" y="3075868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71" name="*"/>
            <p:cNvSpPr txBox="1">
              <a:spLocks noChangeArrowheads="1"/>
            </p:cNvSpPr>
            <p:nvPr/>
          </p:nvSpPr>
          <p:spPr bwMode="auto">
            <a:xfrm>
              <a:off x="12110356" y="3266510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72" name="*"/>
            <p:cNvSpPr txBox="1">
              <a:spLocks noChangeArrowheads="1"/>
            </p:cNvSpPr>
            <p:nvPr/>
          </p:nvSpPr>
          <p:spPr bwMode="auto">
            <a:xfrm>
              <a:off x="11988975" y="3450215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73" name="*"/>
            <p:cNvSpPr txBox="1">
              <a:spLocks noChangeArrowheads="1"/>
            </p:cNvSpPr>
            <p:nvPr/>
          </p:nvSpPr>
          <p:spPr bwMode="auto">
            <a:xfrm>
              <a:off x="12546255" y="3316206"/>
              <a:ext cx="213421" cy="35883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0474" name="Line"/>
            <p:cNvSpPr>
              <a:spLocks noChangeShapeType="1"/>
            </p:cNvSpPr>
            <p:nvPr/>
          </p:nvSpPr>
          <p:spPr bwMode="auto">
            <a:xfrm flipH="1">
              <a:off x="1991310" y="2608484"/>
              <a:ext cx="1" cy="20588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75" name="Line"/>
            <p:cNvSpPr>
              <a:spLocks noChangeShapeType="1"/>
            </p:cNvSpPr>
            <p:nvPr/>
          </p:nvSpPr>
          <p:spPr bwMode="auto">
            <a:xfrm>
              <a:off x="5331455" y="4068984"/>
              <a:ext cx="1010441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76" name="Line"/>
            <p:cNvSpPr>
              <a:spLocks noChangeShapeType="1"/>
            </p:cNvSpPr>
            <p:nvPr/>
          </p:nvSpPr>
          <p:spPr bwMode="auto">
            <a:xfrm>
              <a:off x="6354174" y="2875823"/>
              <a:ext cx="2152531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77" name="Line"/>
            <p:cNvSpPr>
              <a:spLocks noChangeShapeType="1"/>
            </p:cNvSpPr>
            <p:nvPr/>
          </p:nvSpPr>
          <p:spPr bwMode="auto">
            <a:xfrm>
              <a:off x="6354174" y="2875823"/>
              <a:ext cx="1" cy="120162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78" name="Line"/>
            <p:cNvSpPr>
              <a:spLocks noChangeShapeType="1"/>
            </p:cNvSpPr>
            <p:nvPr/>
          </p:nvSpPr>
          <p:spPr bwMode="auto">
            <a:xfrm>
              <a:off x="9570577" y="3441810"/>
              <a:ext cx="391499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79" name="Line"/>
            <p:cNvSpPr>
              <a:spLocks noChangeShapeType="1"/>
            </p:cNvSpPr>
            <p:nvPr/>
          </p:nvSpPr>
          <p:spPr bwMode="auto">
            <a:xfrm>
              <a:off x="9962075" y="3468174"/>
              <a:ext cx="1" cy="59857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80" name="Line"/>
            <p:cNvSpPr>
              <a:spLocks noChangeShapeType="1"/>
            </p:cNvSpPr>
            <p:nvPr/>
          </p:nvSpPr>
          <p:spPr bwMode="auto">
            <a:xfrm>
              <a:off x="10577642" y="3334784"/>
              <a:ext cx="1" cy="7342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81" name="Line"/>
            <p:cNvSpPr>
              <a:spLocks noChangeShapeType="1"/>
            </p:cNvSpPr>
            <p:nvPr/>
          </p:nvSpPr>
          <p:spPr bwMode="auto">
            <a:xfrm>
              <a:off x="12115805" y="2876006"/>
              <a:ext cx="1" cy="45302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82" name="Line"/>
            <p:cNvSpPr>
              <a:spLocks noChangeShapeType="1"/>
            </p:cNvSpPr>
            <p:nvPr/>
          </p:nvSpPr>
          <p:spPr bwMode="auto">
            <a:xfrm>
              <a:off x="9962075" y="4064743"/>
              <a:ext cx="576226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83" name="Line"/>
            <p:cNvSpPr>
              <a:spLocks noChangeShapeType="1"/>
            </p:cNvSpPr>
            <p:nvPr/>
          </p:nvSpPr>
          <p:spPr bwMode="auto">
            <a:xfrm>
              <a:off x="10587594" y="3334575"/>
              <a:ext cx="1517928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0484" name="Line"/>
            <p:cNvSpPr>
              <a:spLocks noChangeShapeType="1"/>
            </p:cNvSpPr>
            <p:nvPr/>
          </p:nvSpPr>
          <p:spPr bwMode="auto">
            <a:xfrm>
              <a:off x="12103652" y="2868412"/>
              <a:ext cx="690247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</p:grpSp>
      <p:grpSp>
        <p:nvGrpSpPr>
          <p:cNvPr id="50179" name="Группа 329"/>
          <p:cNvGrpSpPr>
            <a:grpSpLocks/>
          </p:cNvGrpSpPr>
          <p:nvPr/>
        </p:nvGrpSpPr>
        <p:grpSpPr bwMode="auto">
          <a:xfrm>
            <a:off x="1416050" y="1624013"/>
            <a:ext cx="9715500" cy="595312"/>
            <a:chOff x="1271806" y="2777867"/>
            <a:chExt cx="10033251" cy="615021"/>
          </a:xfrm>
        </p:grpSpPr>
        <p:sp>
          <p:nvSpPr>
            <p:cNvPr id="50184" name="глубина 1"/>
            <p:cNvSpPr txBox="1">
              <a:spLocks noChangeArrowheads="1"/>
            </p:cNvSpPr>
            <p:nvPr/>
          </p:nvSpPr>
          <p:spPr bwMode="auto">
            <a:xfrm>
              <a:off x="1271806" y="2782787"/>
              <a:ext cx="2000093" cy="6084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3200">
                  <a:latin typeface="Circe"/>
                  <a:sym typeface="Helvetica Neue Medium"/>
                </a:rPr>
                <a:t> </a:t>
              </a:r>
              <a:r>
                <a:rPr lang="ru-RU" sz="3200">
                  <a:latin typeface="Circe Bold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50185" name="глубина 2"/>
            <p:cNvSpPr txBox="1">
              <a:spLocks noChangeArrowheads="1"/>
            </p:cNvSpPr>
            <p:nvPr/>
          </p:nvSpPr>
          <p:spPr bwMode="auto">
            <a:xfrm>
              <a:off x="5285106" y="2777867"/>
              <a:ext cx="2000093" cy="6084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3200">
                  <a:latin typeface="Circe"/>
                  <a:sym typeface="Helvetica Neue Medium"/>
                </a:rPr>
                <a:t> </a:t>
              </a:r>
              <a:r>
                <a:rPr lang="ru-RU" sz="3200">
                  <a:latin typeface="Circe Bold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50186" name="глубина 4"/>
            <p:cNvSpPr txBox="1">
              <a:spLocks noChangeArrowheads="1"/>
            </p:cNvSpPr>
            <p:nvPr/>
          </p:nvSpPr>
          <p:spPr bwMode="auto">
            <a:xfrm>
              <a:off x="9304964" y="2784427"/>
              <a:ext cx="2000093" cy="6084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3200">
                  <a:latin typeface="Circe"/>
                  <a:sym typeface="Helvetica Neue Medium"/>
                </a:rPr>
                <a:t> </a:t>
              </a:r>
              <a:r>
                <a:rPr lang="ru-RU" sz="3200">
                  <a:latin typeface="Circe Bold"/>
                  <a:ea typeface="Helvetica Neue"/>
                  <a:cs typeface="Helvetica Neue"/>
                  <a:sym typeface="Helvetica Neue"/>
                </a:rPr>
                <a:t>4</a:t>
              </a:r>
            </a:p>
          </p:txBody>
        </p:sp>
      </p:grpSp>
      <p:grpSp>
        <p:nvGrpSpPr>
          <p:cNvPr id="50180" name="Группа 333"/>
          <p:cNvGrpSpPr>
            <a:grpSpLocks/>
          </p:cNvGrpSpPr>
          <p:nvPr/>
        </p:nvGrpSpPr>
        <p:grpSpPr bwMode="auto">
          <a:xfrm>
            <a:off x="1239838" y="4800600"/>
            <a:ext cx="9939337" cy="1077913"/>
            <a:chOff x="1030921" y="7105641"/>
            <a:chExt cx="10012950" cy="1085412"/>
          </a:xfrm>
        </p:grpSpPr>
        <p:sp>
          <p:nvSpPr>
            <p:cNvPr id="50181" name="21 ошибка*"/>
            <p:cNvSpPr txBox="1">
              <a:spLocks noChangeArrowheads="1"/>
            </p:cNvSpPr>
            <p:nvPr/>
          </p:nvSpPr>
          <p:spPr bwMode="auto">
            <a:xfrm>
              <a:off x="1030921" y="7107240"/>
              <a:ext cx="2165394" cy="108381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ru-RU" sz="3200">
                  <a:latin typeface="Circe"/>
                  <a:sym typeface="Helvetica Neue Medium"/>
                </a:rPr>
                <a:t>21</a:t>
              </a:r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 ошибка</a:t>
              </a:r>
              <a:r>
                <a:rPr lang="ru-RU" sz="3200">
                  <a:latin typeface="Circe"/>
                  <a:ea typeface="Helvetica Neue"/>
                  <a:cs typeface="Helvetica Neue"/>
                  <a:sym typeface="Helvetica Neue"/>
                </a:rPr>
                <a:t>*</a:t>
              </a:r>
            </a:p>
          </p:txBody>
        </p:sp>
        <p:sp>
          <p:nvSpPr>
            <p:cNvPr id="50182" name="17 ошибок*"/>
            <p:cNvSpPr txBox="1">
              <a:spLocks noChangeArrowheads="1"/>
            </p:cNvSpPr>
            <p:nvPr/>
          </p:nvSpPr>
          <p:spPr bwMode="auto">
            <a:xfrm>
              <a:off x="5011472" y="7107240"/>
              <a:ext cx="2192582" cy="108381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ru-RU" sz="3200">
                  <a:latin typeface="Circe"/>
                  <a:sym typeface="Helvetica Neue Medium"/>
                </a:rPr>
                <a:t>17</a:t>
              </a:r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 ошибок</a:t>
              </a:r>
              <a:r>
                <a:rPr lang="ru-RU" sz="3200">
                  <a:latin typeface="Circe"/>
                  <a:ea typeface="Helvetica Neue"/>
                  <a:cs typeface="Helvetica Neue"/>
                  <a:sym typeface="Helvetica Neue"/>
                </a:rPr>
                <a:t>*</a:t>
              </a:r>
            </a:p>
          </p:txBody>
        </p:sp>
        <p:sp>
          <p:nvSpPr>
            <p:cNvPr id="50183" name="11 ошибок*"/>
            <p:cNvSpPr txBox="1">
              <a:spLocks noChangeArrowheads="1"/>
            </p:cNvSpPr>
            <p:nvPr/>
          </p:nvSpPr>
          <p:spPr bwMode="auto">
            <a:xfrm>
              <a:off x="8635389" y="7105641"/>
              <a:ext cx="2408482" cy="108381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ru-RU" sz="3200">
                  <a:latin typeface="Circe"/>
                  <a:sym typeface="Helvetica Neue Medium"/>
                </a:rPr>
                <a:t>11</a:t>
              </a:r>
              <a:br>
                <a:rPr lang="ru-RU" sz="3200">
                  <a:latin typeface="Circe"/>
                  <a:sym typeface="Helvetica Neue Medium"/>
                </a:rPr>
              </a:br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ошибок</a:t>
              </a:r>
              <a:r>
                <a:rPr lang="ru-RU" sz="3200">
                  <a:latin typeface="Circe"/>
                  <a:ea typeface="Helvetica Neue"/>
                  <a:cs typeface="Helvetica Neue"/>
                  <a:sym typeface="Helvetica Neue"/>
                </a:rPr>
                <a:t>*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Применение деревьев решений</a:t>
            </a:r>
          </a:p>
        </p:txBody>
      </p:sp>
      <p:grpSp>
        <p:nvGrpSpPr>
          <p:cNvPr id="51202" name="Группа 74"/>
          <p:cNvGrpSpPr>
            <a:grpSpLocks/>
          </p:cNvGrpSpPr>
          <p:nvPr/>
        </p:nvGrpSpPr>
        <p:grpSpPr bwMode="auto">
          <a:xfrm>
            <a:off x="877888" y="1595438"/>
            <a:ext cx="6370637" cy="4487862"/>
            <a:chOff x="96852" y="2428950"/>
            <a:chExt cx="9215717" cy="6490839"/>
          </a:xfrm>
        </p:grpSpPr>
        <p:sp>
          <p:nvSpPr>
            <p:cNvPr id="51205" name="Line"/>
            <p:cNvSpPr>
              <a:spLocks noChangeShapeType="1"/>
            </p:cNvSpPr>
            <p:nvPr/>
          </p:nvSpPr>
          <p:spPr bwMode="auto">
            <a:xfrm>
              <a:off x="6713063" y="4260939"/>
              <a:ext cx="2599506" cy="1"/>
            </a:xfrm>
            <a:prstGeom prst="line">
              <a:avLst/>
            </a:prstGeom>
            <a:noFill/>
            <a:ln w="762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51206" name="Group"/>
            <p:cNvGrpSpPr>
              <a:grpSpLocks/>
            </p:cNvGrpSpPr>
            <p:nvPr/>
          </p:nvGrpSpPr>
          <p:grpSpPr bwMode="auto">
            <a:xfrm>
              <a:off x="96852" y="4601053"/>
              <a:ext cx="7517070" cy="4318736"/>
              <a:chOff x="0" y="0"/>
              <a:chExt cx="7517068" cy="4318735"/>
            </a:xfrm>
          </p:grpSpPr>
          <p:grpSp>
            <p:nvGrpSpPr>
              <p:cNvPr id="51208" name="Group"/>
              <p:cNvGrpSpPr>
                <a:grpSpLocks/>
              </p:cNvGrpSpPr>
              <p:nvPr/>
            </p:nvGrpSpPr>
            <p:grpSpPr bwMode="auto">
              <a:xfrm>
                <a:off x="2412693" y="531345"/>
                <a:ext cx="1103430" cy="262005"/>
                <a:chOff x="0" y="0"/>
                <a:chExt cx="1103429" cy="262003"/>
              </a:xfrm>
            </p:grpSpPr>
            <p:sp>
              <p:nvSpPr>
                <p:cNvPr id="51271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50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51272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1209" name="Group"/>
              <p:cNvGrpSpPr>
                <a:grpSpLocks/>
              </p:cNvGrpSpPr>
              <p:nvPr/>
            </p:nvGrpSpPr>
            <p:grpSpPr bwMode="auto">
              <a:xfrm>
                <a:off x="806636" y="1456915"/>
                <a:ext cx="1103430" cy="262005"/>
                <a:chOff x="0" y="0"/>
                <a:chExt cx="1103429" cy="262003"/>
              </a:xfrm>
            </p:grpSpPr>
            <p:sp>
              <p:nvSpPr>
                <p:cNvPr id="51269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50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51270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51210" name="да"/>
              <p:cNvSpPr txBox="1">
                <a:spLocks noChangeArrowheads="1"/>
              </p:cNvSpPr>
              <p:nvPr/>
            </p:nvSpPr>
            <p:spPr bwMode="auto">
              <a:xfrm>
                <a:off x="703792" y="1328315"/>
                <a:ext cx="500368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да</a:t>
                </a:r>
              </a:p>
            </p:txBody>
          </p:sp>
          <p:sp>
            <p:nvSpPr>
              <p:cNvPr id="51211" name="нет"/>
              <p:cNvSpPr txBox="1">
                <a:spLocks noChangeArrowheads="1"/>
              </p:cNvSpPr>
              <p:nvPr/>
            </p:nvSpPr>
            <p:spPr bwMode="auto">
              <a:xfrm>
                <a:off x="1636827" y="1331029"/>
                <a:ext cx="543752" cy="2736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нет</a:t>
                </a:r>
              </a:p>
            </p:txBody>
          </p:sp>
          <p:sp>
            <p:nvSpPr>
              <p:cNvPr id="51212" name="да"/>
              <p:cNvSpPr txBox="1">
                <a:spLocks noChangeArrowheads="1"/>
              </p:cNvSpPr>
              <p:nvPr/>
            </p:nvSpPr>
            <p:spPr bwMode="auto">
              <a:xfrm>
                <a:off x="2295325" y="392005"/>
                <a:ext cx="414042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да</a:t>
                </a:r>
              </a:p>
            </p:txBody>
          </p:sp>
          <p:sp>
            <p:nvSpPr>
              <p:cNvPr id="51213" name="нет"/>
              <p:cNvSpPr txBox="1">
                <a:spLocks noChangeArrowheads="1"/>
              </p:cNvSpPr>
              <p:nvPr/>
            </p:nvSpPr>
            <p:spPr bwMode="auto">
              <a:xfrm>
                <a:off x="3258377" y="392005"/>
                <a:ext cx="500368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нет</a:t>
                </a:r>
              </a:p>
            </p:txBody>
          </p:sp>
          <p:sp>
            <p:nvSpPr>
              <p:cNvPr id="51214" name="Rectangle"/>
              <p:cNvSpPr>
                <a:spLocks noChangeArrowheads="1"/>
              </p:cNvSpPr>
              <p:nvPr/>
            </p:nvSpPr>
            <p:spPr bwMode="auto">
              <a:xfrm>
                <a:off x="1936334" y="0"/>
                <a:ext cx="2129379" cy="43607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15" name="влажность &gt; 59.5"/>
              <p:cNvSpPr txBox="1">
                <a:spLocks noChangeArrowheads="1"/>
              </p:cNvSpPr>
              <p:nvPr/>
            </p:nvSpPr>
            <p:spPr bwMode="auto">
              <a:xfrm>
                <a:off x="1946954" y="53204"/>
                <a:ext cx="2127328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r>
                  <a:rPr lang="ru-RU" sz="1200">
                    <a:latin typeface="Circe"/>
                    <a:sym typeface="Helvetica Neue Medium"/>
                  </a:rPr>
                  <a:t>влажность &gt; 59.5</a:t>
                </a:r>
              </a:p>
            </p:txBody>
          </p:sp>
          <p:sp>
            <p:nvSpPr>
              <p:cNvPr id="51216" name="Rectangle"/>
              <p:cNvSpPr>
                <a:spLocks noChangeArrowheads="1"/>
              </p:cNvSpPr>
              <p:nvPr/>
            </p:nvSpPr>
            <p:spPr bwMode="auto">
              <a:xfrm>
                <a:off x="328080" y="899196"/>
                <a:ext cx="2013528" cy="436074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17" name="давление &gt; 1031"/>
              <p:cNvSpPr txBox="1">
                <a:spLocks noChangeArrowheads="1"/>
              </p:cNvSpPr>
              <p:nvPr/>
            </p:nvSpPr>
            <p:spPr bwMode="auto">
              <a:xfrm>
                <a:off x="321510" y="954801"/>
                <a:ext cx="2015958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r>
                  <a:rPr lang="ru-RU" sz="1200">
                    <a:latin typeface="Circe"/>
                    <a:sym typeface="Helvetica Neue Medium"/>
                  </a:rPr>
                  <a:t>давление &gt; 1031</a:t>
                </a:r>
              </a:p>
            </p:txBody>
          </p:sp>
          <p:sp>
            <p:nvSpPr>
              <p:cNvPr id="51218" name="Rectangle"/>
              <p:cNvSpPr>
                <a:spLocks noChangeArrowheads="1"/>
              </p:cNvSpPr>
              <p:nvPr/>
            </p:nvSpPr>
            <p:spPr bwMode="auto">
              <a:xfrm>
                <a:off x="3605107" y="895632"/>
                <a:ext cx="2151570" cy="436075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19" name="давление ≤ 1010.5"/>
              <p:cNvSpPr txBox="1">
                <a:spLocks noChangeArrowheads="1"/>
              </p:cNvSpPr>
              <p:nvPr/>
            </p:nvSpPr>
            <p:spPr bwMode="auto">
              <a:xfrm>
                <a:off x="3641110" y="951235"/>
                <a:ext cx="2127328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r>
                  <a:rPr lang="ru-RU" sz="1200">
                    <a:latin typeface="Circe"/>
                    <a:sym typeface="Helvetica Neue Medium"/>
                  </a:rPr>
                  <a:t>давление ≤ 1010.5</a:t>
                </a:r>
              </a:p>
            </p:txBody>
          </p:sp>
          <p:grpSp>
            <p:nvGrpSpPr>
              <p:cNvPr id="51220" name="Group"/>
              <p:cNvGrpSpPr>
                <a:grpSpLocks/>
              </p:cNvGrpSpPr>
              <p:nvPr/>
            </p:nvGrpSpPr>
            <p:grpSpPr bwMode="auto">
              <a:xfrm>
                <a:off x="4083550" y="1469628"/>
                <a:ext cx="1103430" cy="262005"/>
                <a:chOff x="0" y="0"/>
                <a:chExt cx="1103429" cy="262003"/>
              </a:xfrm>
            </p:grpSpPr>
            <p:sp>
              <p:nvSpPr>
                <p:cNvPr id="51267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50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51268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51221" name="да"/>
              <p:cNvSpPr txBox="1">
                <a:spLocks noChangeArrowheads="1"/>
              </p:cNvSpPr>
              <p:nvPr/>
            </p:nvSpPr>
            <p:spPr bwMode="auto">
              <a:xfrm>
                <a:off x="4006505" y="1338941"/>
                <a:ext cx="414043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да</a:t>
                </a:r>
              </a:p>
            </p:txBody>
          </p:sp>
          <p:sp>
            <p:nvSpPr>
              <p:cNvPr id="51222" name="нет"/>
              <p:cNvSpPr txBox="1">
                <a:spLocks noChangeArrowheads="1"/>
              </p:cNvSpPr>
              <p:nvPr/>
            </p:nvSpPr>
            <p:spPr bwMode="auto">
              <a:xfrm>
                <a:off x="4913741" y="1343742"/>
                <a:ext cx="500367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нет</a:t>
                </a:r>
              </a:p>
            </p:txBody>
          </p:sp>
          <p:sp>
            <p:nvSpPr>
              <p:cNvPr id="51223" name="Circle"/>
              <p:cNvSpPr>
                <a:spLocks noChangeArrowheads="1"/>
              </p:cNvSpPr>
              <p:nvPr/>
            </p:nvSpPr>
            <p:spPr bwMode="auto">
              <a:xfrm>
                <a:off x="618229" y="1851998"/>
                <a:ext cx="301696" cy="301696"/>
              </a:xfrm>
              <a:prstGeom prst="ellipse">
                <a:avLst/>
              </a:prstGeom>
              <a:solidFill>
                <a:srgbClr val="FF9400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24" name="нет дождя"/>
              <p:cNvSpPr txBox="1">
                <a:spLocks noChangeArrowheads="1"/>
              </p:cNvSpPr>
              <p:nvPr/>
            </p:nvSpPr>
            <p:spPr bwMode="auto">
              <a:xfrm>
                <a:off x="0" y="2243790"/>
                <a:ext cx="1538155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D15E00"/>
                    </a:solidFill>
                    <a:latin typeface="Circe"/>
                  </a:rPr>
                  <a:t>нет дождя</a:t>
                </a:r>
              </a:p>
            </p:txBody>
          </p:sp>
          <p:sp>
            <p:nvSpPr>
              <p:cNvPr id="51225" name="дождь"/>
              <p:cNvSpPr txBox="1">
                <a:spLocks noChangeArrowheads="1"/>
              </p:cNvSpPr>
              <p:nvPr/>
            </p:nvSpPr>
            <p:spPr bwMode="auto">
              <a:xfrm>
                <a:off x="3481117" y="2201507"/>
                <a:ext cx="865902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2F5394"/>
                    </a:solidFill>
                    <a:latin typeface="Circe"/>
                  </a:rPr>
                  <a:t>дождь</a:t>
                </a:r>
              </a:p>
            </p:txBody>
          </p:sp>
          <p:sp>
            <p:nvSpPr>
              <p:cNvPr id="27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763906" y="1834445"/>
                <a:ext cx="300838" cy="300779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Circe" panose="020B0502020203020203" pitchFamily="34" charset="-52"/>
                  <a:sym typeface="Helvetica Neue Medium"/>
                </a:endParaRPr>
              </a:p>
            </p:txBody>
          </p:sp>
          <p:grpSp>
            <p:nvGrpSpPr>
              <p:cNvPr id="51227" name="Group"/>
              <p:cNvGrpSpPr>
                <a:grpSpLocks/>
              </p:cNvGrpSpPr>
              <p:nvPr/>
            </p:nvGrpSpPr>
            <p:grpSpPr bwMode="auto">
              <a:xfrm>
                <a:off x="1773501" y="2351875"/>
                <a:ext cx="1103430" cy="262004"/>
                <a:chOff x="0" y="0"/>
                <a:chExt cx="1103429" cy="262003"/>
              </a:xfrm>
            </p:grpSpPr>
            <p:sp>
              <p:nvSpPr>
                <p:cNvPr id="51265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50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51266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51228" name="да"/>
              <p:cNvSpPr txBox="1">
                <a:spLocks noChangeArrowheads="1"/>
              </p:cNvSpPr>
              <p:nvPr/>
            </p:nvSpPr>
            <p:spPr bwMode="auto">
              <a:xfrm>
                <a:off x="1696456" y="2221188"/>
                <a:ext cx="368505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wrap="none"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да</a:t>
                </a:r>
              </a:p>
            </p:txBody>
          </p:sp>
          <p:sp>
            <p:nvSpPr>
              <p:cNvPr id="51229" name="нет"/>
              <p:cNvSpPr txBox="1">
                <a:spLocks noChangeArrowheads="1"/>
              </p:cNvSpPr>
              <p:nvPr/>
            </p:nvSpPr>
            <p:spPr bwMode="auto">
              <a:xfrm>
                <a:off x="2603692" y="2225988"/>
                <a:ext cx="525531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нет</a:t>
                </a:r>
              </a:p>
            </p:txBody>
          </p:sp>
          <p:sp>
            <p:nvSpPr>
              <p:cNvPr id="51230" name="Rectangle"/>
              <p:cNvSpPr>
                <a:spLocks noChangeArrowheads="1"/>
              </p:cNvSpPr>
              <p:nvPr/>
            </p:nvSpPr>
            <p:spPr bwMode="auto">
              <a:xfrm>
                <a:off x="1260155" y="1794155"/>
                <a:ext cx="2089228" cy="436074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31" name="влажность &gt; 87.5"/>
              <p:cNvSpPr txBox="1">
                <a:spLocks noChangeArrowheads="1"/>
              </p:cNvSpPr>
              <p:nvPr/>
            </p:nvSpPr>
            <p:spPr bwMode="auto">
              <a:xfrm>
                <a:off x="1255415" y="1849760"/>
                <a:ext cx="2111109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r>
                  <a:rPr lang="ru-RU" sz="1200">
                    <a:latin typeface="Circe"/>
                    <a:sym typeface="Helvetica Neue Medium"/>
                  </a:rPr>
                  <a:t>влажность &gt; 87.5</a:t>
                </a:r>
              </a:p>
            </p:txBody>
          </p:sp>
          <p:sp>
            <p:nvSpPr>
              <p:cNvPr id="51232" name="дождь"/>
              <p:cNvSpPr txBox="1">
                <a:spLocks noChangeArrowheads="1"/>
              </p:cNvSpPr>
              <p:nvPr/>
            </p:nvSpPr>
            <p:spPr bwMode="auto">
              <a:xfrm>
                <a:off x="1220970" y="3170536"/>
                <a:ext cx="865902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2F5394"/>
                    </a:solidFill>
                    <a:latin typeface="Circe"/>
                  </a:rPr>
                  <a:t>дождь</a:t>
                </a:r>
              </a:p>
            </p:txBody>
          </p:sp>
          <p:sp>
            <p:nvSpPr>
              <p:cNvPr id="34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501888" y="2771220"/>
                <a:ext cx="303133" cy="300779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Circe" panose="020B0502020203020203" pitchFamily="34" charset="-52"/>
                  <a:sym typeface="Helvetica Neue Medium"/>
                </a:endParaRPr>
              </a:p>
            </p:txBody>
          </p:sp>
          <p:sp>
            <p:nvSpPr>
              <p:cNvPr id="51234" name="Rectangle"/>
              <p:cNvSpPr>
                <a:spLocks noChangeArrowheads="1"/>
              </p:cNvSpPr>
              <p:nvPr/>
            </p:nvSpPr>
            <p:spPr bwMode="auto">
              <a:xfrm>
                <a:off x="1972578" y="2704188"/>
                <a:ext cx="2151570" cy="436074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35" name="давление &gt; 1022.5"/>
              <p:cNvSpPr txBox="1">
                <a:spLocks noChangeArrowheads="1"/>
              </p:cNvSpPr>
              <p:nvPr/>
            </p:nvSpPr>
            <p:spPr bwMode="auto">
              <a:xfrm>
                <a:off x="2019808" y="2759793"/>
                <a:ext cx="2072859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r>
                  <a:rPr lang="ru-RU" sz="1200">
                    <a:latin typeface="Circe"/>
                    <a:sym typeface="Helvetica Neue Medium"/>
                  </a:rPr>
                  <a:t>давление &gt; 1022.5</a:t>
                </a:r>
              </a:p>
            </p:txBody>
          </p:sp>
          <p:grpSp>
            <p:nvGrpSpPr>
              <p:cNvPr id="51236" name="Group"/>
              <p:cNvGrpSpPr>
                <a:grpSpLocks/>
              </p:cNvGrpSpPr>
              <p:nvPr/>
            </p:nvGrpSpPr>
            <p:grpSpPr bwMode="auto">
              <a:xfrm>
                <a:off x="2471349" y="3262414"/>
                <a:ext cx="1103431" cy="262005"/>
                <a:chOff x="0" y="0"/>
                <a:chExt cx="1103429" cy="262003"/>
              </a:xfrm>
            </p:grpSpPr>
            <p:sp>
              <p:nvSpPr>
                <p:cNvPr id="51263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50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51264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51237" name="да"/>
              <p:cNvSpPr txBox="1">
                <a:spLocks noChangeArrowheads="1"/>
              </p:cNvSpPr>
              <p:nvPr/>
            </p:nvSpPr>
            <p:spPr bwMode="auto">
              <a:xfrm>
                <a:off x="2394305" y="3131727"/>
                <a:ext cx="414042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да</a:t>
                </a:r>
              </a:p>
            </p:txBody>
          </p:sp>
          <p:sp>
            <p:nvSpPr>
              <p:cNvPr id="51238" name="нет"/>
              <p:cNvSpPr txBox="1">
                <a:spLocks noChangeArrowheads="1"/>
              </p:cNvSpPr>
              <p:nvPr/>
            </p:nvSpPr>
            <p:spPr bwMode="auto">
              <a:xfrm>
                <a:off x="3301540" y="3136528"/>
                <a:ext cx="500368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нет</a:t>
                </a:r>
              </a:p>
            </p:txBody>
          </p:sp>
          <p:sp>
            <p:nvSpPr>
              <p:cNvPr id="51239" name="Circle"/>
              <p:cNvSpPr>
                <a:spLocks noChangeArrowheads="1"/>
              </p:cNvSpPr>
              <p:nvPr/>
            </p:nvSpPr>
            <p:spPr bwMode="auto">
              <a:xfrm>
                <a:off x="2278736" y="3619218"/>
                <a:ext cx="301696" cy="301696"/>
              </a:xfrm>
              <a:prstGeom prst="ellipse">
                <a:avLst/>
              </a:prstGeom>
              <a:solidFill>
                <a:srgbClr val="FF9400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40" name="нет дождя"/>
              <p:cNvSpPr txBox="1">
                <a:spLocks noChangeArrowheads="1"/>
              </p:cNvSpPr>
              <p:nvPr/>
            </p:nvSpPr>
            <p:spPr bwMode="auto">
              <a:xfrm>
                <a:off x="1660507" y="4011010"/>
                <a:ext cx="1538156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D15E00"/>
                    </a:solidFill>
                    <a:latin typeface="Circe"/>
                  </a:rPr>
                  <a:t>нет дождя</a:t>
                </a:r>
              </a:p>
            </p:txBody>
          </p:sp>
          <p:sp>
            <p:nvSpPr>
              <p:cNvPr id="51241" name="дождь"/>
              <p:cNvSpPr txBox="1">
                <a:spLocks noChangeArrowheads="1"/>
              </p:cNvSpPr>
              <p:nvPr/>
            </p:nvSpPr>
            <p:spPr bwMode="auto">
              <a:xfrm>
                <a:off x="3226839" y="4007021"/>
                <a:ext cx="865901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2F5394"/>
                    </a:solidFill>
                    <a:latin typeface="Circe"/>
                  </a:rPr>
                  <a:t>дождь</a:t>
                </a:r>
              </a:p>
            </p:txBody>
          </p:sp>
          <p:sp>
            <p:nvSpPr>
              <p:cNvPr id="43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508999" y="3606970"/>
                <a:ext cx="300836" cy="30307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Circe" panose="020B0502020203020203" pitchFamily="34" charset="-52"/>
                  <a:sym typeface="Helvetica Neue Medium"/>
                </a:endParaRPr>
              </a:p>
            </p:txBody>
          </p:sp>
          <p:grpSp>
            <p:nvGrpSpPr>
              <p:cNvPr id="51243" name="Group"/>
              <p:cNvGrpSpPr>
                <a:grpSpLocks/>
              </p:cNvGrpSpPr>
              <p:nvPr/>
            </p:nvGrpSpPr>
            <p:grpSpPr bwMode="auto">
              <a:xfrm>
                <a:off x="5037530" y="2351875"/>
                <a:ext cx="1103430" cy="262004"/>
                <a:chOff x="0" y="0"/>
                <a:chExt cx="1103429" cy="262003"/>
              </a:xfrm>
            </p:grpSpPr>
            <p:sp>
              <p:nvSpPr>
                <p:cNvPr id="51261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50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51262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51244" name="да"/>
              <p:cNvSpPr txBox="1">
                <a:spLocks noChangeArrowheads="1"/>
              </p:cNvSpPr>
              <p:nvPr/>
            </p:nvSpPr>
            <p:spPr bwMode="auto">
              <a:xfrm>
                <a:off x="4960485" y="2221188"/>
                <a:ext cx="406880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да</a:t>
                </a:r>
              </a:p>
            </p:txBody>
          </p:sp>
          <p:sp>
            <p:nvSpPr>
              <p:cNvPr id="51245" name="нет"/>
              <p:cNvSpPr txBox="1">
                <a:spLocks noChangeArrowheads="1"/>
              </p:cNvSpPr>
              <p:nvPr/>
            </p:nvSpPr>
            <p:spPr bwMode="auto">
              <a:xfrm>
                <a:off x="5867721" y="2225988"/>
                <a:ext cx="526643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нет</a:t>
                </a:r>
              </a:p>
            </p:txBody>
          </p:sp>
          <p:sp>
            <p:nvSpPr>
              <p:cNvPr id="51246" name="Rectangle"/>
              <p:cNvSpPr>
                <a:spLocks noChangeArrowheads="1"/>
              </p:cNvSpPr>
              <p:nvPr/>
            </p:nvSpPr>
            <p:spPr bwMode="auto">
              <a:xfrm>
                <a:off x="4500991" y="1794155"/>
                <a:ext cx="2151570" cy="436074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47" name="давление &gt; 1020.5"/>
              <p:cNvSpPr txBox="1">
                <a:spLocks noChangeArrowheads="1"/>
              </p:cNvSpPr>
              <p:nvPr/>
            </p:nvSpPr>
            <p:spPr bwMode="auto">
              <a:xfrm>
                <a:off x="4541372" y="1860202"/>
                <a:ext cx="2059355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r>
                  <a:rPr lang="ru-RU" sz="1200">
                    <a:latin typeface="Circe"/>
                    <a:sym typeface="Helvetica Neue Medium"/>
                  </a:rPr>
                  <a:t>давление &gt; 1020.5</a:t>
                </a:r>
              </a:p>
            </p:txBody>
          </p:sp>
          <p:sp>
            <p:nvSpPr>
              <p:cNvPr id="51248" name="Circle"/>
              <p:cNvSpPr>
                <a:spLocks noChangeArrowheads="1"/>
              </p:cNvSpPr>
              <p:nvPr/>
            </p:nvSpPr>
            <p:spPr bwMode="auto">
              <a:xfrm>
                <a:off x="4744057" y="2778744"/>
                <a:ext cx="301696" cy="301696"/>
              </a:xfrm>
              <a:prstGeom prst="ellipse">
                <a:avLst/>
              </a:prstGeom>
              <a:solidFill>
                <a:srgbClr val="FF9400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49" name="нет дождя"/>
              <p:cNvSpPr txBox="1">
                <a:spLocks noChangeArrowheads="1"/>
              </p:cNvSpPr>
              <p:nvPr/>
            </p:nvSpPr>
            <p:spPr bwMode="auto">
              <a:xfrm>
                <a:off x="4125828" y="3170536"/>
                <a:ext cx="1538155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D15E00"/>
                    </a:solidFill>
                    <a:latin typeface="Circe"/>
                  </a:rPr>
                  <a:t>нет дождя</a:t>
                </a:r>
              </a:p>
            </p:txBody>
          </p:sp>
          <p:grpSp>
            <p:nvGrpSpPr>
              <p:cNvPr id="51250" name="Group"/>
              <p:cNvGrpSpPr>
                <a:grpSpLocks/>
              </p:cNvGrpSpPr>
              <p:nvPr/>
            </p:nvGrpSpPr>
            <p:grpSpPr bwMode="auto">
              <a:xfrm>
                <a:off x="5899499" y="3274433"/>
                <a:ext cx="1103430" cy="262004"/>
                <a:chOff x="0" y="0"/>
                <a:chExt cx="1103429" cy="262003"/>
              </a:xfrm>
            </p:grpSpPr>
            <p:sp>
              <p:nvSpPr>
                <p:cNvPr id="51259" name="Line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50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  <p:sp>
              <p:nvSpPr>
                <p:cNvPr id="51260" name="Line"/>
                <p:cNvSpPr>
                  <a:spLocks noChangeShapeType="1"/>
                </p:cNvSpPr>
                <p:nvPr/>
              </p:nvSpPr>
              <p:spPr bwMode="auto">
                <a:xfrm flipV="1">
                  <a:off x="-1" y="0"/>
                  <a:ext cx="559680" cy="262004"/>
                </a:xfrm>
                <a:prstGeom prst="line">
                  <a:avLst/>
                </a:prstGeom>
                <a:noFill/>
                <a:ln w="25400">
                  <a:solidFill>
                    <a:srgbClr val="929292"/>
                  </a:solidFill>
                  <a:miter lim="400000"/>
                  <a:headEnd type="stealth" w="med" len="med"/>
                  <a:tailEnd/>
                </a:ln>
              </p:spPr>
              <p:txBody>
                <a:bodyPr lIns="50800" tIns="50800" rIns="50800" bIns="50800" anchor="ctr"/>
                <a:lstStyle/>
                <a:p>
                  <a:endParaRPr lang="ru-RU"/>
                </a:p>
              </p:txBody>
            </p:sp>
          </p:grpSp>
          <p:sp>
            <p:nvSpPr>
              <p:cNvPr id="51251" name="да"/>
              <p:cNvSpPr txBox="1">
                <a:spLocks noChangeArrowheads="1"/>
              </p:cNvSpPr>
              <p:nvPr/>
            </p:nvSpPr>
            <p:spPr bwMode="auto">
              <a:xfrm>
                <a:off x="5822453" y="3143745"/>
                <a:ext cx="414043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да</a:t>
                </a:r>
              </a:p>
            </p:txBody>
          </p:sp>
          <p:sp>
            <p:nvSpPr>
              <p:cNvPr id="51252" name="нет"/>
              <p:cNvSpPr txBox="1">
                <a:spLocks noChangeArrowheads="1"/>
              </p:cNvSpPr>
              <p:nvPr/>
            </p:nvSpPr>
            <p:spPr bwMode="auto">
              <a:xfrm>
                <a:off x="6729690" y="3148545"/>
                <a:ext cx="559679" cy="32971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929292"/>
                    </a:solidFill>
                    <a:latin typeface="Circe"/>
                  </a:rPr>
                  <a:t>нет</a:t>
                </a:r>
              </a:p>
            </p:txBody>
          </p:sp>
          <p:sp>
            <p:nvSpPr>
              <p:cNvPr id="51253" name="Rectangle"/>
              <p:cNvSpPr>
                <a:spLocks noChangeArrowheads="1"/>
              </p:cNvSpPr>
              <p:nvPr/>
            </p:nvSpPr>
            <p:spPr bwMode="auto">
              <a:xfrm>
                <a:off x="5386153" y="2699260"/>
                <a:ext cx="2089228" cy="436074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54" name="влажность &gt; 47.5"/>
              <p:cNvSpPr txBox="1">
                <a:spLocks noChangeArrowheads="1"/>
              </p:cNvSpPr>
              <p:nvPr/>
            </p:nvSpPr>
            <p:spPr bwMode="auto">
              <a:xfrm>
                <a:off x="5413121" y="2754864"/>
                <a:ext cx="2072859" cy="307725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ctr"/>
                <a:r>
                  <a:rPr lang="ru-RU" sz="1200">
                    <a:latin typeface="Circe"/>
                    <a:sym typeface="Helvetica Neue Medium"/>
                  </a:rPr>
                  <a:t>влажность &gt; 47.5</a:t>
                </a:r>
              </a:p>
            </p:txBody>
          </p:sp>
          <p:sp>
            <p:nvSpPr>
              <p:cNvPr id="51255" name="Circle"/>
              <p:cNvSpPr>
                <a:spLocks noChangeArrowheads="1"/>
              </p:cNvSpPr>
              <p:nvPr/>
            </p:nvSpPr>
            <p:spPr bwMode="auto">
              <a:xfrm>
                <a:off x="5703065" y="3614624"/>
                <a:ext cx="301696" cy="301696"/>
              </a:xfrm>
              <a:prstGeom prst="ellipse">
                <a:avLst/>
              </a:prstGeom>
              <a:solidFill>
                <a:srgbClr val="FF9400"/>
              </a:solidFill>
              <a:ln w="38100">
                <a:solidFill>
                  <a:srgbClr val="5E5E5E"/>
                </a:solidFill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endParaRPr lang="ru-RU" sz="2200">
                  <a:solidFill>
                    <a:srgbClr val="FFFFFF"/>
                  </a:solidFill>
                  <a:latin typeface="Circe"/>
                  <a:sym typeface="Helvetica Neue Medium"/>
                </a:endParaRPr>
              </a:p>
            </p:txBody>
          </p:sp>
          <p:sp>
            <p:nvSpPr>
              <p:cNvPr id="51256" name="нет дождя"/>
              <p:cNvSpPr txBox="1">
                <a:spLocks noChangeArrowheads="1"/>
              </p:cNvSpPr>
              <p:nvPr/>
            </p:nvSpPr>
            <p:spPr bwMode="auto">
              <a:xfrm>
                <a:off x="5084836" y="4006417"/>
                <a:ext cx="1538155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D15E00"/>
                    </a:solidFill>
                    <a:latin typeface="Circe"/>
                  </a:rPr>
                  <a:t>нет дождя</a:t>
                </a:r>
              </a:p>
            </p:txBody>
          </p:sp>
          <p:sp>
            <p:nvSpPr>
              <p:cNvPr id="51257" name="дождь"/>
              <p:cNvSpPr txBox="1">
                <a:spLocks noChangeArrowheads="1"/>
              </p:cNvSpPr>
              <p:nvPr/>
            </p:nvSpPr>
            <p:spPr bwMode="auto">
              <a:xfrm>
                <a:off x="6651166" y="4002428"/>
                <a:ext cx="865902" cy="30772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>
                  <a:lnSpc>
                    <a:spcPct val="90000"/>
                  </a:lnSpc>
                </a:pPr>
                <a:r>
                  <a:rPr lang="ru-RU" sz="1200">
                    <a:solidFill>
                      <a:srgbClr val="2F5394"/>
                    </a:solidFill>
                    <a:latin typeface="Circe"/>
                  </a:rPr>
                  <a:t>дождь</a:t>
                </a:r>
              </a:p>
            </p:txBody>
          </p:sp>
          <p:sp>
            <p:nvSpPr>
              <p:cNvPr id="59" name="Circle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933028" y="3602378"/>
                <a:ext cx="300838" cy="303074"/>
              </a:xfrm>
              <a:prstGeom prst="ellipse">
                <a:avLst/>
              </a:prstGeom>
              <a:solidFill>
                <a:schemeClr val="accent1">
                  <a:lumOff val="-13575"/>
                </a:schemeClr>
              </a:solidFill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Circe" panose="020B0502020203020203" pitchFamily="34" charset="-52"/>
                  <a:sym typeface="Helvetica Neue Medium"/>
                </a:endParaRPr>
              </a:p>
            </p:txBody>
          </p:sp>
        </p:grpSp>
        <p:sp>
          <p:nvSpPr>
            <p:cNvPr id="51207" name="f(x)"/>
            <p:cNvSpPr txBox="1">
              <a:spLocks noChangeArrowheads="1"/>
            </p:cNvSpPr>
            <p:nvPr/>
          </p:nvSpPr>
          <p:spPr bwMode="auto">
            <a:xfrm>
              <a:off x="1910413" y="2428950"/>
              <a:ext cx="2469602" cy="210739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8800">
                  <a:latin typeface="Circe"/>
                </a:rPr>
                <a:t>f(x)</a:t>
              </a:r>
            </a:p>
          </p:txBody>
        </p:sp>
      </p:grpSp>
      <p:pic>
        <p:nvPicPr>
          <p:cNvPr id="51203" name="3-2-umbrella-png-pic.png" descr="3-2-umbrella-png-pi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4775" y="3494088"/>
            <a:ext cx="2897188" cy="2487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1204" name="Slight Drizzle.ico" descr="Slight Drizzle.ic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9750" y="1376363"/>
            <a:ext cx="2370138" cy="236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Результаты эксперимента</a:t>
            </a:r>
          </a:p>
        </p:txBody>
      </p:sp>
      <p:grpSp>
        <p:nvGrpSpPr>
          <p:cNvPr id="52226" name="Группа 158"/>
          <p:cNvGrpSpPr>
            <a:grpSpLocks/>
          </p:cNvGrpSpPr>
          <p:nvPr/>
        </p:nvGrpSpPr>
        <p:grpSpPr bwMode="auto">
          <a:xfrm>
            <a:off x="554038" y="1992313"/>
            <a:ext cx="10863262" cy="2647950"/>
            <a:chOff x="340915" y="1832633"/>
            <a:chExt cx="12666986" cy="3087743"/>
          </a:xfrm>
        </p:grpSpPr>
        <p:sp>
          <p:nvSpPr>
            <p:cNvPr id="52240" name="Rectangle"/>
            <p:cNvSpPr>
              <a:spLocks noChangeArrowheads="1"/>
            </p:cNvSpPr>
            <p:nvPr/>
          </p:nvSpPr>
          <p:spPr bwMode="auto">
            <a:xfrm>
              <a:off x="5207718" y="2423763"/>
              <a:ext cx="3243537" cy="2161988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5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225932" y="2732299"/>
              <a:ext cx="3211636" cy="1840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42" y="0"/>
                  </a:moveTo>
                  <a:lnTo>
                    <a:pt x="6842" y="14104"/>
                  </a:lnTo>
                  <a:lnTo>
                    <a:pt x="0" y="14104"/>
                  </a:lnTo>
                  <a:lnTo>
                    <a:pt x="0" y="21465"/>
                  </a:lnTo>
                  <a:lnTo>
                    <a:pt x="6842" y="21465"/>
                  </a:lnTo>
                  <a:lnTo>
                    <a:pt x="6842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1">
                <a:lumOff val="-13575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222230" y="2436113"/>
              <a:ext cx="3215338" cy="1501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57" y="0"/>
                  </a:moveTo>
                  <a:lnTo>
                    <a:pt x="6857" y="11"/>
                  </a:lnTo>
                  <a:lnTo>
                    <a:pt x="0" y="11"/>
                  </a:lnTo>
                  <a:lnTo>
                    <a:pt x="0" y="21600"/>
                  </a:lnTo>
                  <a:lnTo>
                    <a:pt x="6894" y="21600"/>
                  </a:lnTo>
                  <a:lnTo>
                    <a:pt x="6894" y="4414"/>
                  </a:lnTo>
                  <a:lnTo>
                    <a:pt x="21600" y="4414"/>
                  </a:lnTo>
                  <a:lnTo>
                    <a:pt x="21600" y="0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2243" name="Rectangle"/>
            <p:cNvSpPr>
              <a:spLocks noChangeArrowheads="1"/>
            </p:cNvSpPr>
            <p:nvPr/>
          </p:nvSpPr>
          <p:spPr bwMode="auto">
            <a:xfrm>
              <a:off x="9444235" y="2423763"/>
              <a:ext cx="3243536" cy="2161988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8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461219" y="2732299"/>
              <a:ext cx="3213487" cy="1841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6" y="0"/>
                  </a:moveTo>
                  <a:lnTo>
                    <a:pt x="17146" y="5398"/>
                  </a:lnTo>
                  <a:lnTo>
                    <a:pt x="6842" y="5398"/>
                  </a:lnTo>
                  <a:lnTo>
                    <a:pt x="6842" y="14102"/>
                  </a:lnTo>
                  <a:lnTo>
                    <a:pt x="2775" y="14102"/>
                  </a:lnTo>
                  <a:lnTo>
                    <a:pt x="2775" y="6739"/>
                  </a:lnTo>
                  <a:lnTo>
                    <a:pt x="3" y="6739"/>
                  </a:lnTo>
                  <a:lnTo>
                    <a:pt x="3" y="14102"/>
                  </a:lnTo>
                  <a:lnTo>
                    <a:pt x="0" y="14102"/>
                  </a:lnTo>
                  <a:lnTo>
                    <a:pt x="0" y="21465"/>
                  </a:lnTo>
                  <a:lnTo>
                    <a:pt x="6901" y="21465"/>
                  </a:lnTo>
                  <a:lnTo>
                    <a:pt x="6901" y="21418"/>
                  </a:lnTo>
                  <a:lnTo>
                    <a:pt x="17146" y="21418"/>
                  </a:lnTo>
                  <a:lnTo>
                    <a:pt x="17146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146" y="0"/>
                  </a:lnTo>
                  <a:close/>
                </a:path>
              </a:pathLst>
            </a:custGeom>
            <a:solidFill>
              <a:schemeClr val="accent1">
                <a:lumOff val="-13575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9" name="Shap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457517" y="2436113"/>
              <a:ext cx="3217189" cy="151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"/>
                  </a:moveTo>
                  <a:lnTo>
                    <a:pt x="0" y="12534"/>
                  </a:lnTo>
                  <a:lnTo>
                    <a:pt x="2802" y="12534"/>
                  </a:lnTo>
                  <a:lnTo>
                    <a:pt x="2802" y="21600"/>
                  </a:lnTo>
                  <a:lnTo>
                    <a:pt x="6945" y="21600"/>
                  </a:lnTo>
                  <a:lnTo>
                    <a:pt x="6945" y="12438"/>
                  </a:lnTo>
                  <a:lnTo>
                    <a:pt x="6894" y="12438"/>
                  </a:lnTo>
                  <a:lnTo>
                    <a:pt x="6908" y="10890"/>
                  </a:lnTo>
                  <a:lnTo>
                    <a:pt x="6924" y="10828"/>
                  </a:lnTo>
                  <a:lnTo>
                    <a:pt x="6910" y="10834"/>
                  </a:lnTo>
                  <a:lnTo>
                    <a:pt x="17180" y="10834"/>
                  </a:lnTo>
                  <a:lnTo>
                    <a:pt x="17180" y="4380"/>
                  </a:lnTo>
                  <a:lnTo>
                    <a:pt x="21600" y="4380"/>
                  </a:lnTo>
                  <a:lnTo>
                    <a:pt x="21600" y="0"/>
                  </a:lnTo>
                  <a:lnTo>
                    <a:pt x="6894" y="0"/>
                  </a:lnTo>
                  <a:lnTo>
                    <a:pt x="6673" y="1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2246" name="Rectangle"/>
            <p:cNvSpPr>
              <a:spLocks noChangeArrowheads="1"/>
            </p:cNvSpPr>
            <p:nvPr/>
          </p:nvSpPr>
          <p:spPr bwMode="auto">
            <a:xfrm>
              <a:off x="857680" y="2423763"/>
              <a:ext cx="3243536" cy="2161988"/>
            </a:xfrm>
            <a:prstGeom prst="rect">
              <a:avLst/>
            </a:prstGeom>
            <a:solidFill>
              <a:srgbClr val="F1F1F1"/>
            </a:solidFill>
            <a:ln w="381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irce"/>
                <a:sym typeface="Helvetica Neue Medium"/>
              </a:endParaRPr>
            </a:p>
          </p:txBody>
        </p:sp>
        <p:sp>
          <p:nvSpPr>
            <p:cNvPr id="11" name="Rectang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92126" y="2437963"/>
              <a:ext cx="2195389" cy="2123287"/>
            </a:xfrm>
            <a:prstGeom prst="rect">
              <a:avLst/>
            </a:prstGeom>
            <a:solidFill>
              <a:schemeClr val="accent1">
                <a:lumOff val="-13575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2" name="Rectang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72176" y="2436113"/>
              <a:ext cx="1025502" cy="2125137"/>
            </a:xfrm>
            <a:prstGeom prst="rect">
              <a:avLst/>
            </a:prstGeom>
            <a:solidFill>
              <a:schemeClr val="accent4">
                <a:hueOff val="-1081314"/>
                <a:satOff val="4338"/>
                <a:lumOff val="-8931"/>
                <a:alpha val="2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2249" name="Line"/>
            <p:cNvSpPr>
              <a:spLocks noChangeShapeType="1"/>
            </p:cNvSpPr>
            <p:nvPr/>
          </p:nvSpPr>
          <p:spPr bwMode="auto">
            <a:xfrm flipV="1">
              <a:off x="862354" y="2109340"/>
              <a:ext cx="1" cy="2564612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50" name="Line"/>
            <p:cNvSpPr>
              <a:spLocks noChangeShapeType="1"/>
            </p:cNvSpPr>
            <p:nvPr/>
          </p:nvSpPr>
          <p:spPr bwMode="auto">
            <a:xfrm>
              <a:off x="753832" y="4579862"/>
              <a:ext cx="3667514" cy="1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51" name="атм. давление,  мм рт.ст."/>
            <p:cNvSpPr txBox="1">
              <a:spLocks noChangeArrowheads="1"/>
            </p:cNvSpPr>
            <p:nvPr/>
          </p:nvSpPr>
          <p:spPr bwMode="auto">
            <a:xfrm>
              <a:off x="926549" y="1832633"/>
              <a:ext cx="2144708" cy="56395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атм. давление,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мм рт. ст.</a:t>
              </a:r>
            </a:p>
          </p:txBody>
        </p:sp>
        <p:sp>
          <p:nvSpPr>
            <p:cNvPr id="52252" name="Line"/>
            <p:cNvSpPr>
              <a:spLocks noChangeShapeType="1"/>
            </p:cNvSpPr>
            <p:nvPr/>
          </p:nvSpPr>
          <p:spPr bwMode="auto">
            <a:xfrm flipV="1">
              <a:off x="1914388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53" name="Line"/>
            <p:cNvSpPr>
              <a:spLocks noChangeShapeType="1"/>
            </p:cNvSpPr>
            <p:nvPr/>
          </p:nvSpPr>
          <p:spPr bwMode="auto">
            <a:xfrm flipV="1">
              <a:off x="3019368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54" name="Line"/>
            <p:cNvSpPr>
              <a:spLocks noChangeShapeType="1"/>
            </p:cNvSpPr>
            <p:nvPr/>
          </p:nvSpPr>
          <p:spPr bwMode="auto">
            <a:xfrm flipV="1">
              <a:off x="2466878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55" name="Line"/>
            <p:cNvSpPr>
              <a:spLocks noChangeShapeType="1"/>
            </p:cNvSpPr>
            <p:nvPr/>
          </p:nvSpPr>
          <p:spPr bwMode="auto">
            <a:xfrm flipV="1">
              <a:off x="1385275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56" name="Line"/>
            <p:cNvSpPr>
              <a:spLocks noChangeShapeType="1"/>
            </p:cNvSpPr>
            <p:nvPr/>
          </p:nvSpPr>
          <p:spPr bwMode="auto">
            <a:xfrm>
              <a:off x="755558" y="2423483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57" name="40"/>
            <p:cNvSpPr txBox="1">
              <a:spLocks noChangeArrowheads="1"/>
            </p:cNvSpPr>
            <p:nvPr/>
          </p:nvSpPr>
          <p:spPr bwMode="auto">
            <a:xfrm>
              <a:off x="703582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40</a:t>
              </a:r>
            </a:p>
          </p:txBody>
        </p:sp>
        <p:sp>
          <p:nvSpPr>
            <p:cNvPr id="52258" name="60"/>
            <p:cNvSpPr txBox="1">
              <a:spLocks noChangeArrowheads="1"/>
            </p:cNvSpPr>
            <p:nvPr/>
          </p:nvSpPr>
          <p:spPr bwMode="auto">
            <a:xfrm>
              <a:off x="1755616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60</a:t>
              </a:r>
            </a:p>
          </p:txBody>
        </p:sp>
        <p:sp>
          <p:nvSpPr>
            <p:cNvPr id="52259" name="80"/>
            <p:cNvSpPr txBox="1">
              <a:spLocks noChangeArrowheads="1"/>
            </p:cNvSpPr>
            <p:nvPr/>
          </p:nvSpPr>
          <p:spPr bwMode="auto">
            <a:xfrm>
              <a:off x="2860597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80</a:t>
              </a:r>
            </a:p>
          </p:txBody>
        </p:sp>
        <p:sp>
          <p:nvSpPr>
            <p:cNvPr id="52260" name="70"/>
            <p:cNvSpPr txBox="1">
              <a:spLocks noChangeArrowheads="1"/>
            </p:cNvSpPr>
            <p:nvPr/>
          </p:nvSpPr>
          <p:spPr bwMode="auto">
            <a:xfrm>
              <a:off x="2308106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70</a:t>
              </a:r>
            </a:p>
          </p:txBody>
        </p:sp>
        <p:sp>
          <p:nvSpPr>
            <p:cNvPr id="52261" name="50"/>
            <p:cNvSpPr txBox="1">
              <a:spLocks noChangeArrowheads="1"/>
            </p:cNvSpPr>
            <p:nvPr/>
          </p:nvSpPr>
          <p:spPr bwMode="auto">
            <a:xfrm>
              <a:off x="1230211" y="4612698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50</a:t>
              </a:r>
            </a:p>
          </p:txBody>
        </p:sp>
        <p:sp>
          <p:nvSpPr>
            <p:cNvPr id="52262" name="Line"/>
            <p:cNvSpPr>
              <a:spLocks noChangeShapeType="1"/>
            </p:cNvSpPr>
            <p:nvPr/>
          </p:nvSpPr>
          <p:spPr bwMode="auto">
            <a:xfrm flipV="1">
              <a:off x="4100972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63" name="Line"/>
            <p:cNvSpPr>
              <a:spLocks noChangeShapeType="1"/>
            </p:cNvSpPr>
            <p:nvPr/>
          </p:nvSpPr>
          <p:spPr bwMode="auto">
            <a:xfrm flipV="1">
              <a:off x="3560170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64" name="100"/>
            <p:cNvSpPr txBox="1">
              <a:spLocks noChangeArrowheads="1"/>
            </p:cNvSpPr>
            <p:nvPr/>
          </p:nvSpPr>
          <p:spPr bwMode="auto">
            <a:xfrm>
              <a:off x="3894783" y="4612698"/>
              <a:ext cx="412379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100</a:t>
              </a:r>
            </a:p>
          </p:txBody>
        </p:sp>
        <p:sp>
          <p:nvSpPr>
            <p:cNvPr id="52265" name="90"/>
            <p:cNvSpPr txBox="1">
              <a:spLocks noChangeArrowheads="1"/>
            </p:cNvSpPr>
            <p:nvPr/>
          </p:nvSpPr>
          <p:spPr bwMode="auto">
            <a:xfrm>
              <a:off x="3386499" y="4612698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90</a:t>
              </a:r>
            </a:p>
          </p:txBody>
        </p:sp>
        <p:sp>
          <p:nvSpPr>
            <p:cNvPr id="52266" name="Line"/>
            <p:cNvSpPr>
              <a:spLocks noChangeShapeType="1"/>
            </p:cNvSpPr>
            <p:nvPr/>
          </p:nvSpPr>
          <p:spPr bwMode="auto">
            <a:xfrm>
              <a:off x="795790" y="272995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67" name="Line"/>
            <p:cNvSpPr>
              <a:spLocks noChangeShapeType="1"/>
            </p:cNvSpPr>
            <p:nvPr/>
          </p:nvSpPr>
          <p:spPr bwMode="auto">
            <a:xfrm>
              <a:off x="795790" y="302602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68" name="Line"/>
            <p:cNvSpPr>
              <a:spLocks noChangeShapeType="1"/>
            </p:cNvSpPr>
            <p:nvPr/>
          </p:nvSpPr>
          <p:spPr bwMode="auto">
            <a:xfrm>
              <a:off x="795790" y="3324314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69" name="Line"/>
            <p:cNvSpPr>
              <a:spLocks noChangeShapeType="1"/>
            </p:cNvSpPr>
            <p:nvPr/>
          </p:nvSpPr>
          <p:spPr bwMode="auto">
            <a:xfrm>
              <a:off x="795790" y="3634296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70" name="Line"/>
            <p:cNvSpPr>
              <a:spLocks noChangeShapeType="1"/>
            </p:cNvSpPr>
            <p:nvPr/>
          </p:nvSpPr>
          <p:spPr bwMode="auto">
            <a:xfrm>
              <a:off x="795790" y="394427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71" name="Line"/>
            <p:cNvSpPr>
              <a:spLocks noChangeShapeType="1"/>
            </p:cNvSpPr>
            <p:nvPr/>
          </p:nvSpPr>
          <p:spPr bwMode="auto">
            <a:xfrm>
              <a:off x="795790" y="4254260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72" name="Line"/>
            <p:cNvSpPr>
              <a:spLocks noChangeShapeType="1"/>
            </p:cNvSpPr>
            <p:nvPr/>
          </p:nvSpPr>
          <p:spPr bwMode="auto">
            <a:xfrm>
              <a:off x="752575" y="3025725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73" name="Line"/>
            <p:cNvSpPr>
              <a:spLocks noChangeShapeType="1"/>
            </p:cNvSpPr>
            <p:nvPr/>
          </p:nvSpPr>
          <p:spPr bwMode="auto">
            <a:xfrm>
              <a:off x="748793" y="3634296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74" name="Line"/>
            <p:cNvSpPr>
              <a:spLocks noChangeShapeType="1"/>
            </p:cNvSpPr>
            <p:nvPr/>
          </p:nvSpPr>
          <p:spPr bwMode="auto">
            <a:xfrm>
              <a:off x="748793" y="4254260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52275" name="Group"/>
            <p:cNvGrpSpPr>
              <a:grpSpLocks/>
            </p:cNvGrpSpPr>
            <p:nvPr/>
          </p:nvGrpSpPr>
          <p:grpSpPr bwMode="auto">
            <a:xfrm>
              <a:off x="340915" y="2199853"/>
              <a:ext cx="412379" cy="2448354"/>
              <a:chOff x="0" y="0"/>
              <a:chExt cx="412377" cy="2448352"/>
            </a:xfrm>
          </p:grpSpPr>
          <p:sp>
            <p:nvSpPr>
              <p:cNvPr id="52387" name="1035"/>
              <p:cNvSpPr txBox="1">
                <a:spLocks noChangeArrowheads="1"/>
              </p:cNvSpPr>
              <p:nvPr/>
            </p:nvSpPr>
            <p:spPr bwMode="auto">
              <a:xfrm>
                <a:off x="3959" y="-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1035</a:t>
                </a:r>
              </a:p>
            </p:txBody>
          </p:sp>
          <p:sp>
            <p:nvSpPr>
              <p:cNvPr id="52388" name="1030"/>
              <p:cNvSpPr txBox="1">
                <a:spLocks noChangeArrowheads="1"/>
              </p:cNvSpPr>
              <p:nvPr/>
            </p:nvSpPr>
            <p:spPr bwMode="auto">
              <a:xfrm>
                <a:off x="3036" y="314779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1030</a:t>
                </a:r>
              </a:p>
            </p:txBody>
          </p:sp>
          <p:sp>
            <p:nvSpPr>
              <p:cNvPr id="52389" name="1025"/>
              <p:cNvSpPr txBox="1">
                <a:spLocks noChangeArrowheads="1"/>
              </p:cNvSpPr>
              <p:nvPr/>
            </p:nvSpPr>
            <p:spPr bwMode="auto">
              <a:xfrm>
                <a:off x="3036" y="605188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1025</a:t>
                </a:r>
              </a:p>
            </p:txBody>
          </p:sp>
          <p:sp>
            <p:nvSpPr>
              <p:cNvPr id="52390" name="1020"/>
              <p:cNvSpPr txBox="1">
                <a:spLocks noChangeArrowheads="1"/>
              </p:cNvSpPr>
              <p:nvPr/>
            </p:nvSpPr>
            <p:spPr bwMode="auto">
              <a:xfrm>
                <a:off x="3959" y="913412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1020</a:t>
                </a:r>
              </a:p>
            </p:txBody>
          </p:sp>
          <p:sp>
            <p:nvSpPr>
              <p:cNvPr id="52391" name="1015"/>
              <p:cNvSpPr txBox="1">
                <a:spLocks noChangeArrowheads="1"/>
              </p:cNvSpPr>
              <p:nvPr/>
            </p:nvSpPr>
            <p:spPr bwMode="auto">
              <a:xfrm>
                <a:off x="0" y="120686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1015</a:t>
                </a:r>
              </a:p>
            </p:txBody>
          </p:sp>
          <p:sp>
            <p:nvSpPr>
              <p:cNvPr id="52392" name="1010"/>
              <p:cNvSpPr txBox="1">
                <a:spLocks noChangeArrowheads="1"/>
              </p:cNvSpPr>
              <p:nvPr/>
            </p:nvSpPr>
            <p:spPr bwMode="auto">
              <a:xfrm>
                <a:off x="3959" y="1512097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1010</a:t>
                </a:r>
              </a:p>
            </p:txBody>
          </p:sp>
          <p:sp>
            <p:nvSpPr>
              <p:cNvPr id="52393" name="1005"/>
              <p:cNvSpPr txBox="1">
                <a:spLocks noChangeArrowheads="1"/>
              </p:cNvSpPr>
              <p:nvPr/>
            </p:nvSpPr>
            <p:spPr bwMode="auto">
              <a:xfrm>
                <a:off x="3959" y="1826825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1005</a:t>
                </a:r>
              </a:p>
            </p:txBody>
          </p:sp>
          <p:sp>
            <p:nvSpPr>
              <p:cNvPr id="52394" name="1000"/>
              <p:cNvSpPr txBox="1">
                <a:spLocks noChangeArrowheads="1"/>
              </p:cNvSpPr>
              <p:nvPr/>
            </p:nvSpPr>
            <p:spPr bwMode="auto">
              <a:xfrm>
                <a:off x="3959" y="2141553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1000</a:t>
                </a:r>
              </a:p>
            </p:txBody>
          </p:sp>
        </p:grpSp>
        <p:sp>
          <p:nvSpPr>
            <p:cNvPr id="52276" name="Line"/>
            <p:cNvSpPr>
              <a:spLocks noChangeShapeType="1"/>
            </p:cNvSpPr>
            <p:nvPr/>
          </p:nvSpPr>
          <p:spPr bwMode="auto">
            <a:xfrm flipV="1">
              <a:off x="5212392" y="2109340"/>
              <a:ext cx="1" cy="2564612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77" name="Line"/>
            <p:cNvSpPr>
              <a:spLocks noChangeShapeType="1"/>
            </p:cNvSpPr>
            <p:nvPr/>
          </p:nvSpPr>
          <p:spPr bwMode="auto">
            <a:xfrm>
              <a:off x="5103871" y="4579862"/>
              <a:ext cx="3667513" cy="1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78" name="атм. давление,  мм рт.ст."/>
            <p:cNvSpPr txBox="1">
              <a:spLocks noChangeArrowheads="1"/>
            </p:cNvSpPr>
            <p:nvPr/>
          </p:nvSpPr>
          <p:spPr bwMode="auto">
            <a:xfrm>
              <a:off x="5276588" y="1832633"/>
              <a:ext cx="2144708" cy="56395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атм. давление,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мм рт. ст.</a:t>
              </a:r>
            </a:p>
          </p:txBody>
        </p:sp>
        <p:sp>
          <p:nvSpPr>
            <p:cNvPr id="52279" name="вл-ть,  %"/>
            <p:cNvSpPr txBox="1">
              <a:spLocks noChangeArrowheads="1"/>
            </p:cNvSpPr>
            <p:nvPr/>
          </p:nvSpPr>
          <p:spPr bwMode="auto">
            <a:xfrm>
              <a:off x="8474544" y="4074816"/>
              <a:ext cx="1244155" cy="45302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вл-ть,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%</a:t>
              </a:r>
            </a:p>
          </p:txBody>
        </p:sp>
        <p:sp>
          <p:nvSpPr>
            <p:cNvPr id="52280" name="Line"/>
            <p:cNvSpPr>
              <a:spLocks noChangeShapeType="1"/>
            </p:cNvSpPr>
            <p:nvPr/>
          </p:nvSpPr>
          <p:spPr bwMode="auto">
            <a:xfrm flipV="1">
              <a:off x="6264426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81" name="Line"/>
            <p:cNvSpPr>
              <a:spLocks noChangeShapeType="1"/>
            </p:cNvSpPr>
            <p:nvPr/>
          </p:nvSpPr>
          <p:spPr bwMode="auto">
            <a:xfrm flipV="1">
              <a:off x="7369407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82" name="Line"/>
            <p:cNvSpPr>
              <a:spLocks noChangeShapeType="1"/>
            </p:cNvSpPr>
            <p:nvPr/>
          </p:nvSpPr>
          <p:spPr bwMode="auto">
            <a:xfrm flipV="1">
              <a:off x="6816916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83" name="Line"/>
            <p:cNvSpPr>
              <a:spLocks noChangeShapeType="1"/>
            </p:cNvSpPr>
            <p:nvPr/>
          </p:nvSpPr>
          <p:spPr bwMode="auto">
            <a:xfrm flipV="1">
              <a:off x="5735313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84" name="Line"/>
            <p:cNvSpPr>
              <a:spLocks noChangeShapeType="1"/>
            </p:cNvSpPr>
            <p:nvPr/>
          </p:nvSpPr>
          <p:spPr bwMode="auto">
            <a:xfrm>
              <a:off x="5105596" y="2423483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85" name="40"/>
            <p:cNvSpPr txBox="1">
              <a:spLocks noChangeArrowheads="1"/>
            </p:cNvSpPr>
            <p:nvPr/>
          </p:nvSpPr>
          <p:spPr bwMode="auto">
            <a:xfrm>
              <a:off x="5053620" y="4613576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40</a:t>
              </a:r>
            </a:p>
          </p:txBody>
        </p:sp>
        <p:sp>
          <p:nvSpPr>
            <p:cNvPr id="52286" name="60"/>
            <p:cNvSpPr txBox="1">
              <a:spLocks noChangeArrowheads="1"/>
            </p:cNvSpPr>
            <p:nvPr/>
          </p:nvSpPr>
          <p:spPr bwMode="auto">
            <a:xfrm>
              <a:off x="6105654" y="4613576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60</a:t>
              </a:r>
            </a:p>
          </p:txBody>
        </p:sp>
        <p:sp>
          <p:nvSpPr>
            <p:cNvPr id="52287" name="80"/>
            <p:cNvSpPr txBox="1">
              <a:spLocks noChangeArrowheads="1"/>
            </p:cNvSpPr>
            <p:nvPr/>
          </p:nvSpPr>
          <p:spPr bwMode="auto">
            <a:xfrm>
              <a:off x="7210635" y="4613576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80</a:t>
              </a:r>
            </a:p>
          </p:txBody>
        </p:sp>
        <p:sp>
          <p:nvSpPr>
            <p:cNvPr id="52288" name="70"/>
            <p:cNvSpPr txBox="1">
              <a:spLocks noChangeArrowheads="1"/>
            </p:cNvSpPr>
            <p:nvPr/>
          </p:nvSpPr>
          <p:spPr bwMode="auto">
            <a:xfrm>
              <a:off x="6658145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70</a:t>
              </a:r>
            </a:p>
          </p:txBody>
        </p:sp>
        <p:sp>
          <p:nvSpPr>
            <p:cNvPr id="52289" name="50"/>
            <p:cNvSpPr txBox="1">
              <a:spLocks noChangeArrowheads="1"/>
            </p:cNvSpPr>
            <p:nvPr/>
          </p:nvSpPr>
          <p:spPr bwMode="auto">
            <a:xfrm>
              <a:off x="5580250" y="4612698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50</a:t>
              </a:r>
            </a:p>
          </p:txBody>
        </p:sp>
        <p:sp>
          <p:nvSpPr>
            <p:cNvPr id="52290" name="Line"/>
            <p:cNvSpPr>
              <a:spLocks noChangeShapeType="1"/>
            </p:cNvSpPr>
            <p:nvPr/>
          </p:nvSpPr>
          <p:spPr bwMode="auto">
            <a:xfrm flipV="1">
              <a:off x="8451011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91" name="Line"/>
            <p:cNvSpPr>
              <a:spLocks noChangeShapeType="1"/>
            </p:cNvSpPr>
            <p:nvPr/>
          </p:nvSpPr>
          <p:spPr bwMode="auto">
            <a:xfrm flipV="1">
              <a:off x="7910209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92" name="100"/>
            <p:cNvSpPr txBox="1">
              <a:spLocks noChangeArrowheads="1"/>
            </p:cNvSpPr>
            <p:nvPr/>
          </p:nvSpPr>
          <p:spPr bwMode="auto">
            <a:xfrm>
              <a:off x="8244821" y="4612698"/>
              <a:ext cx="412379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100</a:t>
              </a:r>
            </a:p>
          </p:txBody>
        </p:sp>
        <p:sp>
          <p:nvSpPr>
            <p:cNvPr id="52293" name="90"/>
            <p:cNvSpPr txBox="1">
              <a:spLocks noChangeArrowheads="1"/>
            </p:cNvSpPr>
            <p:nvPr/>
          </p:nvSpPr>
          <p:spPr bwMode="auto">
            <a:xfrm>
              <a:off x="7736538" y="4612698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90</a:t>
              </a:r>
            </a:p>
          </p:txBody>
        </p:sp>
        <p:sp>
          <p:nvSpPr>
            <p:cNvPr id="52294" name="Line"/>
            <p:cNvSpPr>
              <a:spLocks noChangeShapeType="1"/>
            </p:cNvSpPr>
            <p:nvPr/>
          </p:nvSpPr>
          <p:spPr bwMode="auto">
            <a:xfrm>
              <a:off x="5145829" y="272995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95" name="Line"/>
            <p:cNvSpPr>
              <a:spLocks noChangeShapeType="1"/>
            </p:cNvSpPr>
            <p:nvPr/>
          </p:nvSpPr>
          <p:spPr bwMode="auto">
            <a:xfrm>
              <a:off x="5145829" y="302602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96" name="Line"/>
            <p:cNvSpPr>
              <a:spLocks noChangeShapeType="1"/>
            </p:cNvSpPr>
            <p:nvPr/>
          </p:nvSpPr>
          <p:spPr bwMode="auto">
            <a:xfrm>
              <a:off x="5145829" y="3324314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97" name="Line"/>
            <p:cNvSpPr>
              <a:spLocks noChangeShapeType="1"/>
            </p:cNvSpPr>
            <p:nvPr/>
          </p:nvSpPr>
          <p:spPr bwMode="auto">
            <a:xfrm>
              <a:off x="5145829" y="3634296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98" name="Line"/>
            <p:cNvSpPr>
              <a:spLocks noChangeShapeType="1"/>
            </p:cNvSpPr>
            <p:nvPr/>
          </p:nvSpPr>
          <p:spPr bwMode="auto">
            <a:xfrm>
              <a:off x="5145829" y="394427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299" name="Line"/>
            <p:cNvSpPr>
              <a:spLocks noChangeShapeType="1"/>
            </p:cNvSpPr>
            <p:nvPr/>
          </p:nvSpPr>
          <p:spPr bwMode="auto">
            <a:xfrm>
              <a:off x="5145829" y="4254260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00" name="Line"/>
            <p:cNvSpPr>
              <a:spLocks noChangeShapeType="1"/>
            </p:cNvSpPr>
            <p:nvPr/>
          </p:nvSpPr>
          <p:spPr bwMode="auto">
            <a:xfrm>
              <a:off x="5102614" y="3025725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01" name="Line"/>
            <p:cNvSpPr>
              <a:spLocks noChangeShapeType="1"/>
            </p:cNvSpPr>
            <p:nvPr/>
          </p:nvSpPr>
          <p:spPr bwMode="auto">
            <a:xfrm>
              <a:off x="5098832" y="3634296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02" name="Line"/>
            <p:cNvSpPr>
              <a:spLocks noChangeShapeType="1"/>
            </p:cNvSpPr>
            <p:nvPr/>
          </p:nvSpPr>
          <p:spPr bwMode="auto">
            <a:xfrm>
              <a:off x="5098832" y="4254260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52303" name="Group"/>
            <p:cNvGrpSpPr>
              <a:grpSpLocks/>
            </p:cNvGrpSpPr>
            <p:nvPr/>
          </p:nvGrpSpPr>
          <p:grpSpPr bwMode="auto">
            <a:xfrm>
              <a:off x="4690954" y="2199853"/>
              <a:ext cx="412379" cy="2448354"/>
              <a:chOff x="0" y="0"/>
              <a:chExt cx="412377" cy="2448352"/>
            </a:xfrm>
          </p:grpSpPr>
          <p:sp>
            <p:nvSpPr>
              <p:cNvPr id="52379" name="1035"/>
              <p:cNvSpPr txBox="1">
                <a:spLocks noChangeArrowheads="1"/>
              </p:cNvSpPr>
              <p:nvPr/>
            </p:nvSpPr>
            <p:spPr bwMode="auto">
              <a:xfrm>
                <a:off x="3959" y="-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1035</a:t>
                </a:r>
              </a:p>
            </p:txBody>
          </p:sp>
          <p:sp>
            <p:nvSpPr>
              <p:cNvPr id="52380" name="1030"/>
              <p:cNvSpPr txBox="1">
                <a:spLocks noChangeArrowheads="1"/>
              </p:cNvSpPr>
              <p:nvPr/>
            </p:nvSpPr>
            <p:spPr bwMode="auto">
              <a:xfrm>
                <a:off x="3036" y="314779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1030</a:t>
                </a:r>
              </a:p>
            </p:txBody>
          </p:sp>
          <p:sp>
            <p:nvSpPr>
              <p:cNvPr id="52381" name="1025"/>
              <p:cNvSpPr txBox="1">
                <a:spLocks noChangeArrowheads="1"/>
              </p:cNvSpPr>
              <p:nvPr/>
            </p:nvSpPr>
            <p:spPr bwMode="auto">
              <a:xfrm>
                <a:off x="3036" y="605188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1025</a:t>
                </a:r>
              </a:p>
            </p:txBody>
          </p:sp>
          <p:sp>
            <p:nvSpPr>
              <p:cNvPr id="52382" name="1020"/>
              <p:cNvSpPr txBox="1">
                <a:spLocks noChangeArrowheads="1"/>
              </p:cNvSpPr>
              <p:nvPr/>
            </p:nvSpPr>
            <p:spPr bwMode="auto">
              <a:xfrm>
                <a:off x="3959" y="913412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1020</a:t>
                </a:r>
              </a:p>
            </p:txBody>
          </p:sp>
          <p:sp>
            <p:nvSpPr>
              <p:cNvPr id="52383" name="1015"/>
              <p:cNvSpPr txBox="1">
                <a:spLocks noChangeArrowheads="1"/>
              </p:cNvSpPr>
              <p:nvPr/>
            </p:nvSpPr>
            <p:spPr bwMode="auto">
              <a:xfrm>
                <a:off x="0" y="120686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1015</a:t>
                </a:r>
              </a:p>
            </p:txBody>
          </p:sp>
          <p:sp>
            <p:nvSpPr>
              <p:cNvPr id="52384" name="1010"/>
              <p:cNvSpPr txBox="1">
                <a:spLocks noChangeArrowheads="1"/>
              </p:cNvSpPr>
              <p:nvPr/>
            </p:nvSpPr>
            <p:spPr bwMode="auto">
              <a:xfrm>
                <a:off x="3959" y="1512097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1010</a:t>
                </a:r>
              </a:p>
            </p:txBody>
          </p:sp>
          <p:sp>
            <p:nvSpPr>
              <p:cNvPr id="52385" name="1005"/>
              <p:cNvSpPr txBox="1">
                <a:spLocks noChangeArrowheads="1"/>
              </p:cNvSpPr>
              <p:nvPr/>
            </p:nvSpPr>
            <p:spPr bwMode="auto">
              <a:xfrm>
                <a:off x="3959" y="1826825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1005</a:t>
                </a:r>
              </a:p>
            </p:txBody>
          </p:sp>
          <p:sp>
            <p:nvSpPr>
              <p:cNvPr id="52386" name="1000"/>
              <p:cNvSpPr txBox="1">
                <a:spLocks noChangeArrowheads="1"/>
              </p:cNvSpPr>
              <p:nvPr/>
            </p:nvSpPr>
            <p:spPr bwMode="auto">
              <a:xfrm>
                <a:off x="3959" y="2141553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1000</a:t>
                </a:r>
              </a:p>
            </p:txBody>
          </p:sp>
        </p:grpSp>
        <p:sp>
          <p:nvSpPr>
            <p:cNvPr id="52304" name="Line"/>
            <p:cNvSpPr>
              <a:spLocks noChangeShapeType="1"/>
            </p:cNvSpPr>
            <p:nvPr/>
          </p:nvSpPr>
          <p:spPr bwMode="auto">
            <a:xfrm>
              <a:off x="9340388" y="4579862"/>
              <a:ext cx="3667513" cy="1"/>
            </a:xfrm>
            <a:prstGeom prst="line">
              <a:avLst/>
            </a:prstGeom>
            <a:noFill/>
            <a:ln w="38100">
              <a:solidFill>
                <a:srgbClr val="929292"/>
              </a:solidFill>
              <a:miter lim="400000"/>
              <a:headEnd/>
              <a:tailEnd type="triangle" w="med" len="med"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05" name="атм. давление,  мм рт.ст."/>
            <p:cNvSpPr txBox="1">
              <a:spLocks noChangeArrowheads="1"/>
            </p:cNvSpPr>
            <p:nvPr/>
          </p:nvSpPr>
          <p:spPr bwMode="auto">
            <a:xfrm>
              <a:off x="9513104" y="1832633"/>
              <a:ext cx="2144708" cy="56395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атм. давление,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мм рт. ст.</a:t>
              </a:r>
            </a:p>
          </p:txBody>
        </p:sp>
        <p:sp>
          <p:nvSpPr>
            <p:cNvPr id="52306" name="Line"/>
            <p:cNvSpPr>
              <a:spLocks noChangeShapeType="1"/>
            </p:cNvSpPr>
            <p:nvPr/>
          </p:nvSpPr>
          <p:spPr bwMode="auto">
            <a:xfrm flipV="1">
              <a:off x="10500942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07" name="Line"/>
            <p:cNvSpPr>
              <a:spLocks noChangeShapeType="1"/>
            </p:cNvSpPr>
            <p:nvPr/>
          </p:nvSpPr>
          <p:spPr bwMode="auto">
            <a:xfrm flipV="1">
              <a:off x="11605924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08" name="Line"/>
            <p:cNvSpPr>
              <a:spLocks noChangeShapeType="1"/>
            </p:cNvSpPr>
            <p:nvPr/>
          </p:nvSpPr>
          <p:spPr bwMode="auto">
            <a:xfrm flipV="1">
              <a:off x="11053433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09" name="Line"/>
            <p:cNvSpPr>
              <a:spLocks noChangeShapeType="1"/>
            </p:cNvSpPr>
            <p:nvPr/>
          </p:nvSpPr>
          <p:spPr bwMode="auto">
            <a:xfrm flipV="1">
              <a:off x="9971830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10" name="Line"/>
            <p:cNvSpPr>
              <a:spLocks noChangeShapeType="1"/>
            </p:cNvSpPr>
            <p:nvPr/>
          </p:nvSpPr>
          <p:spPr bwMode="auto">
            <a:xfrm>
              <a:off x="9342112" y="2423483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11" name="40"/>
            <p:cNvSpPr txBox="1">
              <a:spLocks noChangeArrowheads="1"/>
            </p:cNvSpPr>
            <p:nvPr/>
          </p:nvSpPr>
          <p:spPr bwMode="auto">
            <a:xfrm>
              <a:off x="9290137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40</a:t>
              </a:r>
            </a:p>
          </p:txBody>
        </p:sp>
        <p:sp>
          <p:nvSpPr>
            <p:cNvPr id="52312" name="60"/>
            <p:cNvSpPr txBox="1">
              <a:spLocks noChangeArrowheads="1"/>
            </p:cNvSpPr>
            <p:nvPr/>
          </p:nvSpPr>
          <p:spPr bwMode="auto">
            <a:xfrm>
              <a:off x="10342171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60</a:t>
              </a:r>
            </a:p>
          </p:txBody>
        </p:sp>
        <p:sp>
          <p:nvSpPr>
            <p:cNvPr id="52313" name="80"/>
            <p:cNvSpPr txBox="1">
              <a:spLocks noChangeArrowheads="1"/>
            </p:cNvSpPr>
            <p:nvPr/>
          </p:nvSpPr>
          <p:spPr bwMode="auto">
            <a:xfrm>
              <a:off x="11447152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80</a:t>
              </a:r>
            </a:p>
          </p:txBody>
        </p:sp>
        <p:sp>
          <p:nvSpPr>
            <p:cNvPr id="52314" name="70"/>
            <p:cNvSpPr txBox="1">
              <a:spLocks noChangeArrowheads="1"/>
            </p:cNvSpPr>
            <p:nvPr/>
          </p:nvSpPr>
          <p:spPr bwMode="auto">
            <a:xfrm>
              <a:off x="10894661" y="4613576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70</a:t>
              </a:r>
            </a:p>
          </p:txBody>
        </p:sp>
        <p:sp>
          <p:nvSpPr>
            <p:cNvPr id="52315" name="50"/>
            <p:cNvSpPr txBox="1">
              <a:spLocks noChangeArrowheads="1"/>
            </p:cNvSpPr>
            <p:nvPr/>
          </p:nvSpPr>
          <p:spPr bwMode="auto">
            <a:xfrm>
              <a:off x="9816765" y="4612698"/>
              <a:ext cx="317545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50</a:t>
              </a:r>
            </a:p>
          </p:txBody>
        </p:sp>
        <p:sp>
          <p:nvSpPr>
            <p:cNvPr id="52316" name="Line"/>
            <p:cNvSpPr>
              <a:spLocks noChangeShapeType="1"/>
            </p:cNvSpPr>
            <p:nvPr/>
          </p:nvSpPr>
          <p:spPr bwMode="auto">
            <a:xfrm flipV="1">
              <a:off x="12687526" y="4577148"/>
              <a:ext cx="1" cy="102570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17" name="Line"/>
            <p:cNvSpPr>
              <a:spLocks noChangeShapeType="1"/>
            </p:cNvSpPr>
            <p:nvPr/>
          </p:nvSpPr>
          <p:spPr bwMode="auto">
            <a:xfrm flipV="1">
              <a:off x="12146725" y="4577148"/>
              <a:ext cx="1" cy="5813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18" name="100"/>
            <p:cNvSpPr txBox="1">
              <a:spLocks noChangeArrowheads="1"/>
            </p:cNvSpPr>
            <p:nvPr/>
          </p:nvSpPr>
          <p:spPr bwMode="auto">
            <a:xfrm>
              <a:off x="12481338" y="4612698"/>
              <a:ext cx="412379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100</a:t>
              </a:r>
            </a:p>
          </p:txBody>
        </p:sp>
        <p:sp>
          <p:nvSpPr>
            <p:cNvPr id="52319" name="90"/>
            <p:cNvSpPr txBox="1">
              <a:spLocks noChangeArrowheads="1"/>
            </p:cNvSpPr>
            <p:nvPr/>
          </p:nvSpPr>
          <p:spPr bwMode="auto">
            <a:xfrm>
              <a:off x="11973054" y="4612698"/>
              <a:ext cx="317544" cy="3068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90</a:t>
              </a:r>
            </a:p>
          </p:txBody>
        </p:sp>
        <p:sp>
          <p:nvSpPr>
            <p:cNvPr id="52320" name="Line"/>
            <p:cNvSpPr>
              <a:spLocks noChangeShapeType="1"/>
            </p:cNvSpPr>
            <p:nvPr/>
          </p:nvSpPr>
          <p:spPr bwMode="auto">
            <a:xfrm>
              <a:off x="9382345" y="272995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1" name="Line"/>
            <p:cNvSpPr>
              <a:spLocks noChangeShapeType="1"/>
            </p:cNvSpPr>
            <p:nvPr/>
          </p:nvSpPr>
          <p:spPr bwMode="auto">
            <a:xfrm>
              <a:off x="9382345" y="302602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2" name="Line"/>
            <p:cNvSpPr>
              <a:spLocks noChangeShapeType="1"/>
            </p:cNvSpPr>
            <p:nvPr/>
          </p:nvSpPr>
          <p:spPr bwMode="auto">
            <a:xfrm>
              <a:off x="9382345" y="3324314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3" name="Line"/>
            <p:cNvSpPr>
              <a:spLocks noChangeShapeType="1"/>
            </p:cNvSpPr>
            <p:nvPr/>
          </p:nvSpPr>
          <p:spPr bwMode="auto">
            <a:xfrm>
              <a:off x="9382345" y="3634296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4" name="Line"/>
            <p:cNvSpPr>
              <a:spLocks noChangeShapeType="1"/>
            </p:cNvSpPr>
            <p:nvPr/>
          </p:nvSpPr>
          <p:spPr bwMode="auto">
            <a:xfrm>
              <a:off x="9382345" y="3944278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5" name="Line"/>
            <p:cNvSpPr>
              <a:spLocks noChangeShapeType="1"/>
            </p:cNvSpPr>
            <p:nvPr/>
          </p:nvSpPr>
          <p:spPr bwMode="auto">
            <a:xfrm>
              <a:off x="9382345" y="4254260"/>
              <a:ext cx="58131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6" name="Line"/>
            <p:cNvSpPr>
              <a:spLocks noChangeShapeType="1"/>
            </p:cNvSpPr>
            <p:nvPr/>
          </p:nvSpPr>
          <p:spPr bwMode="auto">
            <a:xfrm>
              <a:off x="9339130" y="3025725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7" name="Line"/>
            <p:cNvSpPr>
              <a:spLocks noChangeShapeType="1"/>
            </p:cNvSpPr>
            <p:nvPr/>
          </p:nvSpPr>
          <p:spPr bwMode="auto">
            <a:xfrm>
              <a:off x="9335348" y="3634296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28" name="Line"/>
            <p:cNvSpPr>
              <a:spLocks noChangeShapeType="1"/>
            </p:cNvSpPr>
            <p:nvPr/>
          </p:nvSpPr>
          <p:spPr bwMode="auto">
            <a:xfrm>
              <a:off x="9335348" y="4254260"/>
              <a:ext cx="102570" cy="1"/>
            </a:xfrm>
            <a:prstGeom prst="line">
              <a:avLst/>
            </a:prstGeom>
            <a:noFill/>
            <a:ln w="50800">
              <a:solidFill>
                <a:srgbClr val="929292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grpSp>
          <p:nvGrpSpPr>
            <p:cNvPr id="52329" name="Group"/>
            <p:cNvGrpSpPr>
              <a:grpSpLocks/>
            </p:cNvGrpSpPr>
            <p:nvPr/>
          </p:nvGrpSpPr>
          <p:grpSpPr bwMode="auto">
            <a:xfrm>
              <a:off x="8927470" y="2199853"/>
              <a:ext cx="412379" cy="2448354"/>
              <a:chOff x="0" y="0"/>
              <a:chExt cx="412377" cy="2448352"/>
            </a:xfrm>
          </p:grpSpPr>
          <p:sp>
            <p:nvSpPr>
              <p:cNvPr id="52371" name="1035"/>
              <p:cNvSpPr txBox="1">
                <a:spLocks noChangeArrowheads="1"/>
              </p:cNvSpPr>
              <p:nvPr/>
            </p:nvSpPr>
            <p:spPr bwMode="auto">
              <a:xfrm>
                <a:off x="3959" y="-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1035</a:t>
                </a:r>
              </a:p>
            </p:txBody>
          </p:sp>
          <p:sp>
            <p:nvSpPr>
              <p:cNvPr id="52372" name="1030"/>
              <p:cNvSpPr txBox="1">
                <a:spLocks noChangeArrowheads="1"/>
              </p:cNvSpPr>
              <p:nvPr/>
            </p:nvSpPr>
            <p:spPr bwMode="auto">
              <a:xfrm>
                <a:off x="3036" y="314779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1030</a:t>
                </a:r>
              </a:p>
            </p:txBody>
          </p:sp>
          <p:sp>
            <p:nvSpPr>
              <p:cNvPr id="52373" name="1025"/>
              <p:cNvSpPr txBox="1">
                <a:spLocks noChangeArrowheads="1"/>
              </p:cNvSpPr>
              <p:nvPr/>
            </p:nvSpPr>
            <p:spPr bwMode="auto">
              <a:xfrm>
                <a:off x="3036" y="605188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1025</a:t>
                </a:r>
              </a:p>
            </p:txBody>
          </p:sp>
          <p:sp>
            <p:nvSpPr>
              <p:cNvPr id="52374" name="1020"/>
              <p:cNvSpPr txBox="1">
                <a:spLocks noChangeArrowheads="1"/>
              </p:cNvSpPr>
              <p:nvPr/>
            </p:nvSpPr>
            <p:spPr bwMode="auto">
              <a:xfrm>
                <a:off x="3959" y="913412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1020</a:t>
                </a:r>
              </a:p>
            </p:txBody>
          </p:sp>
          <p:sp>
            <p:nvSpPr>
              <p:cNvPr id="52375" name="1015"/>
              <p:cNvSpPr txBox="1">
                <a:spLocks noChangeArrowheads="1"/>
              </p:cNvSpPr>
              <p:nvPr/>
            </p:nvSpPr>
            <p:spPr bwMode="auto">
              <a:xfrm>
                <a:off x="0" y="1206861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1015</a:t>
                </a:r>
              </a:p>
            </p:txBody>
          </p:sp>
          <p:sp>
            <p:nvSpPr>
              <p:cNvPr id="52376" name="1010"/>
              <p:cNvSpPr txBox="1">
                <a:spLocks noChangeArrowheads="1"/>
              </p:cNvSpPr>
              <p:nvPr/>
            </p:nvSpPr>
            <p:spPr bwMode="auto">
              <a:xfrm>
                <a:off x="3959" y="1512097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1010</a:t>
                </a:r>
              </a:p>
            </p:txBody>
          </p:sp>
          <p:sp>
            <p:nvSpPr>
              <p:cNvPr id="52377" name="1005"/>
              <p:cNvSpPr txBox="1">
                <a:spLocks noChangeArrowheads="1"/>
              </p:cNvSpPr>
              <p:nvPr/>
            </p:nvSpPr>
            <p:spPr bwMode="auto">
              <a:xfrm>
                <a:off x="3959" y="1826825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1005</a:t>
                </a:r>
              </a:p>
            </p:txBody>
          </p:sp>
          <p:sp>
            <p:nvSpPr>
              <p:cNvPr id="52378" name="1000"/>
              <p:cNvSpPr txBox="1">
                <a:spLocks noChangeArrowheads="1"/>
              </p:cNvSpPr>
              <p:nvPr/>
            </p:nvSpPr>
            <p:spPr bwMode="auto">
              <a:xfrm>
                <a:off x="3959" y="2141553"/>
                <a:ext cx="408419" cy="30680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/>
              <a:lstStyle/>
              <a:p>
                <a:pPr algn="r"/>
                <a:r>
                  <a:rPr lang="ru-RU" sz="900">
                    <a:solidFill>
                      <a:srgbClr val="929292"/>
                    </a:solidFill>
                    <a:latin typeface="Circe"/>
                  </a:rPr>
                  <a:t>1000</a:t>
                </a:r>
              </a:p>
            </p:txBody>
          </p:sp>
        </p:grpSp>
        <p:sp>
          <p:nvSpPr>
            <p:cNvPr id="52330" name="Line"/>
            <p:cNvSpPr>
              <a:spLocks noChangeShapeType="1"/>
            </p:cNvSpPr>
            <p:nvPr/>
          </p:nvSpPr>
          <p:spPr bwMode="auto">
            <a:xfrm flipH="1">
              <a:off x="1893656" y="2475319"/>
              <a:ext cx="1" cy="20588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1" name="Line"/>
            <p:cNvSpPr>
              <a:spLocks noChangeShapeType="1"/>
            </p:cNvSpPr>
            <p:nvPr/>
          </p:nvSpPr>
          <p:spPr bwMode="auto">
            <a:xfrm>
              <a:off x="5233801" y="3935819"/>
              <a:ext cx="1010441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2" name="Line"/>
            <p:cNvSpPr>
              <a:spLocks noChangeShapeType="1"/>
            </p:cNvSpPr>
            <p:nvPr/>
          </p:nvSpPr>
          <p:spPr bwMode="auto">
            <a:xfrm>
              <a:off x="6256520" y="2742658"/>
              <a:ext cx="2152531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3" name="Line"/>
            <p:cNvSpPr>
              <a:spLocks noChangeShapeType="1"/>
            </p:cNvSpPr>
            <p:nvPr/>
          </p:nvSpPr>
          <p:spPr bwMode="auto">
            <a:xfrm>
              <a:off x="6256520" y="2742658"/>
              <a:ext cx="1" cy="120162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4" name="Line"/>
            <p:cNvSpPr>
              <a:spLocks noChangeShapeType="1"/>
            </p:cNvSpPr>
            <p:nvPr/>
          </p:nvSpPr>
          <p:spPr bwMode="auto">
            <a:xfrm>
              <a:off x="9472923" y="3308645"/>
              <a:ext cx="391499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5" name="Line"/>
            <p:cNvSpPr>
              <a:spLocks noChangeShapeType="1"/>
            </p:cNvSpPr>
            <p:nvPr/>
          </p:nvSpPr>
          <p:spPr bwMode="auto">
            <a:xfrm>
              <a:off x="9864421" y="3335009"/>
              <a:ext cx="1" cy="59857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6" name="Line"/>
            <p:cNvSpPr>
              <a:spLocks noChangeShapeType="1"/>
            </p:cNvSpPr>
            <p:nvPr/>
          </p:nvSpPr>
          <p:spPr bwMode="auto">
            <a:xfrm>
              <a:off x="9864421" y="3931578"/>
              <a:ext cx="576226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7" name="Line"/>
            <p:cNvSpPr>
              <a:spLocks noChangeShapeType="1"/>
            </p:cNvSpPr>
            <p:nvPr/>
          </p:nvSpPr>
          <p:spPr bwMode="auto">
            <a:xfrm>
              <a:off x="10489940" y="3201410"/>
              <a:ext cx="1517928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8" name="Line"/>
            <p:cNvSpPr>
              <a:spLocks noChangeShapeType="1"/>
            </p:cNvSpPr>
            <p:nvPr/>
          </p:nvSpPr>
          <p:spPr bwMode="auto">
            <a:xfrm>
              <a:off x="12005998" y="2735246"/>
              <a:ext cx="690247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2339" name="вл-ть,  %"/>
            <p:cNvSpPr txBox="1">
              <a:spLocks noChangeArrowheads="1"/>
            </p:cNvSpPr>
            <p:nvPr/>
          </p:nvSpPr>
          <p:spPr bwMode="auto">
            <a:xfrm>
              <a:off x="4127832" y="4078510"/>
              <a:ext cx="1244155" cy="45302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r>
                <a:rPr lang="ru-RU" sz="900">
                  <a:solidFill>
                    <a:srgbClr val="929292"/>
                  </a:solidFill>
                  <a:latin typeface="Circe"/>
                </a:rPr>
                <a:t>вл-ть, </a:t>
              </a:r>
              <a:br>
                <a:rPr lang="ru-RU" sz="900">
                  <a:solidFill>
                    <a:srgbClr val="929292"/>
                  </a:solidFill>
                  <a:latin typeface="Circe"/>
                </a:rPr>
              </a:br>
              <a:r>
                <a:rPr lang="ru-RU" sz="900">
                  <a:solidFill>
                    <a:srgbClr val="929292"/>
                  </a:solidFill>
                  <a:latin typeface="Circe"/>
                </a:rPr>
                <a:t>%</a:t>
              </a:r>
            </a:p>
          </p:txBody>
        </p:sp>
        <p:sp>
          <p:nvSpPr>
            <p:cNvPr id="52340" name="Line"/>
            <p:cNvSpPr>
              <a:spLocks noChangeShapeType="1"/>
            </p:cNvSpPr>
            <p:nvPr/>
          </p:nvSpPr>
          <p:spPr bwMode="auto">
            <a:xfrm>
              <a:off x="10479988" y="3201619"/>
              <a:ext cx="1" cy="7342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129" name="Lin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017570" y="2743406"/>
              <a:ext cx="0" cy="451684"/>
            </a:xfrm>
            <a:prstGeom prst="line">
              <a:avLst/>
            </a:prstGeom>
            <a:ln w="25400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029304" y="3470913"/>
              <a:ext cx="103661" cy="103665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117743" y="3071062"/>
              <a:ext cx="101810" cy="10181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139956" y="3291351"/>
              <a:ext cx="103661" cy="101813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31197" y="3702310"/>
              <a:ext cx="101809" cy="101813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31238" y="3991091"/>
              <a:ext cx="101809" cy="101813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964103" y="3802272"/>
              <a:ext cx="101809" cy="101813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075582" y="3637518"/>
              <a:ext cx="101809" cy="10366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262740" y="3470913"/>
              <a:ext cx="103661" cy="101815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351179" y="3071062"/>
              <a:ext cx="101809" cy="10181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3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373392" y="3289499"/>
              <a:ext cx="103661" cy="10366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164632" y="3702310"/>
              <a:ext cx="101810" cy="101813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1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062823" y="3989239"/>
              <a:ext cx="103661" cy="10366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2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195688" y="3800421"/>
              <a:ext cx="103661" cy="103665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3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309017" y="3637518"/>
              <a:ext cx="101810" cy="10181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4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73697" y="3470913"/>
              <a:ext cx="103661" cy="101815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5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762136" y="3071062"/>
              <a:ext cx="101809" cy="10181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6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784350" y="3289499"/>
              <a:ext cx="103661" cy="10366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7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75589" y="3702310"/>
              <a:ext cx="101810" cy="101813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8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475631" y="3989239"/>
              <a:ext cx="101810" cy="10366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49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06645" y="3800421"/>
              <a:ext cx="103661" cy="103665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150" name="Circle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19974" y="3637518"/>
              <a:ext cx="101810" cy="101815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Circe" panose="020B0502020203020203" pitchFamily="34" charset="-52"/>
                <a:sym typeface="Helvetica Neue Medium"/>
              </a:endParaRPr>
            </a:p>
          </p:txBody>
        </p:sp>
        <p:sp>
          <p:nvSpPr>
            <p:cNvPr id="52363" name="*"/>
            <p:cNvSpPr txBox="1">
              <a:spLocks noChangeArrowheads="1"/>
            </p:cNvSpPr>
            <p:nvPr/>
          </p:nvSpPr>
          <p:spPr bwMode="auto">
            <a:xfrm>
              <a:off x="11308246" y="2987298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2364" name="*"/>
            <p:cNvSpPr txBox="1">
              <a:spLocks noChangeArrowheads="1"/>
            </p:cNvSpPr>
            <p:nvPr/>
          </p:nvSpPr>
          <p:spPr bwMode="auto">
            <a:xfrm>
              <a:off x="11155571" y="3727837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2365" name="*"/>
            <p:cNvSpPr txBox="1">
              <a:spLocks noChangeArrowheads="1"/>
            </p:cNvSpPr>
            <p:nvPr/>
          </p:nvSpPr>
          <p:spPr bwMode="auto">
            <a:xfrm>
              <a:off x="10267709" y="3558966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2366" name="*"/>
            <p:cNvSpPr txBox="1">
              <a:spLocks noChangeArrowheads="1"/>
            </p:cNvSpPr>
            <p:nvPr/>
          </p:nvSpPr>
          <p:spPr bwMode="auto">
            <a:xfrm>
              <a:off x="6921350" y="3727837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2367" name="*"/>
            <p:cNvSpPr txBox="1">
              <a:spLocks noChangeArrowheads="1"/>
            </p:cNvSpPr>
            <p:nvPr/>
          </p:nvSpPr>
          <p:spPr bwMode="auto">
            <a:xfrm>
              <a:off x="6033322" y="3558966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2368" name="*"/>
            <p:cNvSpPr txBox="1">
              <a:spLocks noChangeArrowheads="1"/>
            </p:cNvSpPr>
            <p:nvPr/>
          </p:nvSpPr>
          <p:spPr bwMode="auto">
            <a:xfrm>
              <a:off x="2565517" y="3727837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2369" name="*"/>
            <p:cNvSpPr txBox="1">
              <a:spLocks noChangeArrowheads="1"/>
            </p:cNvSpPr>
            <p:nvPr/>
          </p:nvSpPr>
          <p:spPr bwMode="auto">
            <a:xfrm>
              <a:off x="1677488" y="3558966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  <p:sp>
          <p:nvSpPr>
            <p:cNvPr id="52370" name="*"/>
            <p:cNvSpPr txBox="1">
              <a:spLocks noChangeArrowheads="1"/>
            </p:cNvSpPr>
            <p:nvPr/>
          </p:nvSpPr>
          <p:spPr bwMode="auto">
            <a:xfrm>
              <a:off x="1432773" y="3907332"/>
              <a:ext cx="189154" cy="31803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1400">
                  <a:solidFill>
                    <a:srgbClr val="FFFFFF"/>
                  </a:solidFill>
                  <a:latin typeface="Circe"/>
                </a:rPr>
                <a:t>*</a:t>
              </a:r>
            </a:p>
          </p:txBody>
        </p:sp>
      </p:grpSp>
      <p:grpSp>
        <p:nvGrpSpPr>
          <p:cNvPr id="52227" name="Группа 159"/>
          <p:cNvGrpSpPr>
            <a:grpSpLocks/>
          </p:cNvGrpSpPr>
          <p:nvPr/>
        </p:nvGrpSpPr>
        <p:grpSpPr bwMode="auto">
          <a:xfrm>
            <a:off x="1416050" y="1624013"/>
            <a:ext cx="9715500" cy="595312"/>
            <a:chOff x="1271806" y="2777867"/>
            <a:chExt cx="10033251" cy="615021"/>
          </a:xfrm>
        </p:grpSpPr>
        <p:sp>
          <p:nvSpPr>
            <p:cNvPr id="52237" name="глубина 1"/>
            <p:cNvSpPr txBox="1">
              <a:spLocks noChangeArrowheads="1"/>
            </p:cNvSpPr>
            <p:nvPr/>
          </p:nvSpPr>
          <p:spPr bwMode="auto">
            <a:xfrm>
              <a:off x="1271806" y="2782787"/>
              <a:ext cx="2000093" cy="6084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3200">
                  <a:latin typeface="Circe"/>
                  <a:sym typeface="Helvetica Neue Medium"/>
                </a:rPr>
                <a:t> </a:t>
              </a:r>
              <a:r>
                <a:rPr lang="ru-RU" sz="3200">
                  <a:latin typeface="Circe Bold"/>
                  <a:ea typeface="Helvetica Neue"/>
                  <a:cs typeface="Helvetica Neue"/>
                  <a:sym typeface="Helvetica Neue"/>
                </a:rPr>
                <a:t>1</a:t>
              </a:r>
            </a:p>
          </p:txBody>
        </p:sp>
        <p:sp>
          <p:nvSpPr>
            <p:cNvPr id="52238" name="глубина 2"/>
            <p:cNvSpPr txBox="1">
              <a:spLocks noChangeArrowheads="1"/>
            </p:cNvSpPr>
            <p:nvPr/>
          </p:nvSpPr>
          <p:spPr bwMode="auto">
            <a:xfrm>
              <a:off x="5285106" y="2777867"/>
              <a:ext cx="2000093" cy="6084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3200">
                  <a:latin typeface="Circe"/>
                  <a:sym typeface="Helvetica Neue Medium"/>
                </a:rPr>
                <a:t> </a:t>
              </a:r>
              <a:r>
                <a:rPr lang="ru-RU" sz="3200">
                  <a:latin typeface="Circe Bold"/>
                  <a:ea typeface="Helvetica Neue"/>
                  <a:cs typeface="Helvetica Neue"/>
                  <a:sym typeface="Helvetica Neue"/>
                </a:rPr>
                <a:t>2</a:t>
              </a:r>
            </a:p>
          </p:txBody>
        </p:sp>
        <p:sp>
          <p:nvSpPr>
            <p:cNvPr id="52239" name="глубина 4"/>
            <p:cNvSpPr txBox="1">
              <a:spLocks noChangeArrowheads="1"/>
            </p:cNvSpPr>
            <p:nvPr/>
          </p:nvSpPr>
          <p:spPr bwMode="auto">
            <a:xfrm>
              <a:off x="9304964" y="2784427"/>
              <a:ext cx="2000093" cy="6084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ru-RU" sz="3200">
                  <a:latin typeface="Circe"/>
                  <a:ea typeface="Helvetica Neue Light"/>
                  <a:cs typeface="Helvetica Neue Light"/>
                  <a:sym typeface="Helvetica Neue Light"/>
                </a:rPr>
                <a:t>глубина</a:t>
              </a:r>
              <a:r>
                <a:rPr lang="ru-RU" sz="3200">
                  <a:latin typeface="Circe"/>
                  <a:sym typeface="Helvetica Neue Medium"/>
                </a:rPr>
                <a:t> </a:t>
              </a:r>
              <a:r>
                <a:rPr lang="ru-RU" sz="3200">
                  <a:latin typeface="Circe Bold"/>
                  <a:ea typeface="Helvetica Neue"/>
                  <a:cs typeface="Helvetica Neue"/>
                  <a:sym typeface="Helvetica Neue"/>
                </a:rPr>
                <a:t>4</a:t>
              </a:r>
            </a:p>
          </p:txBody>
        </p:sp>
      </p:grpSp>
      <p:grpSp>
        <p:nvGrpSpPr>
          <p:cNvPr id="52228" name="Группа 171"/>
          <p:cNvGrpSpPr>
            <a:grpSpLocks/>
          </p:cNvGrpSpPr>
          <p:nvPr/>
        </p:nvGrpSpPr>
        <p:grpSpPr bwMode="auto">
          <a:xfrm>
            <a:off x="1322388" y="4672013"/>
            <a:ext cx="9532937" cy="1336675"/>
            <a:chOff x="1322410" y="4671768"/>
            <a:chExt cx="9532831" cy="1337058"/>
          </a:xfrm>
        </p:grpSpPr>
        <p:grpSp>
          <p:nvGrpSpPr>
            <p:cNvPr id="52229" name="Группа 163"/>
            <p:cNvGrpSpPr>
              <a:grpSpLocks/>
            </p:cNvGrpSpPr>
            <p:nvPr/>
          </p:nvGrpSpPr>
          <p:grpSpPr bwMode="auto">
            <a:xfrm>
              <a:off x="1322410" y="4937266"/>
              <a:ext cx="9532831" cy="590235"/>
              <a:chOff x="1087053" y="7350259"/>
              <a:chExt cx="9603603" cy="594618"/>
            </a:xfrm>
          </p:grpSpPr>
          <p:sp>
            <p:nvSpPr>
              <p:cNvPr id="52234" name="21 ошибка*"/>
              <p:cNvSpPr txBox="1">
                <a:spLocks noChangeArrowheads="1"/>
              </p:cNvSpPr>
              <p:nvPr/>
            </p:nvSpPr>
            <p:spPr bwMode="auto">
              <a:xfrm>
                <a:off x="1087053" y="7351857"/>
                <a:ext cx="2165409" cy="59302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>
                <a:spAutoFit/>
              </a:bodyPr>
              <a:lstStyle/>
              <a:p>
                <a:pPr algn="ctr"/>
                <a:r>
                  <a:rPr lang="ru-RU" sz="32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3 ошибки</a:t>
                </a:r>
                <a:r>
                  <a:rPr lang="ru-RU" sz="3200">
                    <a:latin typeface="Circe"/>
                    <a:ea typeface="Helvetica Neue"/>
                    <a:cs typeface="Helvetica Neue"/>
                    <a:sym typeface="Helvetica Neue"/>
                  </a:rPr>
                  <a:t>*</a:t>
                </a:r>
              </a:p>
            </p:txBody>
          </p:sp>
          <p:sp>
            <p:nvSpPr>
              <p:cNvPr id="52235" name="17 ошибок*"/>
              <p:cNvSpPr txBox="1">
                <a:spLocks noChangeArrowheads="1"/>
              </p:cNvSpPr>
              <p:nvPr/>
            </p:nvSpPr>
            <p:spPr bwMode="auto">
              <a:xfrm>
                <a:off x="4901307" y="7351857"/>
                <a:ext cx="2192596" cy="59301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>
                <a:spAutoFit/>
              </a:bodyPr>
              <a:lstStyle/>
              <a:p>
                <a:pPr algn="ctr"/>
                <a:r>
                  <a:rPr lang="ru-RU" sz="32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2 ошибки</a:t>
                </a:r>
                <a:r>
                  <a:rPr lang="ru-RU" sz="3200">
                    <a:latin typeface="Circe"/>
                    <a:ea typeface="Helvetica Neue"/>
                    <a:cs typeface="Helvetica Neue"/>
                    <a:sym typeface="Helvetica Neue"/>
                  </a:rPr>
                  <a:t>*</a:t>
                </a:r>
              </a:p>
            </p:txBody>
          </p:sp>
          <p:sp>
            <p:nvSpPr>
              <p:cNvPr id="52236" name="11 ошибок*"/>
              <p:cNvSpPr txBox="1">
                <a:spLocks noChangeArrowheads="1"/>
              </p:cNvSpPr>
              <p:nvPr/>
            </p:nvSpPr>
            <p:spPr bwMode="auto">
              <a:xfrm>
                <a:off x="8542839" y="7350259"/>
                <a:ext cx="2147817" cy="593059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50800" tIns="50800" rIns="50800" bIns="50800" anchor="ctr">
                <a:spAutoFit/>
              </a:bodyPr>
              <a:lstStyle/>
              <a:p>
                <a:pPr algn="ctr"/>
                <a:r>
                  <a:rPr lang="ru-RU" sz="3200">
                    <a:latin typeface="Circe"/>
                    <a:ea typeface="Helvetica Neue Light"/>
                    <a:cs typeface="Helvetica Neue Light"/>
                    <a:sym typeface="Helvetica Neue Light"/>
                  </a:rPr>
                  <a:t>3 ошибки</a:t>
                </a:r>
                <a:r>
                  <a:rPr lang="ru-RU" sz="3200">
                    <a:latin typeface="Circe"/>
                    <a:ea typeface="Helvetica Neue"/>
                    <a:cs typeface="Helvetica Neue"/>
                    <a:sym typeface="Helvetica Neue"/>
                  </a:rPr>
                  <a:t>*</a:t>
                </a:r>
              </a:p>
            </p:txBody>
          </p:sp>
        </p:grpSp>
        <p:sp>
          <p:nvSpPr>
            <p:cNvPr id="168" name="21 ошибка*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322410" y="5381583"/>
              <a:ext cx="2149451" cy="4716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42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z="2400" dirty="0">
                  <a:solidFill>
                    <a:schemeClr val="bg1">
                      <a:lumMod val="50000"/>
                    </a:schemeClr>
                  </a:solidFill>
                  <a:latin typeface="Circe Bold" panose="020B0602020203020203" pitchFamily="34" charset="-52"/>
                  <a:ea typeface="Helvetica Neue Light"/>
                  <a:cs typeface="Helvetica Neue Light"/>
                  <a:sym typeface="Helvetica Neue Light"/>
                </a:rPr>
                <a:t>8 ошибок</a:t>
              </a:r>
              <a:endParaRPr sz="2400" dirty="0">
                <a:solidFill>
                  <a:schemeClr val="bg1">
                    <a:lumMod val="50000"/>
                  </a:schemeClr>
                </a:solidFill>
                <a:latin typeface="Circe Bold" panose="020B0602020203020203" pitchFamily="34" charset="-52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17 ошибок*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5108555" y="5383172"/>
              <a:ext cx="2176439" cy="466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ru-RU" sz="2400">
                  <a:solidFill>
                    <a:srgbClr val="7F7F7F"/>
                  </a:solidFill>
                  <a:latin typeface="Circe Bold"/>
                  <a:ea typeface="Helvetica Neue Light"/>
                  <a:cs typeface="Helvetica Neue Light"/>
                  <a:sym typeface="Helvetica Neue Light"/>
                </a:rPr>
                <a:t>5 ошибок</a:t>
              </a:r>
              <a:endParaRPr lang="ru-RU" sz="2400">
                <a:solidFill>
                  <a:srgbClr val="7F7F7F"/>
                </a:solidFill>
                <a:latin typeface="Circe Bold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11 ошибок*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723253" y="5381583"/>
              <a:ext cx="2131988" cy="466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/>
              <a:r>
                <a:rPr lang="ru-RU" sz="2400">
                  <a:solidFill>
                    <a:srgbClr val="7F7F7F"/>
                  </a:solidFill>
                  <a:latin typeface="Circe Bold"/>
                  <a:ea typeface="Helvetica Neue Light"/>
                  <a:cs typeface="Helvetica Neue Light"/>
                  <a:sym typeface="Helvetica Neue Light"/>
                </a:rPr>
                <a:t>7 ошибок</a:t>
              </a:r>
              <a:endParaRPr lang="ru-RU" sz="2400">
                <a:solidFill>
                  <a:srgbClr val="7F7F7F"/>
                </a:solidFill>
                <a:latin typeface="Circe Bold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233" name="Oval"/>
            <p:cNvSpPr>
              <a:spLocks noChangeArrowheads="1"/>
            </p:cNvSpPr>
            <p:nvPr/>
          </p:nvSpPr>
          <p:spPr bwMode="auto">
            <a:xfrm>
              <a:off x="5069623" y="4671768"/>
              <a:ext cx="2199689" cy="1337058"/>
            </a:xfrm>
            <a:prstGeom prst="ellipse">
              <a:avLst/>
            </a:prstGeom>
            <a:noFill/>
            <a:ln w="57150">
              <a:solidFill>
                <a:srgbClr val="27C11C"/>
              </a:solidFill>
              <a:miter lim="400000"/>
              <a:headEnd/>
              <a:tailEnd/>
            </a:ln>
          </p:spPr>
          <p:txBody>
            <a:bodyPr lIns="50800" tIns="50800" rIns="50800" bIns="50800" anchor="ctr"/>
            <a:lstStyle/>
            <a:p>
              <a:endParaRPr lang="ru-RU" sz="22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Код решения на </a:t>
            </a:r>
            <a:r>
              <a:rPr lang="en-US" sz="4600" b="1" smtClean="0">
                <a:latin typeface="Circe Bold"/>
              </a:rPr>
              <a:t>Python</a:t>
            </a:r>
            <a:endParaRPr lang="ru-RU" sz="4600" b="1" smtClean="0">
              <a:latin typeface="Circe Bold"/>
            </a:endParaRPr>
          </a:p>
        </p:txBody>
      </p:sp>
      <p:grpSp>
        <p:nvGrpSpPr>
          <p:cNvPr id="53250" name="Группа 8"/>
          <p:cNvGrpSpPr>
            <a:grpSpLocks/>
          </p:cNvGrpSpPr>
          <p:nvPr/>
        </p:nvGrpSpPr>
        <p:grpSpPr bwMode="auto">
          <a:xfrm>
            <a:off x="2609850" y="1504950"/>
            <a:ext cx="6972300" cy="4310063"/>
            <a:chOff x="582017" y="1882972"/>
            <a:chExt cx="11840934" cy="7319630"/>
          </a:xfrm>
        </p:grpSpPr>
        <p:pic>
          <p:nvPicPr>
            <p:cNvPr id="53251" name="now_final.png" descr="now_final.png"/>
            <p:cNvPicPr>
              <a:picLocks noChangeAspect="1"/>
            </p:cNvPicPr>
            <p:nvPr/>
          </p:nvPicPr>
          <p:blipFill>
            <a:blip r:embed="rId2"/>
            <a:srcRect r="20325" b="27850"/>
            <a:stretch>
              <a:fillRect/>
            </a:stretch>
          </p:blipFill>
          <p:spPr bwMode="auto">
            <a:xfrm>
              <a:off x="582017" y="2258125"/>
              <a:ext cx="11840934" cy="694447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53252" name="подгружаем библиотеки"/>
            <p:cNvSpPr txBox="1">
              <a:spLocks noChangeArrowheads="1"/>
            </p:cNvSpPr>
            <p:nvPr/>
          </p:nvSpPr>
          <p:spPr bwMode="auto">
            <a:xfrm>
              <a:off x="6499273" y="1882972"/>
              <a:ext cx="5760539" cy="54007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 sz="1400">
                  <a:solidFill>
                    <a:srgbClr val="636363"/>
                  </a:solidFill>
                  <a:latin typeface="Circe"/>
                  <a:sym typeface="Helvetica Neue Medium"/>
                </a:rPr>
                <a:t>подгружаем библиотеки</a:t>
              </a:r>
            </a:p>
          </p:txBody>
        </p:sp>
        <p:sp>
          <p:nvSpPr>
            <p:cNvPr id="53253" name="считываем данные из файла"/>
            <p:cNvSpPr txBox="1">
              <a:spLocks noChangeArrowheads="1"/>
            </p:cNvSpPr>
            <p:nvPr/>
          </p:nvSpPr>
          <p:spPr bwMode="auto">
            <a:xfrm>
              <a:off x="6499273" y="3674034"/>
              <a:ext cx="5760539" cy="54007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 sz="1400">
                  <a:solidFill>
                    <a:srgbClr val="636363"/>
                  </a:solidFill>
                  <a:latin typeface="Circe"/>
                  <a:sym typeface="Helvetica Neue Medium"/>
                </a:rPr>
                <a:t>считываем данные из файла</a:t>
              </a:r>
            </a:p>
          </p:txBody>
        </p:sp>
        <p:sp>
          <p:nvSpPr>
            <p:cNvPr id="53254" name="обучаем дерево решений глубины 2"/>
            <p:cNvSpPr txBox="1">
              <a:spLocks noChangeArrowheads="1"/>
            </p:cNvSpPr>
            <p:nvPr/>
          </p:nvSpPr>
          <p:spPr bwMode="auto">
            <a:xfrm>
              <a:off x="5618068" y="5901416"/>
              <a:ext cx="6641746" cy="54007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 sz="1400">
                  <a:solidFill>
                    <a:srgbClr val="636363"/>
                  </a:solidFill>
                  <a:latin typeface="Circe"/>
                  <a:sym typeface="Helvetica Neue Medium"/>
                </a:rPr>
                <a:t>обучаем дерево решений глубины 2</a:t>
              </a:r>
            </a:p>
          </p:txBody>
        </p:sp>
        <p:sp>
          <p:nvSpPr>
            <p:cNvPr id="53255" name="делаем предсказание погоды"/>
            <p:cNvSpPr txBox="1">
              <a:spLocks noChangeArrowheads="1"/>
            </p:cNvSpPr>
            <p:nvPr/>
          </p:nvSpPr>
          <p:spPr bwMode="auto">
            <a:xfrm>
              <a:off x="3632391" y="7775291"/>
              <a:ext cx="8627421" cy="54007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algn="r"/>
              <a:r>
                <a:rPr lang="ru-RU" sz="1400">
                  <a:solidFill>
                    <a:srgbClr val="636363"/>
                  </a:solidFill>
                  <a:latin typeface="Circe"/>
                  <a:sym typeface="Helvetica Neue Medium"/>
                </a:rPr>
                <a:t>делаем предсказание погоды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Пример: часы и минуты</a:t>
            </a:r>
          </a:p>
        </p:txBody>
      </p:sp>
      <p:pic>
        <p:nvPicPr>
          <p:cNvPr id="17410" name="watch-1633263_960_720.png" descr="watch-1633263_960_72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6338" y="1901825"/>
            <a:ext cx="1668462" cy="3302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7411" name="Часы"/>
          <p:cNvSpPr txBox="1">
            <a:spLocks noChangeArrowheads="1"/>
          </p:cNvSpPr>
          <p:nvPr/>
        </p:nvSpPr>
        <p:spPr bwMode="auto">
          <a:xfrm>
            <a:off x="1628775" y="3187700"/>
            <a:ext cx="1230313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r>
              <a:rPr lang="ru-RU" sz="3600">
                <a:latin typeface="Circe"/>
              </a:rPr>
              <a:t>Часы</a:t>
            </a:r>
          </a:p>
        </p:txBody>
      </p:sp>
      <p:sp>
        <p:nvSpPr>
          <p:cNvPr id="17412" name="Минуты"/>
          <p:cNvSpPr txBox="1">
            <a:spLocks noChangeArrowheads="1"/>
          </p:cNvSpPr>
          <p:nvPr/>
        </p:nvSpPr>
        <p:spPr bwMode="auto">
          <a:xfrm>
            <a:off x="8782050" y="3227388"/>
            <a:ext cx="1790700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r>
              <a:rPr lang="en-US" sz="3600">
                <a:latin typeface="Circe"/>
              </a:rPr>
              <a:t>Минуты</a:t>
            </a:r>
          </a:p>
        </p:txBody>
      </p:sp>
      <p:sp>
        <p:nvSpPr>
          <p:cNvPr id="17413" name="Line"/>
          <p:cNvSpPr>
            <a:spLocks noChangeShapeType="1"/>
          </p:cNvSpPr>
          <p:nvPr/>
        </p:nvSpPr>
        <p:spPr bwMode="auto">
          <a:xfrm>
            <a:off x="3257550" y="3513138"/>
            <a:ext cx="1455738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17414" name="Line"/>
          <p:cNvSpPr>
            <a:spLocks noChangeShapeType="1"/>
          </p:cNvSpPr>
          <p:nvPr/>
        </p:nvSpPr>
        <p:spPr bwMode="auto">
          <a:xfrm>
            <a:off x="7085013" y="3513138"/>
            <a:ext cx="1304925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2" descr="Изображение выглядит как паук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Заголовок 1"/>
          <p:cNvSpPr>
            <a:spLocks noGrp="1"/>
          </p:cNvSpPr>
          <p:nvPr>
            <p:ph type="ctrTitle"/>
          </p:nvPr>
        </p:nvSpPr>
        <p:spPr>
          <a:xfrm>
            <a:off x="2347913" y="3084513"/>
            <a:ext cx="7496175" cy="1239837"/>
          </a:xfrm>
        </p:spPr>
        <p:txBody>
          <a:bodyPr anchor="t"/>
          <a:lstStyle/>
          <a:p>
            <a:r>
              <a:rPr lang="ru-RU" b="1" smtClean="0">
                <a:solidFill>
                  <a:schemeClr val="bg1"/>
                </a:solidFill>
                <a:latin typeface="Circe"/>
                <a:cs typeface="Arial" charset="0"/>
              </a:rPr>
              <a:t>Итоги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Проще, чем кажется</a:t>
            </a:r>
          </a:p>
        </p:txBody>
      </p:sp>
      <p:grpSp>
        <p:nvGrpSpPr>
          <p:cNvPr id="55298" name="Группа 7"/>
          <p:cNvGrpSpPr>
            <a:grpSpLocks/>
          </p:cNvGrpSpPr>
          <p:nvPr/>
        </p:nvGrpSpPr>
        <p:grpSpPr bwMode="auto">
          <a:xfrm>
            <a:off x="1700213" y="1611313"/>
            <a:ext cx="8791575" cy="3914775"/>
            <a:chOff x="1001646" y="1533353"/>
            <a:chExt cx="11655718" cy="5191726"/>
          </a:xfrm>
        </p:grpSpPr>
        <p:pic>
          <p:nvPicPr>
            <p:cNvPr id="55299" name="Python_logo_and_wordmark.svg.png" descr="Python_logo_and_wordmark.svg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9881" y="2062391"/>
              <a:ext cx="4873072" cy="144288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5300" name="365630.png" descr="36563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75723" y="1533353"/>
              <a:ext cx="2836780" cy="283678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5301" name="toy_python.jpg" descr="toy_python.jpg"/>
            <p:cNvPicPr>
              <a:picLocks noChangeAspect="1"/>
            </p:cNvPicPr>
            <p:nvPr/>
          </p:nvPicPr>
          <p:blipFill>
            <a:blip r:embed="rId4"/>
            <a:srcRect t="20120" b="60396"/>
            <a:stretch>
              <a:fillRect/>
            </a:stretch>
          </p:blipFill>
          <p:spPr bwMode="auto">
            <a:xfrm>
              <a:off x="1001646" y="4272810"/>
              <a:ext cx="11655718" cy="1062743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5302" name="toy_python.jpg" descr="toy_python.jpg"/>
            <p:cNvPicPr>
              <a:picLocks noChangeAspect="1"/>
            </p:cNvPicPr>
            <p:nvPr/>
          </p:nvPicPr>
          <p:blipFill>
            <a:blip r:embed="rId4"/>
            <a:srcRect t="72893"/>
            <a:stretch>
              <a:fillRect/>
            </a:stretch>
          </p:blipFill>
          <p:spPr bwMode="auto">
            <a:xfrm>
              <a:off x="1001646" y="5246477"/>
              <a:ext cx="11655718" cy="147860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Все библиотеки открыты</a:t>
            </a:r>
          </a:p>
        </p:txBody>
      </p:sp>
      <p:pic>
        <p:nvPicPr>
          <p:cNvPr id="56322" name="github-logo-1.png" descr="github-logo-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4775" y="4246563"/>
            <a:ext cx="4524375" cy="15049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3" name="keras-logo-2018-large-1200.png" descr="keras-logo-2018-large-120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2163" y="2843213"/>
            <a:ext cx="2882900" cy="836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4" name="logo.png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1530350"/>
            <a:ext cx="2535238" cy="2162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5" name="Practical-Deep-Learning-with-PyTorch.png" descr="Practical-Deep-Learning-with-PyTorch.png"/>
          <p:cNvPicPr>
            <a:picLocks noChangeAspect="1"/>
          </p:cNvPicPr>
          <p:nvPr/>
        </p:nvPicPr>
        <p:blipFill>
          <a:blip r:embed="rId5"/>
          <a:srcRect b="33664"/>
          <a:stretch>
            <a:fillRect/>
          </a:stretch>
        </p:blipFill>
        <p:spPr bwMode="auto">
          <a:xfrm>
            <a:off x="6927850" y="1517650"/>
            <a:ext cx="3097213" cy="1071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Задача машинного обучения</a:t>
            </a:r>
          </a:p>
        </p:txBody>
      </p:sp>
      <p:sp>
        <p:nvSpPr>
          <p:cNvPr id="57346" name="x"/>
          <p:cNvSpPr txBox="1">
            <a:spLocks noChangeArrowheads="1"/>
          </p:cNvSpPr>
          <p:nvPr/>
        </p:nvSpPr>
        <p:spPr bwMode="auto">
          <a:xfrm>
            <a:off x="2419350" y="259715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57347" name="Line"/>
          <p:cNvSpPr>
            <a:spLocks noChangeShapeType="1"/>
          </p:cNvSpPr>
          <p:nvPr/>
        </p:nvSpPr>
        <p:spPr bwMode="auto">
          <a:xfrm>
            <a:off x="3852863" y="3571875"/>
            <a:ext cx="4481512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57348" name="y"/>
          <p:cNvSpPr txBox="1">
            <a:spLocks noChangeArrowheads="1"/>
          </p:cNvSpPr>
          <p:nvPr/>
        </p:nvSpPr>
        <p:spPr bwMode="auto">
          <a:xfrm>
            <a:off x="8885238" y="246221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57349" name="f(x)"/>
          <p:cNvSpPr txBox="1">
            <a:spLocks noChangeArrowheads="1"/>
          </p:cNvSpPr>
          <p:nvPr/>
        </p:nvSpPr>
        <p:spPr bwMode="auto">
          <a:xfrm>
            <a:off x="5087938" y="2103438"/>
            <a:ext cx="1562100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57350" name="y"/>
          <p:cNvSpPr txBox="1">
            <a:spLocks noChangeArrowheads="1"/>
          </p:cNvSpPr>
          <p:nvPr/>
        </p:nvSpPr>
        <p:spPr bwMode="auto">
          <a:xfrm>
            <a:off x="3768725" y="3571875"/>
            <a:ext cx="4649788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12000">
                <a:latin typeface="Circe"/>
                <a:sym typeface="Helvetica Neue Medium"/>
              </a:rPr>
              <a:t>y</a:t>
            </a:r>
            <a:r>
              <a:rPr lang="en-US" sz="12000">
                <a:latin typeface="Circe"/>
                <a:sym typeface="Helvetica Neue Medium"/>
              </a:rPr>
              <a:t> ≈ f(x)</a:t>
            </a:r>
            <a:endParaRPr lang="ru-RU" sz="12000">
              <a:latin typeface="Circe"/>
              <a:sym typeface="Helvetica Neue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Возможности машинного обучения</a:t>
            </a:r>
          </a:p>
        </p:txBody>
      </p:sp>
      <p:sp>
        <p:nvSpPr>
          <p:cNvPr id="58370" name="y ≈ f(x)"/>
          <p:cNvSpPr txBox="1">
            <a:spLocks noChangeArrowheads="1"/>
          </p:cNvSpPr>
          <p:nvPr/>
        </p:nvSpPr>
        <p:spPr bwMode="auto">
          <a:xfrm>
            <a:off x="3013075" y="2386013"/>
            <a:ext cx="6165850" cy="2565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ru-RU" sz="16000">
                <a:latin typeface="Circe"/>
                <a:sym typeface="Helvetica Neue Medium"/>
              </a:rPr>
              <a:t>y ≈ f(x)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Упражнения от Академии ИИ</a:t>
            </a:r>
          </a:p>
        </p:txBody>
      </p:sp>
      <p:pic>
        <p:nvPicPr>
          <p:cNvPr id="59394" name="Python_logo_and_wordmark.svg.png" descr="Python_logo_and_wordmark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1888" y="1906588"/>
            <a:ext cx="4848225" cy="1435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9395" name="+"/>
          <p:cNvSpPr txBox="1">
            <a:spLocks noChangeArrowheads="1"/>
          </p:cNvSpPr>
          <p:nvPr/>
        </p:nvSpPr>
        <p:spPr bwMode="auto">
          <a:xfrm>
            <a:off x="5783263" y="3098800"/>
            <a:ext cx="758825" cy="14049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/>
            <a:r>
              <a:rPr lang="ru-RU" sz="10000">
                <a:solidFill>
                  <a:srgbClr val="929292"/>
                </a:solidFill>
                <a:latin typeface="Circe Bold"/>
              </a:rPr>
              <a:t>+</a:t>
            </a:r>
          </a:p>
        </p:txBody>
      </p:sp>
      <p:sp>
        <p:nvSpPr>
          <p:cNvPr id="59396" name="Title 1"/>
          <p:cNvSpPr txBox="1">
            <a:spLocks noChangeArrowheads="1"/>
          </p:cNvSpPr>
          <p:nvPr/>
        </p:nvSpPr>
        <p:spPr bwMode="auto">
          <a:xfrm>
            <a:off x="563563" y="3244850"/>
            <a:ext cx="11215687" cy="2239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8767" tIns="48767" rIns="48767" bIns="48767" anchor="b"/>
          <a:lstStyle/>
          <a:p>
            <a:pPr algn="ctr" defTabSz="1273175">
              <a:lnSpc>
                <a:spcPct val="90000"/>
              </a:lnSpc>
            </a:pPr>
            <a:r>
              <a:rPr lang="ru-RU" sz="9600">
                <a:latin typeface="Circe"/>
              </a:rPr>
              <a:t>ai-academy.ru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ru-RU" sz="4600" b="1" smtClean="0">
                <a:latin typeface="Circe Bold"/>
              </a:rPr>
              <a:t>Соревнование по машинному обучению</a:t>
            </a:r>
          </a:p>
        </p:txBody>
      </p:sp>
      <p:pic>
        <p:nvPicPr>
          <p:cNvPr id="60418" name="shutterstock_181420322.jpg" descr="shutterstock_1814203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1281113"/>
            <a:ext cx="5048250" cy="5048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2" descr="Изображение выглядит как паук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1"/>
          <p:cNvSpPr>
            <a:spLocks noGrp="1"/>
          </p:cNvSpPr>
          <p:nvPr>
            <p:ph type="ctrTitle"/>
          </p:nvPr>
        </p:nvSpPr>
        <p:spPr>
          <a:xfrm>
            <a:off x="2347913" y="3181350"/>
            <a:ext cx="7496175" cy="1239838"/>
          </a:xfrm>
        </p:spPr>
        <p:txBody>
          <a:bodyPr anchor="t"/>
          <a:lstStyle/>
          <a:p>
            <a:r>
              <a:rPr lang="ru-RU" b="1" smtClean="0">
                <a:solidFill>
                  <a:schemeClr val="bg1"/>
                </a:solidFill>
                <a:latin typeface="Circe"/>
                <a:cs typeface="Arial" charset="0"/>
              </a:rPr>
              <a:t>Спасибо!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Пример: часы и минуты</a:t>
            </a:r>
          </a:p>
        </p:txBody>
      </p:sp>
      <p:sp>
        <p:nvSpPr>
          <p:cNvPr id="18434" name="x"/>
          <p:cNvSpPr txBox="1">
            <a:spLocks noChangeArrowheads="1"/>
          </p:cNvSpPr>
          <p:nvPr/>
        </p:nvSpPr>
        <p:spPr bwMode="auto">
          <a:xfrm>
            <a:off x="2419350" y="259715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18435" name="Line"/>
          <p:cNvSpPr>
            <a:spLocks noChangeShapeType="1"/>
          </p:cNvSpPr>
          <p:nvPr/>
        </p:nvSpPr>
        <p:spPr bwMode="auto">
          <a:xfrm>
            <a:off x="3852863" y="3571875"/>
            <a:ext cx="4481512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18436" name="y"/>
          <p:cNvSpPr txBox="1">
            <a:spLocks noChangeArrowheads="1"/>
          </p:cNvSpPr>
          <p:nvPr/>
        </p:nvSpPr>
        <p:spPr bwMode="auto">
          <a:xfrm>
            <a:off x="8885238" y="246221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18437" name="f(x)"/>
          <p:cNvSpPr txBox="1">
            <a:spLocks noChangeArrowheads="1"/>
          </p:cNvSpPr>
          <p:nvPr/>
        </p:nvSpPr>
        <p:spPr bwMode="auto">
          <a:xfrm>
            <a:off x="5311775" y="2103438"/>
            <a:ext cx="1563688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18438" name="Часы"/>
          <p:cNvSpPr txBox="1">
            <a:spLocks noChangeArrowheads="1"/>
          </p:cNvSpPr>
          <p:nvPr/>
        </p:nvSpPr>
        <p:spPr bwMode="auto">
          <a:xfrm>
            <a:off x="2292350" y="4221163"/>
            <a:ext cx="1217613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3600">
                <a:latin typeface="Circe"/>
              </a:rPr>
              <a:t>Часы</a:t>
            </a:r>
          </a:p>
        </p:txBody>
      </p:sp>
      <p:sp>
        <p:nvSpPr>
          <p:cNvPr id="18439" name="Минуты"/>
          <p:cNvSpPr txBox="1">
            <a:spLocks noChangeArrowheads="1"/>
          </p:cNvSpPr>
          <p:nvPr/>
        </p:nvSpPr>
        <p:spPr bwMode="auto">
          <a:xfrm>
            <a:off x="8434388" y="4221163"/>
            <a:ext cx="1757362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3600">
                <a:latin typeface="Circe"/>
              </a:rPr>
              <a:t>Минуты</a:t>
            </a:r>
          </a:p>
        </p:txBody>
      </p:sp>
      <p:sp>
        <p:nvSpPr>
          <p:cNvPr id="18440" name="y = 60·x"/>
          <p:cNvSpPr txBox="1">
            <a:spLocks noChangeArrowheads="1"/>
          </p:cNvSpPr>
          <p:nvPr/>
        </p:nvSpPr>
        <p:spPr bwMode="auto">
          <a:xfrm>
            <a:off x="4789488" y="3889375"/>
            <a:ext cx="2609850" cy="657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ru-RU" sz="3600">
                <a:latin typeface="Circe"/>
              </a:rPr>
              <a:t>y = 60·x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Пример: расчет силы</a:t>
            </a:r>
          </a:p>
        </p:txBody>
      </p:sp>
      <p:sp>
        <p:nvSpPr>
          <p:cNvPr id="19458" name="x"/>
          <p:cNvSpPr txBox="1">
            <a:spLocks noChangeArrowheads="1"/>
          </p:cNvSpPr>
          <p:nvPr/>
        </p:nvSpPr>
        <p:spPr bwMode="auto">
          <a:xfrm>
            <a:off x="2419350" y="259715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19459" name="Line"/>
          <p:cNvSpPr>
            <a:spLocks noChangeShapeType="1"/>
          </p:cNvSpPr>
          <p:nvPr/>
        </p:nvSpPr>
        <p:spPr bwMode="auto">
          <a:xfrm>
            <a:off x="3852863" y="3571875"/>
            <a:ext cx="4481512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19460" name="y"/>
          <p:cNvSpPr txBox="1">
            <a:spLocks noChangeArrowheads="1"/>
          </p:cNvSpPr>
          <p:nvPr/>
        </p:nvSpPr>
        <p:spPr bwMode="auto">
          <a:xfrm>
            <a:off x="8885238" y="246221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19461" name="f(x)"/>
          <p:cNvSpPr txBox="1">
            <a:spLocks noChangeArrowheads="1"/>
          </p:cNvSpPr>
          <p:nvPr/>
        </p:nvSpPr>
        <p:spPr bwMode="auto">
          <a:xfrm>
            <a:off x="5087938" y="2103438"/>
            <a:ext cx="1562100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19462" name="Часы"/>
          <p:cNvSpPr txBox="1">
            <a:spLocks noChangeArrowheads="1"/>
          </p:cNvSpPr>
          <p:nvPr/>
        </p:nvSpPr>
        <p:spPr bwMode="auto">
          <a:xfrm>
            <a:off x="2292350" y="4125913"/>
            <a:ext cx="1787525" cy="841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</a:rPr>
              <a:t>масса </a:t>
            </a:r>
            <a:r>
              <a:rPr lang="en-US" sz="2400" b="1">
                <a:latin typeface="Circe"/>
              </a:rPr>
              <a:t>m</a:t>
            </a:r>
          </a:p>
          <a:p>
            <a:r>
              <a:rPr lang="ru-RU" sz="2400">
                <a:latin typeface="Circe"/>
              </a:rPr>
              <a:t>ускорение </a:t>
            </a:r>
            <a:r>
              <a:rPr lang="en-US" sz="2400" b="1">
                <a:latin typeface="Circe"/>
              </a:rPr>
              <a:t>a</a:t>
            </a:r>
          </a:p>
        </p:txBody>
      </p:sp>
      <p:sp>
        <p:nvSpPr>
          <p:cNvPr id="19463" name="Минуты"/>
          <p:cNvSpPr txBox="1">
            <a:spLocks noChangeArrowheads="1"/>
          </p:cNvSpPr>
          <p:nvPr/>
        </p:nvSpPr>
        <p:spPr bwMode="auto">
          <a:xfrm>
            <a:off x="8767763" y="4310063"/>
            <a:ext cx="974725" cy="473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</a:rPr>
              <a:t>сила </a:t>
            </a:r>
            <a:r>
              <a:rPr lang="en-US" sz="2400" b="1">
                <a:latin typeface="Circe"/>
              </a:rPr>
              <a:t>F</a:t>
            </a:r>
          </a:p>
        </p:txBody>
      </p:sp>
      <p:sp>
        <p:nvSpPr>
          <p:cNvPr id="19464" name="y = 60·x"/>
          <p:cNvSpPr txBox="1">
            <a:spLocks noChangeArrowheads="1"/>
          </p:cNvSpPr>
          <p:nvPr/>
        </p:nvSpPr>
        <p:spPr bwMode="auto">
          <a:xfrm>
            <a:off x="4564063" y="3771900"/>
            <a:ext cx="2609850" cy="650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lang="en-US" sz="3600">
                <a:latin typeface="Circe"/>
              </a:rPr>
              <a:t>F = m·a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Пример: победа в игре</a:t>
            </a:r>
          </a:p>
        </p:txBody>
      </p:sp>
      <p:sp>
        <p:nvSpPr>
          <p:cNvPr id="20482" name="x"/>
          <p:cNvSpPr txBox="1">
            <a:spLocks noChangeArrowheads="1"/>
          </p:cNvSpPr>
          <p:nvPr/>
        </p:nvSpPr>
        <p:spPr bwMode="auto">
          <a:xfrm>
            <a:off x="2419350" y="259715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20483" name="Line"/>
          <p:cNvSpPr>
            <a:spLocks noChangeShapeType="1"/>
          </p:cNvSpPr>
          <p:nvPr/>
        </p:nvSpPr>
        <p:spPr bwMode="auto">
          <a:xfrm>
            <a:off x="3852863" y="3571875"/>
            <a:ext cx="4481512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0484" name="y"/>
          <p:cNvSpPr txBox="1">
            <a:spLocks noChangeArrowheads="1"/>
          </p:cNvSpPr>
          <p:nvPr/>
        </p:nvSpPr>
        <p:spPr bwMode="auto">
          <a:xfrm>
            <a:off x="8885238" y="246221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20485" name="f(x)"/>
          <p:cNvSpPr txBox="1">
            <a:spLocks noChangeArrowheads="1"/>
          </p:cNvSpPr>
          <p:nvPr/>
        </p:nvSpPr>
        <p:spPr bwMode="auto">
          <a:xfrm>
            <a:off x="5087938" y="2103438"/>
            <a:ext cx="1562100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8" name="Часы">
            <a:extLst>
              <a:ext uri="{FF2B5EF4-FFF2-40B4-BE49-F238E27FC236}"/>
            </a:extLst>
          </p:cNvPr>
          <p:cNvSpPr txBox="1"/>
          <p:nvPr/>
        </p:nvSpPr>
        <p:spPr>
          <a:xfrm>
            <a:off x="1973263" y="4251325"/>
            <a:ext cx="2538412" cy="15621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</a:rPr>
              <a:t>История игр: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irce"/>
              </a:rPr>
              <a:t> </a:t>
            </a:r>
            <a:r>
              <a:rPr lang="ru-RU" sz="2400">
                <a:latin typeface="Circe"/>
              </a:rPr>
              <a:t>наш опыт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irce"/>
              </a:rPr>
              <a:t> </a:t>
            </a:r>
            <a:r>
              <a:rPr lang="ru-RU" sz="2400">
                <a:latin typeface="Circe"/>
              </a:rPr>
              <a:t>опыт соперника</a:t>
            </a:r>
          </a:p>
          <a:p>
            <a:pPr>
              <a:buFont typeface="Arial" charset="0"/>
              <a:buNone/>
            </a:pPr>
            <a:r>
              <a:rPr lang="ru-RU" sz="2400">
                <a:latin typeface="Circe"/>
              </a:rPr>
              <a:t>…</a:t>
            </a:r>
          </a:p>
        </p:txBody>
      </p:sp>
      <p:sp>
        <p:nvSpPr>
          <p:cNvPr id="20487" name="Минуты"/>
          <p:cNvSpPr txBox="1">
            <a:spLocks noChangeArrowheads="1"/>
          </p:cNvSpPr>
          <p:nvPr/>
        </p:nvSpPr>
        <p:spPr bwMode="auto">
          <a:xfrm>
            <a:off x="8448675" y="4257675"/>
            <a:ext cx="2043113" cy="1196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</a:rPr>
              <a:t>Победа:</a:t>
            </a:r>
          </a:p>
          <a:p>
            <a:r>
              <a:rPr lang="ru-RU" sz="2400" b="1">
                <a:latin typeface="Circe"/>
              </a:rPr>
              <a:t>1</a:t>
            </a:r>
            <a:r>
              <a:rPr lang="ru-RU" sz="2400">
                <a:latin typeface="Circe"/>
              </a:rPr>
              <a:t> </a:t>
            </a:r>
            <a:r>
              <a:rPr lang="ru-RU" altLang="ja-JP" sz="2400">
                <a:latin typeface="Circe"/>
              </a:rPr>
              <a:t>—</a:t>
            </a:r>
            <a:r>
              <a:rPr lang="ru-RU" altLang="ja-JP"/>
              <a:t> </a:t>
            </a:r>
            <a:r>
              <a:rPr lang="ru-RU" sz="2400">
                <a:latin typeface="Circe"/>
              </a:rPr>
              <a:t>мы</a:t>
            </a:r>
          </a:p>
          <a:p>
            <a:r>
              <a:rPr lang="ru-RU" sz="2400" b="1">
                <a:latin typeface="Circe"/>
              </a:rPr>
              <a:t>0</a:t>
            </a:r>
            <a:r>
              <a:rPr lang="ru-RU" sz="2400">
                <a:latin typeface="Circe"/>
              </a:rPr>
              <a:t> </a:t>
            </a:r>
            <a:r>
              <a:rPr lang="ru-RU" altLang="ja-JP" sz="2400">
                <a:latin typeface="Circe"/>
              </a:rPr>
              <a:t>—</a:t>
            </a:r>
            <a:r>
              <a:rPr lang="ru-RU" sz="2400">
                <a:latin typeface="Circe"/>
              </a:rPr>
              <a:t> соперник</a:t>
            </a:r>
          </a:p>
        </p:txBody>
      </p:sp>
      <p:sp>
        <p:nvSpPr>
          <p:cNvPr id="20488" name="y = 60·x"/>
          <p:cNvSpPr txBox="1">
            <a:spLocks noChangeArrowheads="1"/>
          </p:cNvSpPr>
          <p:nvPr/>
        </p:nvSpPr>
        <p:spPr bwMode="auto">
          <a:xfrm>
            <a:off x="5424488" y="3665538"/>
            <a:ext cx="2608262" cy="1579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r>
              <a:rPr lang="en-US" sz="9600">
                <a:latin typeface="Circe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Пример: отзывы в интернете</a:t>
            </a:r>
          </a:p>
        </p:txBody>
      </p:sp>
      <p:sp>
        <p:nvSpPr>
          <p:cNvPr id="21506" name="x"/>
          <p:cNvSpPr txBox="1">
            <a:spLocks noChangeArrowheads="1"/>
          </p:cNvSpPr>
          <p:nvPr/>
        </p:nvSpPr>
        <p:spPr bwMode="auto">
          <a:xfrm>
            <a:off x="2419350" y="259715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21507" name="Line"/>
          <p:cNvSpPr>
            <a:spLocks noChangeShapeType="1"/>
          </p:cNvSpPr>
          <p:nvPr/>
        </p:nvSpPr>
        <p:spPr bwMode="auto">
          <a:xfrm>
            <a:off x="3852863" y="3571875"/>
            <a:ext cx="4481512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1508" name="y"/>
          <p:cNvSpPr txBox="1">
            <a:spLocks noChangeArrowheads="1"/>
          </p:cNvSpPr>
          <p:nvPr/>
        </p:nvSpPr>
        <p:spPr bwMode="auto">
          <a:xfrm>
            <a:off x="8885238" y="246221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21509" name="f(x)"/>
          <p:cNvSpPr txBox="1">
            <a:spLocks noChangeArrowheads="1"/>
          </p:cNvSpPr>
          <p:nvPr/>
        </p:nvSpPr>
        <p:spPr bwMode="auto">
          <a:xfrm>
            <a:off x="5087938" y="2103438"/>
            <a:ext cx="1562100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sp>
        <p:nvSpPr>
          <p:cNvPr id="21510" name="Часы"/>
          <p:cNvSpPr txBox="1">
            <a:spLocks noChangeArrowheads="1"/>
          </p:cNvSpPr>
          <p:nvPr/>
        </p:nvSpPr>
        <p:spPr bwMode="auto">
          <a:xfrm>
            <a:off x="1958975" y="4237038"/>
            <a:ext cx="1893888" cy="4714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</a:rPr>
              <a:t>Текст отзыва</a:t>
            </a:r>
          </a:p>
        </p:txBody>
      </p:sp>
      <p:sp>
        <p:nvSpPr>
          <p:cNvPr id="21511" name="Минуты"/>
          <p:cNvSpPr txBox="1">
            <a:spLocks noChangeArrowheads="1"/>
          </p:cNvSpPr>
          <p:nvPr/>
        </p:nvSpPr>
        <p:spPr bwMode="auto">
          <a:xfrm>
            <a:off x="6972300" y="4238625"/>
            <a:ext cx="4659313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2400">
                <a:latin typeface="Circe"/>
              </a:rPr>
              <a:t>Эмоциональная окраска отзыва</a:t>
            </a:r>
          </a:p>
        </p:txBody>
      </p:sp>
      <p:sp>
        <p:nvSpPr>
          <p:cNvPr id="21512" name="y = 60·x"/>
          <p:cNvSpPr txBox="1">
            <a:spLocks noChangeArrowheads="1"/>
          </p:cNvSpPr>
          <p:nvPr/>
        </p:nvSpPr>
        <p:spPr bwMode="auto">
          <a:xfrm>
            <a:off x="5424488" y="3665538"/>
            <a:ext cx="882650" cy="1579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r>
              <a:rPr lang="en-US" sz="9600">
                <a:latin typeface="Circe"/>
              </a:rPr>
              <a:t>?</a:t>
            </a:r>
          </a:p>
        </p:txBody>
      </p:sp>
      <p:sp>
        <p:nvSpPr>
          <p:cNvPr id="21513" name="Content Placeholder 2"/>
          <p:cNvSpPr txBox="1">
            <a:spLocks noChangeArrowheads="1"/>
          </p:cNvSpPr>
          <p:nvPr/>
        </p:nvSpPr>
        <p:spPr bwMode="auto">
          <a:xfrm>
            <a:off x="1227138" y="4719638"/>
            <a:ext cx="3541712" cy="1042987"/>
          </a:xfrm>
          <a:prstGeom prst="rect">
            <a:avLst/>
          </a:prstGeom>
          <a:solidFill>
            <a:srgbClr val="27C11C"/>
          </a:solidFill>
          <a:ln w="12700">
            <a:noFill/>
            <a:miter lim="400000"/>
            <a:headEnd/>
            <a:tailEnd/>
          </a:ln>
        </p:spPr>
        <p:txBody>
          <a:bodyPr lIns="48767" tIns="48767" rIns="48767" bIns="48767" anchor="ctr"/>
          <a:lstStyle/>
          <a:p>
            <a:pPr algn="ctr" defTabSz="1300163">
              <a:lnSpc>
                <a:spcPct val="90000"/>
              </a:lnSpc>
              <a:spcBef>
                <a:spcPts val="1400"/>
              </a:spcBef>
              <a:buFont typeface="Arial" charset="0"/>
              <a:buNone/>
            </a:pPr>
            <a:r>
              <a:rPr lang="ru-RU" sz="2200" i="1">
                <a:solidFill>
                  <a:schemeClr val="bg1"/>
                </a:solidFill>
                <a:latin typeface="Circe"/>
              </a:rPr>
              <a:t>«Достаточно неплохое видео, кажется, я даже</a:t>
            </a:r>
            <a:br>
              <a:rPr lang="ru-RU" sz="2200" i="1">
                <a:solidFill>
                  <a:schemeClr val="bg1"/>
                </a:solidFill>
                <a:latin typeface="Circe"/>
              </a:rPr>
            </a:br>
            <a:r>
              <a:rPr lang="ru-RU" sz="2200" i="1">
                <a:solidFill>
                  <a:schemeClr val="bg1"/>
                </a:solidFill>
                <a:latin typeface="Circe"/>
              </a:rPr>
              <a:t>что-то понял».</a:t>
            </a:r>
          </a:p>
        </p:txBody>
      </p:sp>
      <p:sp>
        <p:nvSpPr>
          <p:cNvPr id="21514" name="Content Placeholder 2"/>
          <p:cNvSpPr txBox="1">
            <a:spLocks noChangeArrowheads="1"/>
          </p:cNvSpPr>
          <p:nvPr/>
        </p:nvSpPr>
        <p:spPr bwMode="auto">
          <a:xfrm>
            <a:off x="7862888" y="4724400"/>
            <a:ext cx="2959100" cy="1044575"/>
          </a:xfrm>
          <a:prstGeom prst="rect">
            <a:avLst/>
          </a:prstGeom>
          <a:solidFill>
            <a:srgbClr val="FF9400"/>
          </a:solidFill>
          <a:ln w="12700">
            <a:noFill/>
            <a:miter lim="400000"/>
            <a:headEnd/>
            <a:tailEnd/>
          </a:ln>
        </p:spPr>
        <p:txBody>
          <a:bodyPr lIns="48767" tIns="48767" rIns="48767" bIns="48767" anchor="ctr"/>
          <a:lstStyle/>
          <a:p>
            <a:pPr algn="ctr" defTabSz="1300163">
              <a:lnSpc>
                <a:spcPct val="90000"/>
              </a:lnSpc>
              <a:spcBef>
                <a:spcPts val="1400"/>
              </a:spcBef>
              <a:buFont typeface="Arial" charset="0"/>
              <a:buNone/>
            </a:pPr>
            <a:r>
              <a:rPr lang="ru-RU" sz="2200" i="1">
                <a:solidFill>
                  <a:schemeClr val="bg1"/>
                </a:solidFill>
                <a:latin typeface="Circe"/>
              </a:rPr>
              <a:t>«То, что вы</a:t>
            </a:r>
            <a:br>
              <a:rPr lang="ru-RU" sz="2200" i="1">
                <a:solidFill>
                  <a:schemeClr val="bg1"/>
                </a:solidFill>
                <a:latin typeface="Circe"/>
              </a:rPr>
            </a:br>
            <a:r>
              <a:rPr lang="ru-RU" sz="2200" i="1">
                <a:solidFill>
                  <a:schemeClr val="bg1"/>
                </a:solidFill>
                <a:latin typeface="Circe"/>
              </a:rPr>
              <a:t>делаете, </a:t>
            </a:r>
            <a:r>
              <a:rPr lang="ru-RU" altLang="ja-JP" sz="2200" i="1">
                <a:solidFill>
                  <a:schemeClr val="bg1"/>
                </a:solidFill>
                <a:latin typeface="Arial"/>
              </a:rPr>
              <a:t>—</a:t>
            </a:r>
            <a:r>
              <a:rPr lang="ru-RU" sz="2200" i="1">
                <a:solidFill>
                  <a:schemeClr val="bg1"/>
                </a:solidFill>
                <a:latin typeface="Circe"/>
              </a:rPr>
              <a:t> полный отстой!»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smtClean="0">
                <a:latin typeface="Circe Bold"/>
              </a:rPr>
              <a:t>Больше сложных зависимостей!</a:t>
            </a:r>
          </a:p>
        </p:txBody>
      </p:sp>
      <p:sp>
        <p:nvSpPr>
          <p:cNvPr id="22530" name="x"/>
          <p:cNvSpPr txBox="1">
            <a:spLocks noChangeArrowheads="1"/>
          </p:cNvSpPr>
          <p:nvPr/>
        </p:nvSpPr>
        <p:spPr bwMode="auto">
          <a:xfrm>
            <a:off x="2419350" y="2597150"/>
            <a:ext cx="8826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x</a:t>
            </a:r>
          </a:p>
        </p:txBody>
      </p:sp>
      <p:sp>
        <p:nvSpPr>
          <p:cNvPr id="22531" name="Line"/>
          <p:cNvSpPr>
            <a:spLocks noChangeShapeType="1"/>
          </p:cNvSpPr>
          <p:nvPr/>
        </p:nvSpPr>
        <p:spPr bwMode="auto">
          <a:xfrm>
            <a:off x="3852863" y="3571875"/>
            <a:ext cx="4481512" cy="0"/>
          </a:xfrm>
          <a:prstGeom prst="line">
            <a:avLst/>
          </a:prstGeom>
          <a:noFill/>
          <a:ln w="76200">
            <a:solidFill>
              <a:srgbClr val="929292"/>
            </a:solidFill>
            <a:miter lim="400000"/>
            <a:headEnd/>
            <a:tailEnd type="triangle" w="med" len="med"/>
          </a:ln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2532" name="y"/>
          <p:cNvSpPr txBox="1">
            <a:spLocks noChangeArrowheads="1"/>
          </p:cNvSpPr>
          <p:nvPr/>
        </p:nvSpPr>
        <p:spPr bwMode="auto">
          <a:xfrm>
            <a:off x="8885238" y="2462213"/>
            <a:ext cx="857250" cy="1949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12000">
                <a:latin typeface="Circe"/>
                <a:sym typeface="Helvetica Neue Medium"/>
              </a:rPr>
              <a:t>y</a:t>
            </a:r>
          </a:p>
        </p:txBody>
      </p:sp>
      <p:sp>
        <p:nvSpPr>
          <p:cNvPr id="22533" name="f(x)"/>
          <p:cNvSpPr txBox="1">
            <a:spLocks noChangeArrowheads="1"/>
          </p:cNvSpPr>
          <p:nvPr/>
        </p:nvSpPr>
        <p:spPr bwMode="auto">
          <a:xfrm>
            <a:off x="5314950" y="2103438"/>
            <a:ext cx="1562100" cy="133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000">
                <a:latin typeface="Circe"/>
              </a:rPr>
              <a:t>f(x)</a:t>
            </a:r>
          </a:p>
        </p:txBody>
      </p:sp>
      <p:pic>
        <p:nvPicPr>
          <p:cNvPr id="22534" name="9Y14Jo1.jpg" descr="9Y14Jo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2463" y="4240213"/>
            <a:ext cx="1892300" cy="1917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4" name="heart-illustration2-resized.jpg" descr="heart-illustration2-resized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rcRect l="24561" t="50244" r="27629" b="17474"/>
          <a:stretch>
            <a:fillRect/>
          </a:stretch>
        </p:blipFill>
        <p:spPr>
          <a:xfrm>
            <a:off x="4781550" y="4270375"/>
            <a:ext cx="2613025" cy="1728788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" name="TimeSeriesPredictionExample_05.png" descr="TimeSeriesPredictionExample_05.pn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 l="7468" r="4945"/>
          <a:stretch>
            <a:fillRect/>
          </a:stretch>
        </p:blipFill>
        <p:spPr>
          <a:xfrm>
            <a:off x="1800225" y="4270375"/>
            <a:ext cx="2052638" cy="175736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1083</Words>
  <Application>Microsoft Office PowerPoint</Application>
  <PresentationFormat>Произвольный</PresentationFormat>
  <Paragraphs>660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Calibri</vt:lpstr>
      <vt:lpstr>Arial</vt:lpstr>
      <vt:lpstr>Calibri Light</vt:lpstr>
      <vt:lpstr>Circe</vt:lpstr>
      <vt:lpstr>Circe Extra Bold</vt:lpstr>
      <vt:lpstr>Circe Bold</vt:lpstr>
      <vt:lpstr>Helvetica Neue Medium</vt:lpstr>
      <vt:lpstr>Helvetica Neue</vt:lpstr>
      <vt:lpstr>Helvetica Neue Light</vt:lpstr>
      <vt:lpstr>Тема Office</vt:lpstr>
      <vt:lpstr>Тема Office</vt:lpstr>
      <vt:lpstr>Тема Office</vt:lpstr>
      <vt:lpstr>Слайд 1</vt:lpstr>
      <vt:lpstr>Введение в машинное обучение </vt:lpstr>
      <vt:lpstr>Машинное обучение</vt:lpstr>
      <vt:lpstr>Пример: часы и минуты</vt:lpstr>
      <vt:lpstr>Пример: часы и минуты</vt:lpstr>
      <vt:lpstr>Пример: расчет силы</vt:lpstr>
      <vt:lpstr>Пример: победа в игре</vt:lpstr>
      <vt:lpstr>Пример: отзывы в интернете</vt:lpstr>
      <vt:lpstr>Больше сложных зависимостей!</vt:lpstr>
      <vt:lpstr>Суть машинного обучения</vt:lpstr>
      <vt:lpstr>Суть машинного обучения</vt:lpstr>
      <vt:lpstr>Обучение с учителем</vt:lpstr>
      <vt:lpstr>Задача машинного обучения</vt:lpstr>
      <vt:lpstr>Этапы машинного обучения</vt:lpstr>
      <vt:lpstr>Задачи обучения с учителем</vt:lpstr>
      <vt:lpstr>Примеры задач классификации</vt:lpstr>
      <vt:lpstr>Примеры задач регрессии</vt:lpstr>
      <vt:lpstr>Модели машинного обучения</vt:lpstr>
      <vt:lpstr>Модели в машинном обучении</vt:lpstr>
      <vt:lpstr>Основные классы моделей</vt:lpstr>
      <vt:lpstr>Игрушечный пример</vt:lpstr>
      <vt:lpstr>Линейные модели</vt:lpstr>
      <vt:lpstr>Линейная модель на примере</vt:lpstr>
      <vt:lpstr>Нейронные сети</vt:lpstr>
      <vt:lpstr>Нейронная сеть на примере</vt:lpstr>
      <vt:lpstr>Деревья решений</vt:lpstr>
      <vt:lpstr>Строим дерево решений</vt:lpstr>
      <vt:lpstr>Дерево решений на примере</vt:lpstr>
      <vt:lpstr>Выращиваем дерево на Python</vt:lpstr>
      <vt:lpstr>Пример задачи машинного обучения</vt:lpstr>
      <vt:lpstr>Метеорология, прогноз погоды</vt:lpstr>
      <vt:lpstr>Задача машинного обучения</vt:lpstr>
      <vt:lpstr>Данные 2 месяцев наблюдений</vt:lpstr>
      <vt:lpstr>Глубина деревьев решений</vt:lpstr>
      <vt:lpstr>Обученные деревья решений</vt:lpstr>
      <vt:lpstr>Результат деревьев решений</vt:lpstr>
      <vt:lpstr>Применение деревьев решений</vt:lpstr>
      <vt:lpstr>Результаты эксперимента</vt:lpstr>
      <vt:lpstr>Код решения на Python</vt:lpstr>
      <vt:lpstr>Итоги</vt:lpstr>
      <vt:lpstr>Проще, чем кажется</vt:lpstr>
      <vt:lpstr>Все библиотеки открыты</vt:lpstr>
      <vt:lpstr>Задача машинного обучения</vt:lpstr>
      <vt:lpstr>Возможности машинного обучения</vt:lpstr>
      <vt:lpstr>Упражнения от Академии ИИ</vt:lpstr>
      <vt:lpstr>Соревнование по машинному обучению</vt:lpstr>
      <vt:lpstr>Спасибо!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ТВОЯ ДОРОГА В БУДУЩЕЕ AI</dc:title>
  <dc:creator>Александр Кислов</dc:creator>
  <cp:lastModifiedBy>Admin</cp:lastModifiedBy>
  <cp:revision>178</cp:revision>
  <dcterms:created xsi:type="dcterms:W3CDTF">2018-02-22T12:59:36Z</dcterms:created>
  <dcterms:modified xsi:type="dcterms:W3CDTF">2018-03-16T16:28:59Z</dcterms:modified>
</cp:coreProperties>
</file>