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6" r:id="rId1"/>
  </p:sldMasterIdLst>
  <p:notesMasterIdLst>
    <p:notesMasterId r:id="rId28"/>
  </p:notesMasterIdLst>
  <p:sldIdLst>
    <p:sldId id="256" r:id="rId2"/>
    <p:sldId id="296" r:id="rId3"/>
    <p:sldId id="257" r:id="rId4"/>
    <p:sldId id="297" r:id="rId5"/>
    <p:sldId id="298" r:id="rId6"/>
    <p:sldId id="303" r:id="rId7"/>
    <p:sldId id="306" r:id="rId8"/>
    <p:sldId id="314" r:id="rId9"/>
    <p:sldId id="304" r:id="rId10"/>
    <p:sldId id="315" r:id="rId11"/>
    <p:sldId id="307" r:id="rId12"/>
    <p:sldId id="316" r:id="rId13"/>
    <p:sldId id="308" r:id="rId14"/>
    <p:sldId id="317" r:id="rId15"/>
    <p:sldId id="318" r:id="rId16"/>
    <p:sldId id="319" r:id="rId17"/>
    <p:sldId id="310" r:id="rId18"/>
    <p:sldId id="311" r:id="rId19"/>
    <p:sldId id="313" r:id="rId20"/>
    <p:sldId id="299" r:id="rId21"/>
    <p:sldId id="300" r:id="rId22"/>
    <p:sldId id="302" r:id="rId23"/>
    <p:sldId id="305" r:id="rId24"/>
    <p:sldId id="320" r:id="rId25"/>
    <p:sldId id="301" r:id="rId26"/>
    <p:sldId id="261" r:id="rId27"/>
  </p:sldIdLst>
  <p:sldSz cx="7556500" cy="5334000"/>
  <p:notesSz cx="6797675" cy="9928225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Trebuchet MS"/>
        <a:ea typeface="Trebuchet MS"/>
        <a:cs typeface="Trebuchet MS"/>
        <a:sym typeface="Trebuchet MS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Trebuchet MS"/>
        <a:ea typeface="Trebuchet MS"/>
        <a:cs typeface="Trebuchet MS"/>
        <a:sym typeface="Trebuchet MS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Trebuchet MS"/>
        <a:ea typeface="Trebuchet MS"/>
        <a:cs typeface="Trebuchet MS"/>
        <a:sym typeface="Trebuchet MS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Trebuchet MS"/>
        <a:ea typeface="Trebuchet MS"/>
        <a:cs typeface="Trebuchet MS"/>
        <a:sym typeface="Trebuchet MS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Trebuchet MS"/>
        <a:ea typeface="Trebuchet MS"/>
        <a:cs typeface="Trebuchet MS"/>
        <a:sym typeface="Trebuchet MS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Trebuchet MS"/>
        <a:ea typeface="Trebuchet MS"/>
        <a:cs typeface="Trebuchet MS"/>
        <a:sym typeface="Trebuchet MS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Trebuchet MS"/>
        <a:ea typeface="Trebuchet MS"/>
        <a:cs typeface="Trebuchet MS"/>
        <a:sym typeface="Trebuchet MS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Trebuchet MS"/>
        <a:ea typeface="Trebuchet MS"/>
        <a:cs typeface="Trebuchet MS"/>
        <a:sym typeface="Trebuchet MS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Trebuchet MS"/>
        <a:ea typeface="Trebuchet MS"/>
        <a:cs typeface="Trebuchet MS"/>
        <a:sym typeface="Trebuchet M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0A9C2B93-E152-47C1-85B0-53D934357A96}">
          <p14:sldIdLst>
            <p14:sldId id="256"/>
            <p14:sldId id="296"/>
            <p14:sldId id="257"/>
            <p14:sldId id="297"/>
            <p14:sldId id="298"/>
            <p14:sldId id="303"/>
            <p14:sldId id="306"/>
            <p14:sldId id="314"/>
            <p14:sldId id="304"/>
            <p14:sldId id="315"/>
            <p14:sldId id="307"/>
            <p14:sldId id="316"/>
            <p14:sldId id="308"/>
            <p14:sldId id="317"/>
            <p14:sldId id="318"/>
            <p14:sldId id="319"/>
            <p14:sldId id="310"/>
            <p14:sldId id="311"/>
            <p14:sldId id="313"/>
            <p14:sldId id="299"/>
            <p14:sldId id="300"/>
            <p14:sldId id="302"/>
            <p14:sldId id="305"/>
            <p14:sldId id="320"/>
            <p14:sldId id="301"/>
            <p14:sldId id="26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80">
          <p15:clr>
            <a:srgbClr val="A4A3A4"/>
          </p15:clr>
        </p15:guide>
        <p15:guide id="2" pos="23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5344"/>
    <a:srgbClr val="D452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2E8"/>
          </a:solidFill>
        </a:fill>
      </a:tcStyle>
    </a:wholeTbl>
    <a:band2H>
      <a:tcTxStyle/>
      <a:tcStyle>
        <a:tcBdr/>
        <a:fill>
          <a:solidFill>
            <a:srgbClr val="E6EAF4"/>
          </a:solidFill>
        </a:fill>
      </a:tcStyle>
    </a:band2H>
    <a:firstCol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2E7CB"/>
          </a:solidFill>
        </a:fill>
      </a:tcStyle>
    </a:wholeTbl>
    <a:band2H>
      <a:tcTxStyle/>
      <a:tcStyle>
        <a:tcBdr/>
        <a:fill>
          <a:solidFill>
            <a:srgbClr val="F8F4E7"/>
          </a:solidFill>
        </a:fill>
      </a:tcStyle>
    </a:band2H>
    <a:firstCol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CDDE"/>
          </a:solidFill>
        </a:fill>
      </a:tcStyle>
    </a:wholeTbl>
    <a:band2H>
      <a:tcTxStyle/>
      <a:tcStyle>
        <a:tcBdr/>
        <a:fill>
          <a:solidFill>
            <a:srgbClr val="EBE8EF"/>
          </a:solidFill>
        </a:fill>
      </a:tcStyle>
    </a:band2H>
    <a:firstCol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Trebuchet MS"/>
          <a:ea typeface="Trebuchet MS"/>
          <a:cs typeface="Trebuchet MS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Trebuchet MS"/>
          <a:ea typeface="Trebuchet MS"/>
          <a:cs typeface="Trebuchet MS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6" d="100"/>
          <a:sy n="136" d="100"/>
        </p:scale>
        <p:origin x="1494" y="114"/>
      </p:cViewPr>
      <p:guideLst>
        <p:guide orient="horz" pos="1680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>
            <a:spLocks noGrp="1" noRot="1" noChangeAspect="1"/>
          </p:cNvSpPr>
          <p:nvPr>
            <p:ph type="sldImg"/>
          </p:nvPr>
        </p:nvSpPr>
        <p:spPr>
          <a:xfrm>
            <a:off x="762000" y="744538"/>
            <a:ext cx="5273675" cy="3722687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80" name="Shape 80"/>
          <p:cNvSpPr>
            <a:spLocks noGrp="1"/>
          </p:cNvSpPr>
          <p:nvPr>
            <p:ph type="body" sz="quarter" idx="1"/>
          </p:nvPr>
        </p:nvSpPr>
        <p:spPr>
          <a:xfrm>
            <a:off x="906357" y="4715907"/>
            <a:ext cx="4984962" cy="4467701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994071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2200">
        <a:latin typeface="+mn-lt"/>
        <a:ea typeface="+mn-ea"/>
        <a:cs typeface="+mn-cs"/>
        <a:sym typeface="Lucida Grande"/>
      </a:defRPr>
    </a:lvl1pPr>
    <a:lvl2pPr indent="228600" defTabSz="457200" latinLnBrk="0">
      <a:defRPr sz="2200">
        <a:latin typeface="+mn-lt"/>
        <a:ea typeface="+mn-ea"/>
        <a:cs typeface="+mn-cs"/>
        <a:sym typeface="Lucida Grande"/>
      </a:defRPr>
    </a:lvl2pPr>
    <a:lvl3pPr indent="457200" defTabSz="457200" latinLnBrk="0">
      <a:defRPr sz="2200">
        <a:latin typeface="+mn-lt"/>
        <a:ea typeface="+mn-ea"/>
        <a:cs typeface="+mn-cs"/>
        <a:sym typeface="Lucida Grande"/>
      </a:defRPr>
    </a:lvl3pPr>
    <a:lvl4pPr indent="685800" defTabSz="457200" latinLnBrk="0">
      <a:defRPr sz="2200">
        <a:latin typeface="+mn-lt"/>
        <a:ea typeface="+mn-ea"/>
        <a:cs typeface="+mn-cs"/>
        <a:sym typeface="Lucida Grande"/>
      </a:defRPr>
    </a:lvl4pPr>
    <a:lvl5pPr indent="914400" defTabSz="457200" latinLnBrk="0">
      <a:defRPr sz="2200">
        <a:latin typeface="+mn-lt"/>
        <a:ea typeface="+mn-ea"/>
        <a:cs typeface="+mn-cs"/>
        <a:sym typeface="Lucida Grande"/>
      </a:defRPr>
    </a:lvl5pPr>
    <a:lvl6pPr indent="1143000" defTabSz="457200" latinLnBrk="0">
      <a:defRPr sz="2200">
        <a:latin typeface="+mn-lt"/>
        <a:ea typeface="+mn-ea"/>
        <a:cs typeface="+mn-cs"/>
        <a:sym typeface="Lucida Grande"/>
      </a:defRPr>
    </a:lvl6pPr>
    <a:lvl7pPr indent="1371600" defTabSz="457200" latinLnBrk="0">
      <a:defRPr sz="2200">
        <a:latin typeface="+mn-lt"/>
        <a:ea typeface="+mn-ea"/>
        <a:cs typeface="+mn-cs"/>
        <a:sym typeface="Lucida Grande"/>
      </a:defRPr>
    </a:lvl7pPr>
    <a:lvl8pPr indent="1600200" defTabSz="457200" latinLnBrk="0">
      <a:defRPr sz="2200">
        <a:latin typeface="+mn-lt"/>
        <a:ea typeface="+mn-ea"/>
        <a:cs typeface="+mn-cs"/>
        <a:sym typeface="Lucida Grande"/>
      </a:defRPr>
    </a:lvl8pPr>
    <a:lvl9pPr indent="1828800" defTabSz="457200" latinLnBrk="0">
      <a:defRPr sz="2200">
        <a:latin typeface="+mn-lt"/>
        <a:ea typeface="+mn-ea"/>
        <a:cs typeface="+mn-cs"/>
        <a:sym typeface="Lucida Grand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66738" y="1656998"/>
            <a:ext cx="6423025" cy="114335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33475" y="3022600"/>
            <a:ext cx="5289550" cy="13631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8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65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04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73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413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096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779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461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C253B-8D31-4D34-A41D-C26A7F44BBD4}" type="datetimeFigureOut">
              <a:rPr lang="ru-RU" smtClean="0"/>
              <a:pPr/>
              <a:t>15.09.2018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6335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C253B-8D31-4D34-A41D-C26A7F44BBD4}" type="datetimeFigureOut">
              <a:rPr lang="ru-RU" smtClean="0"/>
              <a:pPr/>
              <a:t>15.09.2018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4975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478462" y="213608"/>
            <a:ext cx="1700213" cy="4551186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77825" y="213608"/>
            <a:ext cx="4974696" cy="455118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C253B-8D31-4D34-A41D-C26A7F44BBD4}" type="datetimeFigureOut">
              <a:rPr lang="ru-RU" smtClean="0"/>
              <a:pPr/>
              <a:t>15.09.2018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10746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Content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0" name="Shape 30"/>
          <p:cNvSpPr>
            <a:spLocks noGrp="1"/>
          </p:cNvSpPr>
          <p:nvPr>
            <p:ph type="body" sz="half" idx="1"/>
          </p:nvPr>
        </p:nvSpPr>
        <p:spPr>
          <a:xfrm>
            <a:off x="797241" y="1789214"/>
            <a:ext cx="5968368" cy="2607312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hape 3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C253B-8D31-4D34-A41D-C26A7F44BBD4}" type="datetimeFigureOut">
              <a:rPr lang="ru-RU" smtClean="0"/>
              <a:pPr/>
              <a:t>15.09.2018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446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6911" y="3427589"/>
            <a:ext cx="6423025" cy="1059392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96911" y="2260777"/>
            <a:ext cx="6423025" cy="1166812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827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654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104824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7309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41373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20964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7792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46197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C253B-8D31-4D34-A41D-C26A7F44BBD4}" type="datetimeFigureOut">
              <a:rPr lang="ru-RU" smtClean="0"/>
              <a:pPr/>
              <a:t>15.09.2018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6814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77825" y="1244601"/>
            <a:ext cx="3337454" cy="3520193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841221" y="1244601"/>
            <a:ext cx="3337454" cy="3520193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C253B-8D31-4D34-A41D-C26A7F44BBD4}" type="datetimeFigureOut">
              <a:rPr lang="ru-RU" smtClean="0"/>
              <a:pPr/>
              <a:t>15.09.2018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2288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77825" y="1193977"/>
            <a:ext cx="3338766" cy="497593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8275" indent="0">
              <a:buNone/>
              <a:defRPr sz="1600" b="1"/>
            </a:lvl2pPr>
            <a:lvl3pPr marL="736549" indent="0">
              <a:buNone/>
              <a:defRPr sz="1400" b="1"/>
            </a:lvl3pPr>
            <a:lvl4pPr marL="1104824" indent="0">
              <a:buNone/>
              <a:defRPr sz="1300" b="1"/>
            </a:lvl4pPr>
            <a:lvl5pPr marL="1473098" indent="0">
              <a:buNone/>
              <a:defRPr sz="1300" b="1"/>
            </a:lvl5pPr>
            <a:lvl6pPr marL="1841373" indent="0">
              <a:buNone/>
              <a:defRPr sz="1300" b="1"/>
            </a:lvl6pPr>
            <a:lvl7pPr marL="2209648" indent="0">
              <a:buNone/>
              <a:defRPr sz="1300" b="1"/>
            </a:lvl7pPr>
            <a:lvl8pPr marL="2577922" indent="0">
              <a:buNone/>
              <a:defRPr sz="1300" b="1"/>
            </a:lvl8pPr>
            <a:lvl9pPr marL="2946197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77825" y="1691569"/>
            <a:ext cx="3338766" cy="3073224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838597" y="1193977"/>
            <a:ext cx="3340078" cy="497593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8275" indent="0">
              <a:buNone/>
              <a:defRPr sz="1600" b="1"/>
            </a:lvl2pPr>
            <a:lvl3pPr marL="736549" indent="0">
              <a:buNone/>
              <a:defRPr sz="1400" b="1"/>
            </a:lvl3pPr>
            <a:lvl4pPr marL="1104824" indent="0">
              <a:buNone/>
              <a:defRPr sz="1300" b="1"/>
            </a:lvl4pPr>
            <a:lvl5pPr marL="1473098" indent="0">
              <a:buNone/>
              <a:defRPr sz="1300" b="1"/>
            </a:lvl5pPr>
            <a:lvl6pPr marL="1841373" indent="0">
              <a:buNone/>
              <a:defRPr sz="1300" b="1"/>
            </a:lvl6pPr>
            <a:lvl7pPr marL="2209648" indent="0">
              <a:buNone/>
              <a:defRPr sz="1300" b="1"/>
            </a:lvl7pPr>
            <a:lvl8pPr marL="2577922" indent="0">
              <a:buNone/>
              <a:defRPr sz="1300" b="1"/>
            </a:lvl8pPr>
            <a:lvl9pPr marL="2946197" indent="0">
              <a:buNone/>
              <a:defRPr sz="1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838597" y="1691569"/>
            <a:ext cx="3340078" cy="3073224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C253B-8D31-4D34-A41D-C26A7F44BBD4}" type="datetimeFigureOut">
              <a:rPr lang="ru-RU" smtClean="0"/>
              <a:pPr/>
              <a:t>15.09.2018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2780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C253B-8D31-4D34-A41D-C26A7F44BBD4}" type="datetimeFigureOut">
              <a:rPr lang="ru-RU" smtClean="0"/>
              <a:pPr/>
              <a:t>15.09.2018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2270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C253B-8D31-4D34-A41D-C26A7F44BBD4}" type="datetimeFigureOut">
              <a:rPr lang="ru-RU" smtClean="0"/>
              <a:pPr/>
              <a:t>15.09.2018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0679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826" y="212372"/>
            <a:ext cx="2486036" cy="903817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54382" y="212373"/>
            <a:ext cx="4224293" cy="4552421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77826" y="1116189"/>
            <a:ext cx="2486036" cy="3648605"/>
          </a:xfrm>
        </p:spPr>
        <p:txBody>
          <a:bodyPr/>
          <a:lstStyle>
            <a:lvl1pPr marL="0" indent="0">
              <a:buNone/>
              <a:defRPr sz="1100"/>
            </a:lvl1pPr>
            <a:lvl2pPr marL="368275" indent="0">
              <a:buNone/>
              <a:defRPr sz="1000"/>
            </a:lvl2pPr>
            <a:lvl3pPr marL="736549" indent="0">
              <a:buNone/>
              <a:defRPr sz="800"/>
            </a:lvl3pPr>
            <a:lvl4pPr marL="1104824" indent="0">
              <a:buNone/>
              <a:defRPr sz="700"/>
            </a:lvl4pPr>
            <a:lvl5pPr marL="1473098" indent="0">
              <a:buNone/>
              <a:defRPr sz="700"/>
            </a:lvl5pPr>
            <a:lvl6pPr marL="1841373" indent="0">
              <a:buNone/>
              <a:defRPr sz="700"/>
            </a:lvl6pPr>
            <a:lvl7pPr marL="2209648" indent="0">
              <a:buNone/>
              <a:defRPr sz="700"/>
            </a:lvl7pPr>
            <a:lvl8pPr marL="2577922" indent="0">
              <a:buNone/>
              <a:defRPr sz="700"/>
            </a:lvl8pPr>
            <a:lvl9pPr marL="2946197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C253B-8D31-4D34-A41D-C26A7F44BBD4}" type="datetimeFigureOut">
              <a:rPr lang="ru-RU" smtClean="0"/>
              <a:pPr/>
              <a:t>15.09.2018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900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1127" y="3733800"/>
            <a:ext cx="4533900" cy="440796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481127" y="476603"/>
            <a:ext cx="4533900" cy="3200400"/>
          </a:xfrm>
        </p:spPr>
        <p:txBody>
          <a:bodyPr/>
          <a:lstStyle>
            <a:lvl1pPr marL="0" indent="0">
              <a:buNone/>
              <a:defRPr sz="2600"/>
            </a:lvl1pPr>
            <a:lvl2pPr marL="368275" indent="0">
              <a:buNone/>
              <a:defRPr sz="2300"/>
            </a:lvl2pPr>
            <a:lvl3pPr marL="736549" indent="0">
              <a:buNone/>
              <a:defRPr sz="1900"/>
            </a:lvl3pPr>
            <a:lvl4pPr marL="1104824" indent="0">
              <a:buNone/>
              <a:defRPr sz="1600"/>
            </a:lvl4pPr>
            <a:lvl5pPr marL="1473098" indent="0">
              <a:buNone/>
              <a:defRPr sz="1600"/>
            </a:lvl5pPr>
            <a:lvl6pPr marL="1841373" indent="0">
              <a:buNone/>
              <a:defRPr sz="1600"/>
            </a:lvl6pPr>
            <a:lvl7pPr marL="2209648" indent="0">
              <a:buNone/>
              <a:defRPr sz="1600"/>
            </a:lvl7pPr>
            <a:lvl8pPr marL="2577922" indent="0">
              <a:buNone/>
              <a:defRPr sz="1600"/>
            </a:lvl8pPr>
            <a:lvl9pPr marL="2946197" indent="0">
              <a:buNone/>
              <a:defRPr sz="16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481127" y="4174596"/>
            <a:ext cx="4533900" cy="626004"/>
          </a:xfrm>
        </p:spPr>
        <p:txBody>
          <a:bodyPr/>
          <a:lstStyle>
            <a:lvl1pPr marL="0" indent="0">
              <a:buNone/>
              <a:defRPr sz="1100"/>
            </a:lvl1pPr>
            <a:lvl2pPr marL="368275" indent="0">
              <a:buNone/>
              <a:defRPr sz="1000"/>
            </a:lvl2pPr>
            <a:lvl3pPr marL="736549" indent="0">
              <a:buNone/>
              <a:defRPr sz="800"/>
            </a:lvl3pPr>
            <a:lvl4pPr marL="1104824" indent="0">
              <a:buNone/>
              <a:defRPr sz="700"/>
            </a:lvl4pPr>
            <a:lvl5pPr marL="1473098" indent="0">
              <a:buNone/>
              <a:defRPr sz="700"/>
            </a:lvl5pPr>
            <a:lvl6pPr marL="1841373" indent="0">
              <a:buNone/>
              <a:defRPr sz="700"/>
            </a:lvl6pPr>
            <a:lvl7pPr marL="2209648" indent="0">
              <a:buNone/>
              <a:defRPr sz="700"/>
            </a:lvl7pPr>
            <a:lvl8pPr marL="2577922" indent="0">
              <a:buNone/>
              <a:defRPr sz="700"/>
            </a:lvl8pPr>
            <a:lvl9pPr marL="2946197" indent="0">
              <a:buNone/>
              <a:defRPr sz="7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C253B-8D31-4D34-A41D-C26A7F44BBD4}" type="datetimeFigureOut">
              <a:rPr lang="ru-RU" smtClean="0"/>
              <a:pPr/>
              <a:t>15.09.2018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1827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825" y="213607"/>
            <a:ext cx="6800850" cy="889000"/>
          </a:xfrm>
          <a:prstGeom prst="rect">
            <a:avLst/>
          </a:prstGeom>
        </p:spPr>
        <p:txBody>
          <a:bodyPr vert="horz" lIns="73655" tIns="36827" rIns="73655" bIns="36827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77825" y="1244601"/>
            <a:ext cx="6800850" cy="3520193"/>
          </a:xfrm>
          <a:prstGeom prst="rect">
            <a:avLst/>
          </a:prstGeom>
        </p:spPr>
        <p:txBody>
          <a:bodyPr vert="horz" lIns="73655" tIns="36827" rIns="73655" bIns="36827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77825" y="4943828"/>
            <a:ext cx="1763183" cy="283986"/>
          </a:xfrm>
          <a:prstGeom prst="rect">
            <a:avLst/>
          </a:prstGeom>
        </p:spPr>
        <p:txBody>
          <a:bodyPr vert="horz" lIns="73655" tIns="36827" rIns="73655" bIns="36827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AC253B-8D31-4D34-A41D-C26A7F44BBD4}" type="datetimeFigureOut">
              <a:rPr lang="ru-RU" smtClean="0"/>
              <a:pPr/>
              <a:t>15.09.2018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581804" y="4943828"/>
            <a:ext cx="2392892" cy="283986"/>
          </a:xfrm>
          <a:prstGeom prst="rect">
            <a:avLst/>
          </a:prstGeom>
        </p:spPr>
        <p:txBody>
          <a:bodyPr vert="horz" lIns="73655" tIns="36827" rIns="73655" bIns="36827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5415492" y="4943828"/>
            <a:ext cx="1763183" cy="283986"/>
          </a:xfrm>
          <a:prstGeom prst="rect">
            <a:avLst/>
          </a:prstGeom>
        </p:spPr>
        <p:txBody>
          <a:bodyPr vert="horz" lIns="73655" tIns="36827" rIns="73655" bIns="36827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B4B4D-7CA3-9044-876B-883B54F867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8295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  <p:sldLayoutId id="2147483668" r:id="rId12"/>
    <p:sldLayoutId id="2147483669" r:id="rId13"/>
  </p:sldLayoutIdLst>
  <p:txStyles>
    <p:titleStyle>
      <a:lvl1pPr algn="ctr" defTabSz="736549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6206" indent="-276206" algn="l" defTabSz="736549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8446" indent="-230172" algn="l" defTabSz="736549" rtl="0" eaLnBrk="1" latinLnBrk="0" hangingPunct="1">
        <a:spcBef>
          <a:spcPct val="20000"/>
        </a:spcBef>
        <a:buFont typeface="Arial" panose="020B0604020202020204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920687" indent="-184137" algn="l" defTabSz="736549" rtl="0" eaLnBrk="1" latinLnBrk="0" hangingPunct="1">
        <a:spcBef>
          <a:spcPct val="200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88961" indent="-184137" algn="l" defTabSz="736549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57236" indent="-184137" algn="l" defTabSz="736549" rtl="0" eaLnBrk="1" latinLnBrk="0" hangingPunct="1">
        <a:spcBef>
          <a:spcPct val="20000"/>
        </a:spcBef>
        <a:buFont typeface="Arial" panose="020B0604020202020204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25510" indent="-184137" algn="l" defTabSz="736549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93785" indent="-184137" algn="l" defTabSz="736549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62060" indent="-184137" algn="l" defTabSz="736549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30334" indent="-184137" algn="l" defTabSz="736549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7365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8275" algn="l" defTabSz="7365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6549" algn="l" defTabSz="7365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04824" algn="l" defTabSz="7365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73098" algn="l" defTabSz="7365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41373" algn="l" defTabSz="7365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09648" algn="l" defTabSz="7365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7922" algn="l" defTabSz="7365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46197" algn="l" defTabSz="7365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e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gpu.ru/postuplenie/bakalavriat-i-spetsialitet/" TargetMode="Externa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gpu.ru/obrazovanie/institutes/ui/documents/" TargetMode="External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/>
          </p:cNvSpPr>
          <p:nvPr>
            <p:ph type="title"/>
          </p:nvPr>
        </p:nvSpPr>
        <p:spPr>
          <a:xfrm>
            <a:off x="4330449" y="762543"/>
            <a:ext cx="3381227" cy="316884"/>
          </a:xfrm>
          <a:prstGeom prst="rect">
            <a:avLst/>
          </a:prstGeom>
        </p:spPr>
        <p:txBody>
          <a:bodyPr>
            <a:normAutofit fontScale="90000"/>
          </a:bodyPr>
          <a:lstStyle>
            <a:lvl1pPr marR="5080">
              <a:lnSpc>
                <a:spcPct val="142300"/>
              </a:lnSpc>
              <a:defRPr>
                <a:solidFill>
                  <a:srgbClr val="929396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lnSpc>
                <a:spcPct val="100000"/>
              </a:lnSpc>
            </a:pPr>
            <a:r>
              <a:rPr lang="ru-RU" b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ru-RU" b="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b="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9" name="Shape 89"/>
          <p:cNvSpPr/>
          <p:nvPr/>
        </p:nvSpPr>
        <p:spPr>
          <a:xfrm>
            <a:off x="1090247" y="2858172"/>
            <a:ext cx="5722571" cy="19697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0" rIns="0" bIns="0" anchor="ctr">
            <a:spAutoFit/>
          </a:bodyPr>
          <a:lstStyle>
            <a:lvl1pPr indent="12700">
              <a:defRPr sz="2900" b="1">
                <a:solidFill>
                  <a:srgbClr val="061B9E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algn="ctr"/>
            <a:r>
              <a:rPr lang="ru-RU" sz="3200" spc="1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ГОТОВИМСЯ К </a:t>
            </a:r>
          </a:p>
          <a:p>
            <a:pPr algn="ctr"/>
            <a:r>
              <a:rPr lang="ru-RU" sz="3200" spc="1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ПИСЬМЕННОМУ </a:t>
            </a:r>
          </a:p>
          <a:p>
            <a:pPr algn="ctr"/>
            <a:r>
              <a:rPr lang="ru-RU" sz="3200" spc="1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ЭКЗАМЕНУ </a:t>
            </a:r>
          </a:p>
          <a:p>
            <a:pPr algn="ctr"/>
            <a:r>
              <a:rPr lang="ru-RU" sz="3200" spc="1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ПО ОБЩЕСТВОЗНАНИЮ </a:t>
            </a:r>
            <a:endParaRPr lang="ru-RU" sz="3200" spc="1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151"/>
          <a:stretch/>
        </p:blipFill>
        <p:spPr>
          <a:xfrm>
            <a:off x="2062226" y="260252"/>
            <a:ext cx="3571885" cy="2426677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/>
        </p:nvSpPr>
        <p:spPr>
          <a:xfrm>
            <a:off x="682305" y="399083"/>
            <a:ext cx="111761" cy="2154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12700">
              <a:defRPr sz="1400" b="1">
                <a:solidFill>
                  <a:srgbClr val="061B9E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endParaRPr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137473"/>
            <a:ext cx="75565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</a:t>
            </a:r>
          </a:p>
          <a:p>
            <a:pPr algn="ctr"/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СООТНЕСЕНИЕ ЯВЛЕНИЙ И П</a:t>
            </a:r>
            <a:r>
              <a:rPr lang="ru-RU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НЯТИЙ</a:t>
            </a:r>
            <a:endParaRPr lang="ru-RU" sz="28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694469" y="1939310"/>
            <a:ext cx="2862031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solidFill>
                <a:srgbClr val="FF0000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Правильный ответ должен выглядеть как  </a:t>
            </a:r>
            <a:r>
              <a:rPr lang="ru-RU" b="1" dirty="0" smtClean="0">
                <a:solidFill>
                  <a:srgbClr val="FF0000"/>
                </a:solidFill>
              </a:rPr>
              <a:t>последовательность цифр </a:t>
            </a:r>
          </a:p>
          <a:p>
            <a:endParaRPr lang="ru-RU" b="1" dirty="0">
              <a:solidFill>
                <a:srgbClr val="FF0000"/>
              </a:solidFill>
            </a:endParaRPr>
          </a:p>
          <a:p>
            <a:r>
              <a:rPr lang="ru-RU" b="1" dirty="0" smtClean="0">
                <a:solidFill>
                  <a:srgbClr val="FF0000"/>
                </a:solidFill>
              </a:rPr>
              <a:t>122112</a:t>
            </a:r>
          </a:p>
          <a:p>
            <a:endParaRPr lang="ru-RU" dirty="0">
              <a:solidFill>
                <a:srgbClr val="FF0000"/>
              </a:solidFill>
            </a:endParaRPr>
          </a:p>
          <a:p>
            <a:endParaRPr lang="ru-RU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1034108"/>
              </p:ext>
            </p:extLst>
          </p:nvPr>
        </p:nvGraphicFramePr>
        <p:xfrm>
          <a:off x="198584" y="1622263"/>
          <a:ext cx="4433777" cy="351722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1955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32029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8372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61020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1064326">
                <a:tc gridSpan="4">
                  <a:txBody>
                    <a:bodyPr/>
                    <a:lstStyle/>
                    <a:p>
                      <a:pPr marL="0" lvl="0" indent="360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Установите соответствие между примерами и видами налогов: к каждой позиции, данной в первом столбце, подберите соответствующую позицию из второго столбца.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8543">
                <a:tc gridSpan="2">
                  <a:txBody>
                    <a:bodyPr/>
                    <a:lstStyle/>
                    <a:p>
                      <a:pPr indent="360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sng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ПРИМЕРЫ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 gridSpan="2">
                  <a:txBody>
                    <a:bodyPr/>
                    <a:lstStyle/>
                    <a:p>
                      <a:pPr indent="360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sng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ВИДЫ НАЛОГОВ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33879">
                <a:tc>
                  <a:txBody>
                    <a:bodyPr/>
                    <a:lstStyle/>
                    <a:p>
                      <a:pPr indent="36000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А)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indent="360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подоходный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indent="36000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1)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indent="36000"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прямые налоги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8575" marR="28575" marT="28575" marB="28575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25302">
                <a:tc>
                  <a:txBody>
                    <a:bodyPr/>
                    <a:lstStyle/>
                    <a:p>
                      <a:pPr indent="36000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Б)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indent="360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с продаж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indent="36000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2)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indent="36000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косвенные налоги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8575" marR="28575" marT="28575" marB="28575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29609">
                <a:tc>
                  <a:txBody>
                    <a:bodyPr/>
                    <a:lstStyle/>
                    <a:p>
                      <a:pPr indent="36000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В)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indent="360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акциз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indent="36000"/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36000"/>
                      <a:endParaRPr lang="ru-RU" sz="120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29364">
                <a:tc>
                  <a:txBody>
                    <a:bodyPr/>
                    <a:lstStyle/>
                    <a:p>
                      <a:pPr indent="36000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Г)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indent="360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на наследство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indent="36000"/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36000"/>
                      <a:endParaRPr lang="ru-RU" sz="120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10083">
                <a:tc>
                  <a:txBody>
                    <a:bodyPr/>
                    <a:lstStyle/>
                    <a:p>
                      <a:pPr indent="36000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Д)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indent="360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на имущество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indent="36000"/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36000"/>
                      <a:endParaRPr lang="ru-RU" sz="120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10083">
                <a:tc>
                  <a:txBody>
                    <a:bodyPr/>
                    <a:lstStyle/>
                    <a:p>
                      <a:pPr indent="36000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Е)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indent="360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на добавленную стоимость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indent="36000"/>
                      <a:endParaRPr lang="ru-RU" sz="1200" dirty="0"/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indent="36000"/>
                      <a:endParaRPr lang="ru-RU" sz="1200" dirty="0"/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430186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/>
        </p:nvSpPr>
        <p:spPr>
          <a:xfrm>
            <a:off x="682305" y="399083"/>
            <a:ext cx="111761" cy="2154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12700">
              <a:defRPr sz="1400" b="1">
                <a:solidFill>
                  <a:srgbClr val="061B9E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endParaRPr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137473"/>
            <a:ext cx="75565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 НА РАБ</a:t>
            </a:r>
            <a:r>
              <a:rPr lang="ru-RU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 </a:t>
            </a:r>
          </a:p>
          <a:p>
            <a:pPr algn="ctr"/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 СХЕМАМИ И ТАБЛИЦАМИ</a:t>
            </a:r>
            <a:endParaRPr lang="ru-RU" sz="28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901982" y="3501299"/>
            <a:ext cx="365451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i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Правильный ответ должен выглядеть как  </a:t>
            </a:r>
            <a:r>
              <a:rPr lang="ru-RU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слово или словосочетание</a:t>
            </a:r>
          </a:p>
          <a:p>
            <a:endParaRPr lang="ru-RU" b="1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Рисунок 12" descr="http://85.142.162.119/os11/docs/756DF168F63F9A6341711C61AA5EC578/questions/4704/img376166n1.gif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757" y="1779937"/>
            <a:ext cx="5848985" cy="13887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9886244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/>
        </p:nvSpPr>
        <p:spPr>
          <a:xfrm>
            <a:off x="682305" y="399083"/>
            <a:ext cx="111761" cy="2154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12700">
              <a:defRPr sz="1400" b="1">
                <a:solidFill>
                  <a:srgbClr val="061B9E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endParaRPr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137473"/>
            <a:ext cx="75565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 НА РАБ</a:t>
            </a:r>
            <a:r>
              <a:rPr lang="ru-RU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</a:t>
            </a:r>
          </a:p>
          <a:p>
            <a:pPr algn="ctr"/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 СХЕМАМИ И ТАБЛИЦАМИ</a:t>
            </a:r>
            <a:endParaRPr lang="ru-RU" sz="28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778250" y="3156640"/>
            <a:ext cx="365451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Правильный ответ должен выглядеть как  </a:t>
            </a:r>
            <a:r>
              <a:rPr lang="ru-RU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слово или словосочетание</a:t>
            </a:r>
          </a:p>
          <a:p>
            <a:endParaRPr lang="ru-RU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институты</a:t>
            </a:r>
            <a:endParaRPr lang="ru-RU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Рисунок 12" descr="http://85.142.162.119/os11/docs/756DF168F63F9A6341711C61AA5EC578/questions/4704/img376166n1.gif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757" y="1611125"/>
            <a:ext cx="5848985" cy="13887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9886244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/>
        </p:nvSpPr>
        <p:spPr>
          <a:xfrm>
            <a:off x="682305" y="399083"/>
            <a:ext cx="111761" cy="2154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12700">
              <a:defRPr sz="1400" b="1">
                <a:solidFill>
                  <a:srgbClr val="061B9E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endParaRPr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137473"/>
            <a:ext cx="75565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 </a:t>
            </a:r>
          </a:p>
          <a:p>
            <a:pPr algn="ctr"/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ВЕРН</a:t>
            </a:r>
            <a:r>
              <a:rPr lang="ru-RU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СТЬ СУЖДЕНИЙ</a:t>
            </a:r>
            <a:endParaRPr lang="ru-RU" sz="28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489506" y="1861447"/>
            <a:ext cx="1977657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Оцениваем, верны ли суждения и  выбираем 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ОДИН 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верный ответ</a:t>
            </a:r>
          </a:p>
          <a:p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ru-RU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5403462"/>
              </p:ext>
            </p:extLst>
          </p:nvPr>
        </p:nvGraphicFramePr>
        <p:xfrm>
          <a:off x="242032" y="1576400"/>
          <a:ext cx="5050465" cy="291633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7135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77911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781168">
                <a:tc gridSpan="2">
                  <a:txBody>
                    <a:bodyPr/>
                    <a:lstStyle/>
                    <a:p>
                      <a:pPr marL="0" lvl="0" indent="360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80340" algn="l"/>
                        </a:tabLst>
                      </a:pPr>
                      <a:r>
                        <a:rPr lang="ru-RU" sz="1300" dirty="0">
                          <a:effectLst/>
                        </a:rPr>
                        <a:t>Верны ли следующие суждения о политической партии?</a:t>
                      </a:r>
                    </a:p>
                    <a:p>
                      <a:pPr indent="36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Политическая партия как институт политической </a:t>
                      </a:r>
                      <a:r>
                        <a:rPr lang="ru-RU" sz="1300" dirty="0" smtClean="0">
                          <a:effectLst/>
                        </a:rPr>
                        <a:t>системы  …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41" marR="1941" marT="1941" marB="1941"/>
                </a:tc>
                <a:tc h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L="18636" marR="18636" marT="9318" marB="9318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12740">
                <a:tc>
                  <a:txBody>
                    <a:bodyPr/>
                    <a:lstStyle/>
                    <a:p>
                      <a:pPr indent="36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А.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36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обладает </a:t>
                      </a:r>
                      <a:r>
                        <a:rPr lang="ru-RU" sz="1300" dirty="0">
                          <a:effectLst/>
                        </a:rPr>
                        <a:t>правом на разработку и принятие </a:t>
                      </a:r>
                      <a:r>
                        <a:rPr lang="ru-RU" sz="1300" dirty="0" smtClean="0">
                          <a:effectLst/>
                        </a:rPr>
                        <a:t>корпоративных норм</a:t>
                      </a:r>
                      <a:r>
                        <a:rPr lang="ru-RU" sz="1300" dirty="0">
                          <a:effectLst/>
                        </a:rPr>
                        <a:t>.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12740">
                <a:tc>
                  <a:txBody>
                    <a:bodyPr/>
                    <a:lstStyle/>
                    <a:p>
                      <a:pPr indent="36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Б.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36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представляет </a:t>
                      </a:r>
                      <a:r>
                        <a:rPr lang="ru-RU" sz="1300" dirty="0">
                          <a:effectLst/>
                        </a:rPr>
                        <a:t>и отстаивает различные общественные </a:t>
                      </a:r>
                      <a:r>
                        <a:rPr lang="ru-RU" sz="1300" dirty="0" smtClean="0">
                          <a:effectLst/>
                        </a:rPr>
                        <a:t>интересы </a:t>
                      </a:r>
                      <a:r>
                        <a:rPr lang="ru-RU" sz="1300" dirty="0">
                          <a:effectLst/>
                        </a:rPr>
                        <a:t>на политической арене.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95871">
                <a:tc>
                  <a:txBody>
                    <a:bodyPr/>
                    <a:lstStyle/>
                    <a:p>
                      <a:pPr indent="36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1)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24" marR="5824" marT="5824" marB="5824" anchor="ctr"/>
                </a:tc>
                <a:tc>
                  <a:txBody>
                    <a:bodyPr/>
                    <a:lstStyle/>
                    <a:p>
                      <a:pPr indent="36000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верно </a:t>
                      </a:r>
                      <a:r>
                        <a:rPr lang="ru-RU" sz="1300" dirty="0">
                          <a:effectLst/>
                        </a:rPr>
                        <a:t>только А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24" marR="5824" marT="5824" marB="5824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95871">
                <a:tc>
                  <a:txBody>
                    <a:bodyPr/>
                    <a:lstStyle/>
                    <a:p>
                      <a:pPr indent="36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2)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24" marR="5824" marT="5824" marB="5824" anchor="ctr"/>
                </a:tc>
                <a:tc>
                  <a:txBody>
                    <a:bodyPr/>
                    <a:lstStyle/>
                    <a:p>
                      <a:pPr indent="36000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верно </a:t>
                      </a:r>
                      <a:r>
                        <a:rPr lang="ru-RU" sz="1300" dirty="0">
                          <a:effectLst/>
                        </a:rPr>
                        <a:t>только Б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24" marR="5824" marT="5824" marB="5824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58974">
                <a:tc>
                  <a:txBody>
                    <a:bodyPr/>
                    <a:lstStyle/>
                    <a:p>
                      <a:pPr indent="36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3)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24" marR="5824" marT="5824" marB="5824" anchor="ctr"/>
                </a:tc>
                <a:tc>
                  <a:txBody>
                    <a:bodyPr/>
                    <a:lstStyle/>
                    <a:p>
                      <a:pPr indent="36000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верны оба суждения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24" marR="5824" marT="5824" marB="5824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58974">
                <a:tc>
                  <a:txBody>
                    <a:bodyPr/>
                    <a:lstStyle/>
                    <a:p>
                      <a:pPr indent="36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4)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24" marR="5824" marT="5824" marB="5824" anchor="ctr"/>
                </a:tc>
                <a:tc>
                  <a:txBody>
                    <a:bodyPr/>
                    <a:lstStyle/>
                    <a:p>
                      <a:pPr indent="36000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оба </a:t>
                      </a:r>
                      <a:r>
                        <a:rPr lang="ru-RU" sz="1300" dirty="0">
                          <a:effectLst/>
                        </a:rPr>
                        <a:t>суждения </a:t>
                      </a:r>
                      <a:r>
                        <a:rPr lang="ru-RU" sz="1300" dirty="0" smtClean="0">
                          <a:effectLst/>
                        </a:rPr>
                        <a:t>неверны </a:t>
                      </a:r>
                      <a:endParaRPr lang="ru-RU" sz="1300" dirty="0">
                        <a:effectLst/>
                        <a:latin typeface="Times New Roman"/>
                      </a:endParaRPr>
                    </a:p>
                  </a:txBody>
                  <a:tcPr marL="5824" marR="5824" marT="5824" marB="5824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501426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/>
        </p:nvSpPr>
        <p:spPr>
          <a:xfrm>
            <a:off x="682305" y="399083"/>
            <a:ext cx="111761" cy="2154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12700">
              <a:defRPr sz="1400" b="1">
                <a:solidFill>
                  <a:srgbClr val="061B9E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endParaRPr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137473"/>
            <a:ext cx="75565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</a:t>
            </a:r>
          </a:p>
          <a:p>
            <a:pPr algn="ctr"/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ВЕРН</a:t>
            </a:r>
            <a:r>
              <a:rPr lang="ru-RU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СТЬ СУЖДЕНИЙ</a:t>
            </a:r>
            <a:endParaRPr lang="ru-RU" sz="28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433236" y="1699669"/>
            <a:ext cx="1977657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Оцениваем, верны ли суждения и  выбираем 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ОДИН 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верный ответ</a:t>
            </a:r>
          </a:p>
          <a:p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6377591"/>
              </p:ext>
            </p:extLst>
          </p:nvPr>
        </p:nvGraphicFramePr>
        <p:xfrm>
          <a:off x="242032" y="1541231"/>
          <a:ext cx="5050465" cy="314266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7135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77911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781168">
                <a:tc gridSpan="2">
                  <a:txBody>
                    <a:bodyPr/>
                    <a:lstStyle/>
                    <a:p>
                      <a:pPr marL="0" lvl="0" indent="360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80340" algn="l"/>
                        </a:tabLst>
                      </a:pPr>
                      <a:r>
                        <a:rPr lang="ru-RU" sz="1600" dirty="0">
                          <a:effectLst/>
                        </a:rPr>
                        <a:t>Верны ли следующие суждения о политической партии?</a:t>
                      </a:r>
                    </a:p>
                    <a:p>
                      <a:pPr indent="36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Политическая партия как институт политической </a:t>
                      </a:r>
                      <a:r>
                        <a:rPr lang="ru-RU" sz="1600" dirty="0" smtClean="0">
                          <a:effectLst/>
                        </a:rPr>
                        <a:t>системы  …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41" marR="1941" marT="1941" marB="1941"/>
                </a:tc>
                <a:tc h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L="18636" marR="18636" marT="9318" marB="9318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12740">
                <a:tc>
                  <a:txBody>
                    <a:bodyPr/>
                    <a:lstStyle/>
                    <a:p>
                      <a:pPr indent="36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А.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36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обладает </a:t>
                      </a:r>
                      <a:r>
                        <a:rPr lang="ru-RU" sz="1600" dirty="0">
                          <a:effectLst/>
                        </a:rPr>
                        <a:t>правом на разработку и принятие </a:t>
                      </a:r>
                      <a:r>
                        <a:rPr lang="ru-RU" sz="1600" dirty="0" smtClean="0">
                          <a:effectLst/>
                        </a:rPr>
                        <a:t>корпоративных норм</a:t>
                      </a:r>
                      <a:r>
                        <a:rPr lang="ru-RU" sz="1600" dirty="0">
                          <a:effectLst/>
                        </a:rPr>
                        <a:t>.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12740">
                <a:tc>
                  <a:txBody>
                    <a:bodyPr/>
                    <a:lstStyle/>
                    <a:p>
                      <a:pPr indent="36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Б.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indent="36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представляет </a:t>
                      </a:r>
                      <a:r>
                        <a:rPr lang="ru-RU" sz="1600" dirty="0">
                          <a:effectLst/>
                        </a:rPr>
                        <a:t>и отстаивает различные общественные </a:t>
                      </a:r>
                      <a:r>
                        <a:rPr lang="ru-RU" sz="1600" dirty="0" smtClean="0">
                          <a:effectLst/>
                        </a:rPr>
                        <a:t>интересы </a:t>
                      </a:r>
                      <a:r>
                        <a:rPr lang="ru-RU" sz="1600" dirty="0">
                          <a:effectLst/>
                        </a:rPr>
                        <a:t>на политической арене.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95871">
                <a:tc>
                  <a:txBody>
                    <a:bodyPr/>
                    <a:lstStyle/>
                    <a:p>
                      <a:pPr indent="36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1)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24" marR="5824" marT="5824" marB="5824" anchor="ctr"/>
                </a:tc>
                <a:tc>
                  <a:txBody>
                    <a:bodyPr/>
                    <a:lstStyle/>
                    <a:p>
                      <a:pPr indent="36000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верно </a:t>
                      </a:r>
                      <a:r>
                        <a:rPr lang="ru-RU" sz="1600" dirty="0">
                          <a:effectLst/>
                        </a:rPr>
                        <a:t>только А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24" marR="5824" marT="5824" marB="5824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95871">
                <a:tc>
                  <a:txBody>
                    <a:bodyPr/>
                    <a:lstStyle/>
                    <a:p>
                      <a:pPr indent="36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2)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24" marR="5824" marT="5824" marB="5824" anchor="ctr"/>
                </a:tc>
                <a:tc>
                  <a:txBody>
                    <a:bodyPr/>
                    <a:lstStyle/>
                    <a:p>
                      <a:pPr indent="36000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верно </a:t>
                      </a:r>
                      <a:r>
                        <a:rPr lang="ru-RU" sz="1600" dirty="0">
                          <a:effectLst/>
                        </a:rPr>
                        <a:t>только Б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24" marR="5824" marT="5824" marB="5824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58974">
                <a:tc>
                  <a:txBody>
                    <a:bodyPr/>
                    <a:lstStyle/>
                    <a:p>
                      <a:pPr indent="36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3)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24" marR="5824" marT="5824" marB="5824" anchor="ctr"/>
                </a:tc>
                <a:tc>
                  <a:txBody>
                    <a:bodyPr/>
                    <a:lstStyle/>
                    <a:p>
                      <a:pPr indent="36000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верны оба суждения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24" marR="5824" marT="5824" marB="5824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58974">
                <a:tc>
                  <a:txBody>
                    <a:bodyPr/>
                    <a:lstStyle/>
                    <a:p>
                      <a:pPr indent="36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4)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24" marR="5824" marT="5824" marB="5824" anchor="ctr"/>
                </a:tc>
                <a:tc>
                  <a:txBody>
                    <a:bodyPr/>
                    <a:lstStyle/>
                    <a:p>
                      <a:pPr indent="36000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оба </a:t>
                      </a:r>
                      <a:r>
                        <a:rPr lang="ru-RU" sz="1600" dirty="0">
                          <a:effectLst/>
                        </a:rPr>
                        <a:t>суждения </a:t>
                      </a:r>
                      <a:r>
                        <a:rPr lang="ru-RU" sz="1600" dirty="0" smtClean="0">
                          <a:effectLst/>
                        </a:rPr>
                        <a:t>неверны </a:t>
                      </a:r>
                      <a:endParaRPr lang="ru-RU" sz="1600" dirty="0">
                        <a:effectLst/>
                        <a:latin typeface="Times New Roman"/>
                      </a:endParaRPr>
                    </a:p>
                  </a:txBody>
                  <a:tcPr marL="5824" marR="5824" marT="5824" marB="5824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501426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/>
        </p:nvSpPr>
        <p:spPr>
          <a:xfrm>
            <a:off x="682305" y="399083"/>
            <a:ext cx="111761" cy="2154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12700">
              <a:defRPr sz="1400" b="1">
                <a:solidFill>
                  <a:srgbClr val="061B9E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endParaRPr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137473"/>
            <a:ext cx="75565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</a:t>
            </a:r>
          </a:p>
          <a:p>
            <a:pPr algn="ctr"/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МН</a:t>
            </a:r>
            <a:r>
              <a:rPr lang="ru-RU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ЖЕСТВЕННЫЙ ВЫБОР </a:t>
            </a:r>
            <a:endParaRPr lang="ru-RU" sz="28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694469" y="1933585"/>
            <a:ext cx="286203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Правильный ответ должен выглядеть как  </a:t>
            </a:r>
            <a:r>
              <a:rPr lang="ru-RU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последовательность цифр </a:t>
            </a:r>
          </a:p>
          <a:p>
            <a:endParaRPr lang="ru-RU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4629322"/>
              </p:ext>
            </p:extLst>
          </p:nvPr>
        </p:nvGraphicFramePr>
        <p:xfrm>
          <a:off x="167534" y="1551592"/>
          <a:ext cx="4526936" cy="3193207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4518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18175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1373409">
                <a:tc gridSpan="2">
                  <a:txBody>
                    <a:bodyPr/>
                    <a:lstStyle/>
                    <a:p>
                      <a:pPr marL="342900" lvl="0" indent="360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  <a:tabLst>
                          <a:tab pos="180340" algn="l"/>
                        </a:tabLst>
                      </a:pPr>
                      <a:r>
                        <a:rPr lang="ru-RU" sz="1600" dirty="0">
                          <a:effectLst/>
                        </a:rPr>
                        <a:t>Найдите в приведенном ниже списке социальные права граждан России.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818" marR="1818" marT="1818" marB="1818" anchor="ctr"/>
                </a:tc>
                <a:tc hMerge="1">
                  <a:txBody>
                    <a:bodyPr/>
                    <a:lstStyle/>
                    <a:p>
                      <a:endParaRPr lang="ru-RU" sz="300" dirty="0"/>
                    </a:p>
                  </a:txBody>
                  <a:tcPr marL="17449" marR="17449" marT="8725" marB="8725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36000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1)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53" marR="5453" marT="5453" marB="5453" anchor="ctr"/>
                </a:tc>
                <a:tc>
                  <a:txBody>
                    <a:bodyPr/>
                    <a:lstStyle/>
                    <a:p>
                      <a:pPr indent="36000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право на пенсионное обеспечение по возрасту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53" marR="5453" marT="5453" marB="5453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36000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2)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53" marR="5453" marT="5453" marB="5453" anchor="ctr"/>
                </a:tc>
                <a:tc>
                  <a:txBody>
                    <a:bodyPr/>
                    <a:lstStyle/>
                    <a:p>
                      <a:pPr indent="36000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свобода собраний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53" marR="5453" marT="5453" marB="5453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36000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3)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53" marR="5453" marT="5453" marB="5453" anchor="ctr"/>
                </a:tc>
                <a:tc>
                  <a:txBody>
                    <a:bodyPr/>
                    <a:lstStyle/>
                    <a:p>
                      <a:pPr indent="36000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право на проведение мирных шествий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53" marR="5453" marT="5453" marB="5453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36000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4)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53" marR="5453" marT="5453" marB="5453" anchor="ctr"/>
                </a:tc>
                <a:tc>
                  <a:txBody>
                    <a:bodyPr/>
                    <a:lstStyle/>
                    <a:p>
                      <a:pPr indent="36000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право на отдых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53" marR="5453" marT="5453" marB="5453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36000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5)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53" marR="5453" marT="5453" marB="5453" anchor="ctr"/>
                </a:tc>
                <a:tc>
                  <a:txBody>
                    <a:bodyPr/>
                    <a:lstStyle/>
                    <a:p>
                      <a:pPr indent="36000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право на жилище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53" marR="5453" marT="5453" marB="5453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36000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6)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53" marR="5453" marT="5453" marB="5453" anchor="ctr"/>
                </a:tc>
                <a:tc>
                  <a:txBody>
                    <a:bodyPr/>
                    <a:lstStyle/>
                    <a:p>
                      <a:pPr indent="36000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свобода печати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53" marR="5453" marT="5453" marB="5453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53" marR="5453" marT="5453" marB="5453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027433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/>
        </p:nvSpPr>
        <p:spPr>
          <a:xfrm>
            <a:off x="682305" y="399083"/>
            <a:ext cx="111761" cy="2154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12700">
              <a:defRPr sz="1400" b="1">
                <a:solidFill>
                  <a:srgbClr val="061B9E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endParaRPr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88235"/>
            <a:ext cx="7556500" cy="95410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</a:t>
            </a:r>
          </a:p>
          <a:p>
            <a:pPr algn="ctr"/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МН</a:t>
            </a:r>
            <a:r>
              <a:rPr lang="ru-RU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ЖЕСТВЕННЫЙ ВЫБОР </a:t>
            </a:r>
            <a:endParaRPr lang="ru-RU" sz="28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694469" y="1933585"/>
            <a:ext cx="2862031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solidFill>
                <a:srgbClr val="FF0000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Правильный ответ должен выглядеть как  </a:t>
            </a:r>
            <a:r>
              <a:rPr lang="ru-RU" b="1" dirty="0" smtClean="0">
                <a:solidFill>
                  <a:srgbClr val="FF0000"/>
                </a:solidFill>
              </a:rPr>
              <a:t>последовательность цифр </a:t>
            </a:r>
          </a:p>
          <a:p>
            <a:endParaRPr lang="ru-RU" b="1" dirty="0">
              <a:solidFill>
                <a:srgbClr val="FF0000"/>
              </a:solidFill>
            </a:endParaRPr>
          </a:p>
          <a:p>
            <a:r>
              <a:rPr lang="ru-RU" b="1" dirty="0" smtClean="0">
                <a:solidFill>
                  <a:srgbClr val="FF0000"/>
                </a:solidFill>
              </a:rPr>
              <a:t>145</a:t>
            </a:r>
          </a:p>
          <a:p>
            <a:endParaRPr lang="ru-RU" dirty="0">
              <a:solidFill>
                <a:srgbClr val="FF0000"/>
              </a:solidFill>
            </a:endParaRPr>
          </a:p>
          <a:p>
            <a:endParaRPr lang="ru-RU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4629322"/>
              </p:ext>
            </p:extLst>
          </p:nvPr>
        </p:nvGraphicFramePr>
        <p:xfrm>
          <a:off x="167534" y="1551592"/>
          <a:ext cx="4526936" cy="3193207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4518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18175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1373409">
                <a:tc gridSpan="2">
                  <a:txBody>
                    <a:bodyPr/>
                    <a:lstStyle/>
                    <a:p>
                      <a:pPr marL="342900" lvl="0" indent="360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  <a:tabLst>
                          <a:tab pos="180340" algn="l"/>
                        </a:tabLst>
                      </a:pPr>
                      <a:r>
                        <a:rPr lang="ru-RU" sz="1600" dirty="0">
                          <a:effectLst/>
                        </a:rPr>
                        <a:t>Найдите в приведенном ниже списке социальные права граждан России.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818" marR="1818" marT="1818" marB="1818" anchor="ctr"/>
                </a:tc>
                <a:tc hMerge="1">
                  <a:txBody>
                    <a:bodyPr/>
                    <a:lstStyle/>
                    <a:p>
                      <a:endParaRPr lang="ru-RU" sz="300" dirty="0"/>
                    </a:p>
                  </a:txBody>
                  <a:tcPr marL="17449" marR="17449" marT="8725" marB="8725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36000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1)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53" marR="5453" marT="5453" marB="5453" anchor="ctr"/>
                </a:tc>
                <a:tc>
                  <a:txBody>
                    <a:bodyPr/>
                    <a:lstStyle/>
                    <a:p>
                      <a:pPr indent="36000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право на пенсионное обеспечение по возрасту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53" marR="5453" marT="5453" marB="5453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36000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2)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53" marR="5453" marT="5453" marB="5453" anchor="ctr"/>
                </a:tc>
                <a:tc>
                  <a:txBody>
                    <a:bodyPr/>
                    <a:lstStyle/>
                    <a:p>
                      <a:pPr indent="36000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свобода собраний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53" marR="5453" marT="5453" marB="5453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36000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3)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53" marR="5453" marT="5453" marB="5453" anchor="ctr"/>
                </a:tc>
                <a:tc>
                  <a:txBody>
                    <a:bodyPr/>
                    <a:lstStyle/>
                    <a:p>
                      <a:pPr indent="36000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право на проведение мирных шествий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53" marR="5453" marT="5453" marB="5453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36000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4)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53" marR="5453" marT="5453" marB="5453" anchor="ctr"/>
                </a:tc>
                <a:tc>
                  <a:txBody>
                    <a:bodyPr/>
                    <a:lstStyle/>
                    <a:p>
                      <a:pPr indent="36000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право на отдых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53" marR="5453" marT="5453" marB="5453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36000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5)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53" marR="5453" marT="5453" marB="5453" anchor="ctr"/>
                </a:tc>
                <a:tc>
                  <a:txBody>
                    <a:bodyPr/>
                    <a:lstStyle/>
                    <a:p>
                      <a:pPr indent="36000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право на жилище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53" marR="5453" marT="5453" marB="5453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36000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6)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53" marR="5453" marT="5453" marB="5453" anchor="ctr"/>
                </a:tc>
                <a:tc>
                  <a:txBody>
                    <a:bodyPr/>
                    <a:lstStyle/>
                    <a:p>
                      <a:pPr indent="36000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свобода печати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53" marR="5453" marT="5453" marB="5453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453" marR="5453" marT="5453" marB="5453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027433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/>
        </p:nvSpPr>
        <p:spPr>
          <a:xfrm>
            <a:off x="682305" y="399083"/>
            <a:ext cx="111761" cy="2154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12700">
              <a:defRPr sz="1400" b="1">
                <a:solidFill>
                  <a:srgbClr val="061B9E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endParaRPr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137473"/>
            <a:ext cx="7556500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П</a:t>
            </a:r>
            <a:r>
              <a:rPr lang="ru-RU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ТЕКСТУ</a:t>
            </a:r>
            <a:endParaRPr lang="ru-RU" sz="28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756008" y="4401355"/>
            <a:ext cx="562995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 тексту даны четыре вопроса, которые  требуют </a:t>
            </a:r>
            <a:r>
              <a:rPr lang="ru-RU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развернутых ответов</a:t>
            </a:r>
            <a:endParaRPr lang="ru-RU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81354" y="1099863"/>
            <a:ext cx="645003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Конституционный строй – это такая организация государственной и общественной жизни, при которой государство является политической организацией гражданского общества, имеет демократический правовой характер, и в нем человек, его права, свободы, честь, достоинство признаются высшей ценностью, а их соблюдение и защита – основной обязанностью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государства. </a:t>
            </a:r>
          </a:p>
          <a:p>
            <a:pPr algn="just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Конституции РФ (преамбула и гл.1) находит выражение целостная система принципов конституционного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строя….</a:t>
            </a:r>
          </a:p>
        </p:txBody>
      </p:sp>
    </p:spTree>
    <p:extLst>
      <p:ext uri="{BB962C8B-B14F-4D97-AF65-F5344CB8AC3E}">
        <p14:creationId xmlns:p14="http://schemas.microsoft.com/office/powerpoint/2010/main" val="196356224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/>
        </p:nvSpPr>
        <p:spPr>
          <a:xfrm>
            <a:off x="682305" y="399083"/>
            <a:ext cx="111761" cy="2154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12700">
              <a:defRPr sz="1400" b="1">
                <a:solidFill>
                  <a:srgbClr val="061B9E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endParaRPr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137473"/>
            <a:ext cx="75565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П</a:t>
            </a:r>
            <a:r>
              <a:rPr lang="ru-RU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ТЕКСТУ</a:t>
            </a:r>
            <a:endParaRPr lang="ru-RU" sz="28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479986" y="4750776"/>
            <a:ext cx="60765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Отвечайте четко на </a:t>
            </a:r>
            <a:r>
              <a:rPr lang="ru-RU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поставленный вопрос</a:t>
            </a:r>
            <a:endParaRPr lang="ru-RU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57381" y="797520"/>
            <a:ext cx="6670025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Вопрос 1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Какие три группы принципов конституционного строя называет автор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just"/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Вопрос 2.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В каких двух формах осуществляется реализация принципа разделения властей в России? Приведите по одному примеру в качестве иллюстрации каждой из названных форм. </a:t>
            </a:r>
            <a:endParaRPr lang="ru-RU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Вопрос 3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Данный текст характеризует Россию как демократическое, федеративное и правовое государство. Опираясь на знание обществоведческого ку</a:t>
            </a:r>
            <a:r>
              <a:rPr lang="ru-RU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рса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, других учебных дисциплин, назовите еще две характеристики, которые применимы к нашему государству. Прокомментируйте одну из данных характеристик. </a:t>
            </a:r>
            <a:endParaRPr lang="ru-RU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Вопрос 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4.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Автор утверждает, что «Принцип федерализма способствует демократизации управления государством». Опираясь на знание обществоведческого курса, других учебных дисциплин и социальный опыт, приведите три аргумента, подтверждающих точку зрения автора.</a:t>
            </a:r>
          </a:p>
        </p:txBody>
      </p:sp>
    </p:spTree>
    <p:extLst>
      <p:ext uri="{BB962C8B-B14F-4D97-AF65-F5344CB8AC3E}">
        <p14:creationId xmlns:p14="http://schemas.microsoft.com/office/powerpoint/2010/main" val="406224554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/>
        </p:nvSpPr>
        <p:spPr>
          <a:xfrm>
            <a:off x="682305" y="399083"/>
            <a:ext cx="111761" cy="2154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12700">
              <a:defRPr sz="1400" b="1">
                <a:solidFill>
                  <a:srgbClr val="061B9E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endParaRPr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137473"/>
            <a:ext cx="75565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НА РАБ</a:t>
            </a:r>
            <a:r>
              <a:rPr lang="ru-RU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 С ТЕРМИНАМИ</a:t>
            </a:r>
            <a:endParaRPr lang="ru-RU" sz="28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627697" y="3715668"/>
            <a:ext cx="570762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Обратите внимание, работа над заданием начинается с того, что вы должны раскрыть</a:t>
            </a:r>
          </a:p>
          <a:p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смысл  понятия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82305" y="1541850"/>
            <a:ext cx="52618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Какой смысл обществоведы вкладывают в понятие «правовая культура личности»? Привлекая  знания обществоведческого курса, составьте два предложения, содержащие информацию о правовой культуре личности. </a:t>
            </a: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34463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10527"/>
            <a:ext cx="75565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3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ЧЕМ ВАМ РАССКАЖЕТ </a:t>
            </a:r>
          </a:p>
          <a:p>
            <a:pPr algn="ctr"/>
            <a:r>
              <a:rPr lang="ru-RU" sz="3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ЭТА ПРЕЗЕНТАЦИЯ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79377" y="1786597"/>
            <a:ext cx="6597747" cy="3158197"/>
          </a:xfrm>
          <a:prstGeom prst="rect">
            <a:avLst/>
          </a:prstGeom>
        </p:spPr>
        <p:txBody>
          <a:bodyPr anchor="ctr"/>
          <a:lstStyle/>
          <a:p>
            <a:pPr marL="514350" lvl="0" indent="-514350">
              <a:buClr>
                <a:srgbClr val="FF0000"/>
              </a:buClr>
              <a:buFont typeface="+mj-lt"/>
              <a:buAutoNum type="arabicPeriod"/>
            </a:pPr>
            <a:r>
              <a:rPr lang="ru-RU" sz="2500" spc="100" dirty="0" smtClean="0">
                <a:latin typeface="Arial" panose="020B0604020202020204" pitchFamily="34" charset="0"/>
                <a:cs typeface="Arial" panose="020B0604020202020204" pitchFamily="34" charset="0"/>
              </a:rPr>
              <a:t>Общие вопросы по организации письменного  экзамена по обществознанию</a:t>
            </a:r>
          </a:p>
          <a:p>
            <a:pPr marL="514350" lvl="0" indent="-514350">
              <a:buClr>
                <a:srgbClr val="FF0000"/>
              </a:buClr>
              <a:buFont typeface="+mj-lt"/>
              <a:buAutoNum type="arabicPeriod"/>
            </a:pPr>
            <a:endParaRPr lang="ru-RU" sz="2500" spc="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lvl="0" indent="-514350">
              <a:buClr>
                <a:srgbClr val="FF0000"/>
              </a:buClr>
              <a:buFont typeface="+mj-lt"/>
              <a:buAutoNum type="arabicPeriod"/>
            </a:pPr>
            <a:r>
              <a:rPr lang="ru-RU" sz="2500" spc="100" dirty="0" smtClean="0">
                <a:latin typeface="Arial" panose="020B0604020202020204" pitchFamily="34" charset="0"/>
                <a:cs typeface="Arial" panose="020B0604020202020204" pitchFamily="34" charset="0"/>
              </a:rPr>
              <a:t>Содержание экзаменационной работы</a:t>
            </a:r>
          </a:p>
          <a:p>
            <a:pPr marL="514350" lvl="0" indent="-514350">
              <a:buClr>
                <a:srgbClr val="FF0000"/>
              </a:buClr>
              <a:buFont typeface="+mj-lt"/>
              <a:buAutoNum type="arabicPeriod"/>
            </a:pPr>
            <a:endParaRPr lang="ru-RU" sz="2500" spc="1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lvl="0" indent="-514350">
              <a:buClr>
                <a:srgbClr val="FF0000"/>
              </a:buClr>
              <a:buFont typeface="+mj-lt"/>
              <a:buAutoNum type="arabicPeriod"/>
            </a:pPr>
            <a:r>
              <a:rPr lang="ru-RU" sz="2500" spc="100" dirty="0" smtClean="0">
                <a:latin typeface="Arial" panose="020B0604020202020204" pitchFamily="34" charset="0"/>
                <a:cs typeface="Arial" panose="020B0604020202020204" pitchFamily="34" charset="0"/>
              </a:rPr>
              <a:t>Оформление экзаменационных бланков </a:t>
            </a:r>
            <a:endParaRPr lang="ru-RU" sz="2500" spc="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724713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/>
        </p:nvSpPr>
        <p:spPr>
          <a:xfrm>
            <a:off x="682305" y="399083"/>
            <a:ext cx="111761" cy="2154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12700">
              <a:defRPr sz="1400" b="1">
                <a:solidFill>
                  <a:srgbClr val="061B9E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endParaRPr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" y="29751"/>
            <a:ext cx="7556500" cy="95410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ОФ</a:t>
            </a:r>
            <a:r>
              <a:rPr lang="ru-RU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РМЛЕНИЕ</a:t>
            </a:r>
          </a:p>
          <a:p>
            <a:pPr lvl="0" algn="ctr"/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ЭКЗАМЕНАЦИОННЫХ БЛАНКОВ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3996675" y="2341475"/>
            <a:ext cx="331387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Работы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абитуриентов шифруются и не должны иметь никаких посторонних 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надписей!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4337460"/>
              </p:ext>
            </p:extLst>
          </p:nvPr>
        </p:nvGraphicFramePr>
        <p:xfrm>
          <a:off x="1507975" y="1158520"/>
          <a:ext cx="2156659" cy="398877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16237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9428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1885658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900" dirty="0">
                          <a:effectLst/>
                        </a:rPr>
                        <a:t>ГАОУ ВО «Московский городской педагогический университет»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900" dirty="0">
                          <a:effectLst/>
                        </a:rPr>
                        <a:t>Обществознание (письменно)</a:t>
                      </a:r>
                    </a:p>
                    <a:p>
                      <a:pPr algn="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900" dirty="0">
                          <a:effectLst/>
                        </a:rPr>
                        <a:t>ШИФР ____________________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900" dirty="0">
                          <a:effectLst/>
                        </a:rPr>
                        <a:t>Бланк ответа. Часть первая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ru-RU" sz="900" dirty="0">
                          <a:effectLst/>
                        </a:rPr>
                        <a:t>Вариант_______________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93" marR="26693" marT="0" marB="0"/>
                </a:tc>
                <a:tc hMerge="1">
                  <a:txBody>
                    <a:bodyPr/>
                    <a:lstStyle/>
                    <a:p>
                      <a:endParaRPr lang="ru-RU" sz="500" dirty="0"/>
                    </a:p>
                  </a:txBody>
                  <a:tcPr marL="35590" marR="35590" marT="17795" marB="17795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988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Номер вопроса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93" marR="2669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Ответ 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93" marR="26693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988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93" marR="2669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93" marR="26693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988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93" marR="2669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93" marR="26693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988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93" marR="2669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93" marR="26693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988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4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93" marR="2669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93" marR="26693" marT="0" marB="0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988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93" marR="2669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93" marR="26693" marT="0" marB="0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988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93" marR="2669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93" marR="26693" marT="0" marB="0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988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93" marR="2669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93" marR="26693" marT="0" marB="0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988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8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93" marR="2669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93" marR="26693" marT="0" marB="0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1988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93" marR="2669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6693" marR="26693" marT="0" marB="0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913131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/>
        </p:nvSpPr>
        <p:spPr>
          <a:xfrm>
            <a:off x="682305" y="399083"/>
            <a:ext cx="111761" cy="2154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12700">
              <a:defRPr sz="1400" b="1">
                <a:solidFill>
                  <a:srgbClr val="061B9E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endParaRPr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137473"/>
            <a:ext cx="755649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ОФ</a:t>
            </a:r>
            <a:r>
              <a:rPr lang="ru-RU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РМЛЕНИЕ </a:t>
            </a:r>
          </a:p>
          <a:p>
            <a:pPr lvl="0" algn="ctr"/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ЭКЗАМЕНАЦИОННЫХ БЛАНКОВ </a:t>
            </a:r>
            <a:endParaRPr lang="ru-RU" sz="28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550572" y="1353190"/>
            <a:ext cx="2860158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600" i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Числа, буквы вписываем в бланк разборчиво!</a:t>
            </a:r>
          </a:p>
          <a:p>
            <a:pPr algn="just"/>
            <a:endParaRPr lang="ru-RU" sz="16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x-none" sz="1600" dirty="0">
                <a:latin typeface="Arial" panose="020B0604020202020204" pitchFamily="34" charset="0"/>
                <a:cs typeface="Arial" panose="020B0604020202020204" pitchFamily="34" charset="0"/>
              </a:rPr>
              <a:t>Основанием для снижения оценки </a:t>
            </a:r>
            <a:r>
              <a:rPr lang="x-none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являются</a:t>
            </a:r>
            <a:r>
              <a:rPr lang="x-none" sz="1600" dirty="0">
                <a:latin typeface="Arial" panose="020B0604020202020204" pitchFamily="34" charset="0"/>
                <a:cs typeface="Arial" panose="020B0604020202020204" pitchFamily="34" charset="0"/>
              </a:rPr>
              <a:t> негрубые орфографические и пунктуационные ошибки </a:t>
            </a:r>
            <a:r>
              <a:rPr lang="x-none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x-none" sz="1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</a:t>
            </a:r>
            <a:r>
              <a:rPr lang="ru-RU" sz="1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x-none" sz="1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исключением </a:t>
            </a:r>
            <a:r>
              <a:rPr lang="x-none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ошибок, допущенных в специальных обществоведческих терминах и понятиях</a:t>
            </a:r>
            <a:r>
              <a:rPr lang="x-none" sz="16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1462223"/>
              </p:ext>
            </p:extLst>
          </p:nvPr>
        </p:nvGraphicFramePr>
        <p:xfrm>
          <a:off x="141779" y="1371496"/>
          <a:ext cx="4408793" cy="32565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3" name="Acrobat Document" r:id="rId3" imgW="7576560" imgH="4505400" progId="">
                  <p:embed/>
                </p:oleObj>
              </mc:Choice>
              <mc:Fallback>
                <p:oleObj name="Acrobat Document" r:id="rId3" imgW="7576560" imgH="4505400" progId="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779" y="1371496"/>
                        <a:ext cx="4408793" cy="325659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0287247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/>
        </p:nvSpPr>
        <p:spPr>
          <a:xfrm>
            <a:off x="682305" y="399083"/>
            <a:ext cx="111761" cy="2154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12700">
              <a:defRPr sz="1400" b="1">
                <a:solidFill>
                  <a:srgbClr val="061B9E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endParaRPr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137473"/>
            <a:ext cx="75565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ОФ</a:t>
            </a:r>
            <a:r>
              <a:rPr lang="ru-RU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РМЛЕНИЕ</a:t>
            </a:r>
          </a:p>
          <a:p>
            <a:pPr lvl="0" algn="ctr"/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ЭКЗАМЕНАЦИОННЫХ БЛАНКОВ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059116" y="2860185"/>
            <a:ext cx="533223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строке 6 – показан образец </a:t>
            </a:r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правильного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исправления ответа «2» на ответ «3»</a:t>
            </a:r>
          </a:p>
          <a:p>
            <a:pPr algn="just"/>
            <a:endParaRPr lang="ru-RU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строке 7- исправление «</a:t>
            </a:r>
            <a:r>
              <a:rPr lang="ru-RU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нечитаемо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», ответ не будет засчитан</a:t>
            </a:r>
          </a:p>
          <a:p>
            <a:pPr algn="just"/>
            <a:endParaRPr lang="ru-RU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строке 8 – присутствует посторонняя  запись, работа будет аннулирована. </a:t>
            </a:r>
            <a:endPara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1728577"/>
              </p:ext>
            </p:extLst>
          </p:nvPr>
        </p:nvGraphicFramePr>
        <p:xfrm>
          <a:off x="436098" y="1184587"/>
          <a:ext cx="6560288" cy="15825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0" name="Acrobat Document" r:id="rId3" imgW="7576560" imgH="1180080" progId="">
                  <p:embed/>
                </p:oleObj>
              </mc:Choice>
              <mc:Fallback>
                <p:oleObj name="Acrobat Document" r:id="rId3" imgW="7576560" imgH="1180080" progId="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098" y="1184587"/>
                        <a:ext cx="6560288" cy="158259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688742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/>
        </p:nvSpPr>
        <p:spPr>
          <a:xfrm>
            <a:off x="682305" y="399083"/>
            <a:ext cx="111761" cy="2154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12700">
              <a:defRPr sz="1400" b="1">
                <a:solidFill>
                  <a:srgbClr val="061B9E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endParaRPr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137473"/>
            <a:ext cx="7556500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КРИТЕРИИ </a:t>
            </a:r>
            <a:r>
              <a:rPr lang="ru-RU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ЦЕНИВАНИЯ</a:t>
            </a:r>
            <a:endParaRPr lang="ru-RU" sz="28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06865" y="751963"/>
            <a:ext cx="734277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i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x-none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Письменная </a:t>
            </a:r>
            <a:r>
              <a:rPr lang="x-none" b="1" dirty="0">
                <a:latin typeface="Arial" panose="020B0604020202020204" pitchFamily="34" charset="0"/>
                <a:cs typeface="Arial" panose="020B0604020202020204" pitchFamily="34" charset="0"/>
              </a:rPr>
              <a:t>работа по обществознанию оценивается </a:t>
            </a:r>
            <a:endParaRPr lang="ru-RU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x-none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x-none" b="1" dirty="0">
                <a:latin typeface="Arial" panose="020B0604020202020204" pitchFamily="34" charset="0"/>
                <a:cs typeface="Arial" panose="020B0604020202020204" pitchFamily="34" charset="0"/>
              </a:rPr>
              <a:t>100-балльной системе.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x-none" dirty="0" smtClean="0">
                <a:latin typeface="Arial" panose="020B0604020202020204" pitchFamily="34" charset="0"/>
                <a:cs typeface="Arial" panose="020B0604020202020204" pitchFamily="34" charset="0"/>
              </a:rPr>
              <a:t>Первая </a:t>
            </a:r>
            <a:r>
              <a:rPr lang="x-none" dirty="0">
                <a:latin typeface="Arial" panose="020B0604020202020204" pitchFamily="34" charset="0"/>
                <a:cs typeface="Arial" panose="020B0604020202020204" pitchFamily="34" charset="0"/>
              </a:rPr>
              <a:t>часть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экзаменационной работы </a:t>
            </a:r>
            <a:r>
              <a:rPr lang="x-none" dirty="0">
                <a:latin typeface="Arial" panose="020B0604020202020204" pitchFamily="34" charset="0"/>
                <a:cs typeface="Arial" panose="020B0604020202020204" pitchFamily="34" charset="0"/>
              </a:rPr>
              <a:t>предполагает решение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23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вопросов</a:t>
            </a:r>
            <a:r>
              <a:rPr lang="x-none" dirty="0">
                <a:latin typeface="Arial" panose="020B0604020202020204" pitchFamily="34" charset="0"/>
                <a:cs typeface="Arial" panose="020B0604020202020204" pitchFamily="34" charset="0"/>
              </a:rPr>
              <a:t> тест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x-none" dirty="0">
                <a:latin typeface="Arial" panose="020B0604020202020204" pitchFamily="34" charset="0"/>
                <a:cs typeface="Arial" panose="020B0604020202020204" pitchFamily="34" charset="0"/>
              </a:rPr>
              <a:t>. Всего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за первую часть работы поступающий может </a:t>
            </a:r>
            <a:r>
              <a:rPr lang="x-none" dirty="0">
                <a:latin typeface="Arial" panose="020B0604020202020204" pitchFamily="34" charset="0"/>
                <a:cs typeface="Arial" panose="020B0604020202020204" pitchFamily="34" charset="0"/>
              </a:rPr>
              <a:t>получить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максимально </a:t>
            </a:r>
            <a:r>
              <a:rPr lang="x-none" dirty="0">
                <a:latin typeface="Arial" panose="020B0604020202020204" pitchFamily="34" charset="0"/>
                <a:cs typeface="Arial" panose="020B0604020202020204" pitchFamily="34" charset="0"/>
              </a:rPr>
              <a:t>50 баллов.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x-none" dirty="0" smtClean="0">
                <a:latin typeface="Arial" panose="020B0604020202020204" pitchFamily="34" charset="0"/>
                <a:cs typeface="Arial" panose="020B0604020202020204" pitchFamily="34" charset="0"/>
              </a:rPr>
              <a:t>Вторая </a:t>
            </a:r>
            <a:r>
              <a:rPr lang="x-none" dirty="0">
                <a:latin typeface="Arial" panose="020B0604020202020204" pitchFamily="34" charset="0"/>
                <a:cs typeface="Arial" panose="020B0604020202020204" pitchFamily="34" charset="0"/>
              </a:rPr>
              <a:t>часть задани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я</a:t>
            </a:r>
            <a:r>
              <a:rPr lang="x-none" dirty="0">
                <a:latin typeface="Arial" panose="020B0604020202020204" pitchFamily="34" charset="0"/>
                <a:cs typeface="Arial" panose="020B0604020202020204" pitchFamily="34" charset="0"/>
              </a:rPr>
              <a:t> предполагает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работу с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текстом и  развернутые ответы (6 заданий). </a:t>
            </a:r>
            <a:r>
              <a:rPr lang="x-none" dirty="0" smtClean="0">
                <a:latin typeface="Arial" panose="020B0604020202020204" pitchFamily="34" charset="0"/>
                <a:cs typeface="Arial" panose="020B0604020202020204" pitchFamily="34" charset="0"/>
              </a:rPr>
              <a:t>Всего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за вторую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часть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работы поступающий может </a:t>
            </a:r>
            <a:r>
              <a:rPr lang="x-none" dirty="0">
                <a:latin typeface="Arial" panose="020B0604020202020204" pitchFamily="34" charset="0"/>
                <a:cs typeface="Arial" panose="020B0604020202020204" pitchFamily="34" charset="0"/>
              </a:rPr>
              <a:t>получить 50 баллов</a:t>
            </a:r>
            <a:r>
              <a:rPr lang="x-none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Абитуриент, набравший по итогам экзамена, ниже установленного Университетом минимального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балла 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45 баллов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считается не сдавшим вступительное испытание и выбывает из участия в конкурсе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516614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/>
        </p:nvSpPr>
        <p:spPr>
          <a:xfrm>
            <a:off x="682305" y="399083"/>
            <a:ext cx="111761" cy="2154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12700">
              <a:defRPr sz="1400" b="1">
                <a:solidFill>
                  <a:srgbClr val="061B9E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endParaRPr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137473"/>
            <a:ext cx="7556500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/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ВМЕСТО П</a:t>
            </a:r>
            <a:r>
              <a:rPr lang="ru-RU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СЛЕСЛОВИЯ…</a:t>
            </a:r>
            <a:endParaRPr lang="ru-RU" sz="28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88864" y="1493324"/>
            <a:ext cx="667724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Если  у вас остались вопросы – мы ждем вас на консультации </a:t>
            </a:r>
          </a:p>
          <a:p>
            <a:pPr algn="just"/>
            <a:r>
              <a:rPr lang="ru-RU" sz="3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 сентября 2018 года в 10:00</a:t>
            </a:r>
          </a:p>
          <a:p>
            <a:pPr algn="just"/>
            <a:r>
              <a:rPr lang="ru-RU" sz="3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Сбор у корпуса приемной комиссии  (у фонтана)</a:t>
            </a:r>
            <a:endParaRPr lang="ru-RU" sz="3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410928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/>
        </p:nvSpPr>
        <p:spPr>
          <a:xfrm>
            <a:off x="682305" y="399083"/>
            <a:ext cx="111761" cy="2154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12700">
              <a:defRPr sz="1400" b="1">
                <a:solidFill>
                  <a:srgbClr val="061B9E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endParaRPr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20650" y="1155699"/>
            <a:ext cx="7315199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Предметная комиссия по обществознанию желает вам успешной подготовки к экзамену!</a:t>
            </a:r>
          </a:p>
          <a:p>
            <a:pPr algn="just"/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Результаты экзамена будут вывешены на сайте МГПУ </a:t>
            </a:r>
          </a:p>
          <a:p>
            <a:pPr algn="just"/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https://www.mgpu.ru/postuplenie/bakalavriat-i-spetsialitet</a:t>
            </a:r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/</a:t>
            </a:r>
            <a:endParaRPr lang="ru-RU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Предварительная дата и время просмотра работ – </a:t>
            </a:r>
          </a:p>
          <a:p>
            <a:pPr algn="just"/>
            <a:r>
              <a:rPr lang="ru-RU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 </a:t>
            </a:r>
            <a:r>
              <a:rPr lang="ru-RU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сентября 2018 года 13:00</a:t>
            </a:r>
            <a:endParaRPr lang="ru-RU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137473"/>
            <a:ext cx="7556500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/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ВМЕСТО П</a:t>
            </a:r>
            <a:r>
              <a:rPr lang="ru-RU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СЛЕСЛОВИЯ…</a:t>
            </a:r>
            <a:endParaRPr lang="ru-RU" sz="28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287247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53545" y="1567639"/>
            <a:ext cx="6751675" cy="29104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Ждем вас на  экзамене!</a:t>
            </a:r>
          </a:p>
          <a:p>
            <a:pPr algn="ctr"/>
            <a:endParaRPr lang="ru-RU" sz="2000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4000"/>
              </a:lnSpc>
            </a:pPr>
            <a:r>
              <a:rPr lang="ru-RU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Контакты Приемной комиссии:</a:t>
            </a:r>
          </a:p>
          <a:p>
            <a:pPr algn="ctr">
              <a:lnSpc>
                <a:spcPct val="114000"/>
              </a:lnSpc>
            </a:pPr>
            <a:r>
              <a:rPr lang="ru-RU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(499) 181-21-33;</a:t>
            </a:r>
            <a:endParaRPr lang="ru-RU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4000"/>
              </a:lnSpc>
            </a:pPr>
            <a:r>
              <a:rPr lang="ru-RU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(499) 181-21-77</a:t>
            </a:r>
            <a:endParaRPr lang="ru-RU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966123" y="4550709"/>
            <a:ext cx="17107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www.mgpu.ru</a:t>
            </a:r>
            <a:endParaRPr lang="ru-RU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1956" y="264731"/>
            <a:ext cx="1359060" cy="1180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564907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/>
        </p:nvSpPr>
        <p:spPr>
          <a:xfrm>
            <a:off x="682305" y="399083"/>
            <a:ext cx="111761" cy="2154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12700">
              <a:defRPr sz="1400" b="1">
                <a:solidFill>
                  <a:srgbClr val="061B9E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endParaRPr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-39498"/>
            <a:ext cx="7556500" cy="163121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ru-RU" sz="2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ОБЩИЕ В</a:t>
            </a:r>
            <a:r>
              <a:rPr lang="ru-RU" sz="25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2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ПРОСЫ ПО ОРГАНИЗАЦИИ ПИСЬМЕННОГО  ЭКЗАМЕНА ПО ОБЩЕСТВОЗНАНИЮ </a:t>
            </a:r>
          </a:p>
          <a:p>
            <a:pPr lvl="0" algn="ctr"/>
            <a:r>
              <a:rPr lang="ru-RU" sz="2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(РЕГЛАМЕНТ ПРОВЕДЕНИЯ ЭКЗАМЕНА)</a:t>
            </a:r>
            <a:endParaRPr lang="ru-RU" sz="2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11971" y="1641724"/>
            <a:ext cx="7132558" cy="37702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- Абитуриент 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обязан прибыть на вступительное испытание в строго указанные в расписании для его группы дату и время. </a:t>
            </a:r>
            <a:endParaRPr lang="ru-RU" sz="1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5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Мы ждем вас </a:t>
            </a:r>
            <a:r>
              <a:rPr lang="ru-RU" sz="1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 сентября 2018 года в 10:00</a:t>
            </a:r>
            <a:r>
              <a:rPr lang="ru-RU" sz="15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ru-RU" sz="15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адресу: 2-ой Сельскохозяйственный проезд, дом 4 </a:t>
            </a:r>
          </a:p>
          <a:p>
            <a:pPr algn="just"/>
            <a:endParaRPr lang="ru-RU" sz="7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- Допуск 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экзаменующихся в аудиторию осуществляется при предъявлении </a:t>
            </a:r>
            <a:r>
              <a:rPr lang="ru-RU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документов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, удостоверяющих личность </a:t>
            </a:r>
            <a:endParaRPr lang="ru-RU" sz="1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5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забываем паспорт и расписку!</a:t>
            </a:r>
          </a:p>
          <a:p>
            <a:pPr algn="just"/>
            <a:endParaRPr lang="ru-RU" sz="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- Абитуриенту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, опоздавшему на вступительное испытание, время на его выполнение не </a:t>
            </a:r>
            <a:r>
              <a:rPr lang="ru-RU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продлевается</a:t>
            </a:r>
          </a:p>
          <a:p>
            <a:pPr algn="just"/>
            <a:r>
              <a:rPr lang="ru-RU" sz="15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Мы за вас волнуемся: не опаздывайте!</a:t>
            </a:r>
          </a:p>
          <a:p>
            <a:pPr algn="just"/>
            <a:endParaRPr lang="ru-RU" sz="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- Покинуть 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аудиторию абитуриент может в любой момент, завершив или прервав, таким образом, вступительное испытание, работа в этом случае все равно будет оценена</a:t>
            </a:r>
            <a:r>
              <a:rPr lang="ru-RU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ru-RU" sz="15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Стараемся выполнить работу до конца!</a:t>
            </a:r>
            <a:endParaRPr lang="ru-RU" sz="15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/>
        </p:nvSpPr>
        <p:spPr>
          <a:xfrm>
            <a:off x="682305" y="399083"/>
            <a:ext cx="111761" cy="2154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12700">
              <a:defRPr sz="1400" b="1">
                <a:solidFill>
                  <a:srgbClr val="061B9E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endParaRPr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-1" y="-54887"/>
            <a:ext cx="7556501" cy="163121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ru-RU" sz="2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ОБЩИЕ В</a:t>
            </a:r>
            <a:r>
              <a:rPr lang="ru-RU" sz="25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2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ПРОСЫ ПО ОРГАНИЗАЦИИ ПИСЬМЕННОГО  ЭКЗАМЕНА ПО ОБЩЕСТВОЗНАНИЮ </a:t>
            </a:r>
          </a:p>
          <a:p>
            <a:pPr lvl="0" algn="ctr"/>
            <a:r>
              <a:rPr lang="ru-RU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(РЕГЛАМЕНТ ПРОВЕДЕНИЯ ЭКЗАМЕНА)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11970" y="1579126"/>
            <a:ext cx="7132558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ХОДУ ВСТУПИТЕЛЬНОГО ИСПЫТАНИЯ:</a:t>
            </a:r>
          </a:p>
          <a:p>
            <a:pPr algn="just"/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1. Предъявите  членам предметной экзаменационной комиссии документ, удостоверяющий личность и займите место, указанное членами предметной комиссии.</a:t>
            </a:r>
          </a:p>
          <a:p>
            <a:pPr algn="just">
              <a:buAutoNum type="arabicPeriod" startAt="2"/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На столе во время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проведения экзамена могут находиться только экзаменационные  задания, бланки, ручка.</a:t>
            </a:r>
          </a:p>
          <a:p>
            <a:pPr algn="just">
              <a:buAutoNum type="arabicPeriod" startAt="2"/>
            </a:pP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Соблюдайте  тишину.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endParaRPr lang="ru-RU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ru-RU" sz="1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КАТЕГОРИЧЕСКИ НЕЛЬЗЯ:  </a:t>
            </a:r>
            <a:endParaRPr lang="ru-RU" sz="1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- использовать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какие-либо справочные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материалы;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- разговаривать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с другими экзаменующимися; </a:t>
            </a:r>
          </a:p>
          <a:p>
            <a:pPr lvl="0" algn="just"/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- пользоваться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средствами связи (мобильные телефоны и пр.); </a:t>
            </a:r>
          </a:p>
          <a:p>
            <a:pPr lvl="0" algn="just"/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- использовать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для записей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бланки, не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имеющие штамп приемной комиссии МГПУ;</a:t>
            </a:r>
            <a:r>
              <a:rPr lang="ru-RU" sz="1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4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- указывать на листе-вкладыше свое Ф.И.О.</a:t>
            </a:r>
            <a:endParaRPr lang="ru-RU" sz="14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ru-RU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нарушение правил поведения абитуриент удаляется с вступительного испытания с проставлением 0 баллов, независимо от числа правильно выполненных </a:t>
            </a:r>
            <a:r>
              <a:rPr lang="ru-RU" sz="1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заданий!!!</a:t>
            </a:r>
            <a:endParaRPr lang="ru-RU" sz="1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562488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/>
        </p:nvSpPr>
        <p:spPr>
          <a:xfrm>
            <a:off x="682305" y="399083"/>
            <a:ext cx="111761" cy="2154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12700">
              <a:defRPr sz="1400" b="1">
                <a:solidFill>
                  <a:srgbClr val="061B9E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endParaRPr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137473"/>
            <a:ext cx="75565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ОБЩИЕ В</a:t>
            </a:r>
            <a:r>
              <a:rPr lang="ru-RU" sz="25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2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ПРОСЫ ПО ОРГАНИЗАЦИИ ПИСЬМЕННОГО  ЭКЗАМЕНА ПО ОБЩЕСТВОЗНАНИЮ </a:t>
            </a:r>
          </a:p>
          <a:p>
            <a:pPr lvl="0" algn="ctr"/>
            <a:r>
              <a:rPr lang="ru-RU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(РЕГЛАМЕНТ ПРОВЕДЕНИЯ ЭКЗАМЕНА)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11971" y="1768689"/>
            <a:ext cx="713255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 и о чем можно спросить экзаменатора во время проведения письменного экзамена? </a:t>
            </a:r>
          </a:p>
          <a:p>
            <a:pPr algn="just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x-none" dirty="0" smtClean="0"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x-none" dirty="0">
                <a:latin typeface="Arial" panose="020B0604020202020204" pitchFamily="34" charset="0"/>
                <a:cs typeface="Arial" panose="020B0604020202020204" pitchFamily="34" charset="0"/>
              </a:rPr>
              <a:t>возникновении вопросов, связанных с проведением испытания, абитуриент поднятием руки обращается к экзаменатору и при его подходе задает вопрос, не отвлекая внимания других абитуриентов</a:t>
            </a:r>
            <a:r>
              <a:rPr lang="x-none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- Задавать вопросы можно только о форме записи ответа, содержательных комментариев во время экзамена экзаменатор не дает.</a:t>
            </a:r>
            <a:endParaRPr lang="ru-RU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972817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5111"/>
            <a:ext cx="7556499" cy="147732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ru-RU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sz="3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ДЕРЖАНИЕ</a:t>
            </a:r>
          </a:p>
          <a:p>
            <a:pPr algn="ctr"/>
            <a:r>
              <a:rPr lang="ru-RU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ЭКЗАМЕНАЦИОННОЙ РАБОТЫ</a:t>
            </a:r>
          </a:p>
          <a:p>
            <a:pPr algn="ctr"/>
            <a:r>
              <a:rPr lang="ru-RU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(ОСНОВНЫЕ ТЕМЫ)</a:t>
            </a:r>
            <a:endParaRPr lang="ru-RU" sz="30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41891" y="4305162"/>
            <a:ext cx="7414609" cy="70788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Краткий обзор тем размещен на сайте</a:t>
            </a:r>
            <a:endParaRPr lang="en-US" sz="20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https://www.mgpu.ru/obrazovanie/institutes/ui/documents</a:t>
            </a:r>
            <a:r>
              <a:rPr lang="en-US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/</a:t>
            </a:r>
            <a:endParaRPr lang="en-US" sz="20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22577" y="2007167"/>
            <a:ext cx="6911346" cy="2023225"/>
          </a:xfrm>
          <a:prstGeom prst="rect">
            <a:avLst/>
          </a:prstGeom>
        </p:spPr>
        <p:txBody>
          <a:bodyPr/>
          <a:lstStyle/>
          <a:p>
            <a:pPr lvl="0" algn="ctr">
              <a:buChar char="•"/>
            </a:pPr>
            <a:r>
              <a:rPr lang="ru-RU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 Человек и общество</a:t>
            </a:r>
            <a:endParaRPr lang="ru-RU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>
              <a:buChar char="•"/>
            </a:pPr>
            <a:r>
              <a:rPr lang="ru-RU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 Социальная сфера</a:t>
            </a:r>
            <a:endParaRPr lang="ru-RU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>
              <a:buChar char="•"/>
            </a:pPr>
            <a:r>
              <a:rPr lang="ru-RU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 Экономика</a:t>
            </a:r>
            <a:endParaRPr lang="ru-RU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>
              <a:buChar char="•"/>
            </a:pPr>
            <a:r>
              <a:rPr lang="ru-RU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 Политика</a:t>
            </a:r>
            <a:endParaRPr lang="ru-RU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>
              <a:buChar char="•"/>
            </a:pPr>
            <a:r>
              <a:rPr lang="ru-RU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 Право </a:t>
            </a:r>
            <a:endParaRPr lang="ru-RU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69075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/>
        </p:nvSpPr>
        <p:spPr>
          <a:xfrm>
            <a:off x="682305" y="399083"/>
            <a:ext cx="111761" cy="2154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12700">
              <a:defRPr sz="1400" b="1">
                <a:solidFill>
                  <a:srgbClr val="061B9E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endParaRPr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7556500" cy="1015663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ru-RU" sz="3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 </a:t>
            </a:r>
            <a:endParaRPr lang="ru-RU" sz="3000" dirty="0" smtClean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3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</a:t>
            </a:r>
            <a:r>
              <a:rPr lang="ru-RU" sz="3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3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СТОЙ ВЫБОР ОТВЕТА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4529451" y="1828568"/>
            <a:ext cx="286704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i="1" dirty="0" smtClean="0">
              <a:solidFill>
                <a:srgbClr val="FF0000"/>
              </a:solidFill>
            </a:endParaRPr>
          </a:p>
          <a:p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Это, пожалуй, самый простой тип задания, 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где из 4 предложенных ответов вы должны выбрать </a:t>
            </a:r>
            <a:r>
              <a:rPr lang="ru-RU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ОДИН </a:t>
            </a:r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верный</a:t>
            </a:r>
          </a:p>
          <a:p>
            <a:r>
              <a:rPr lang="ru-RU" i="1" dirty="0">
                <a:solidFill>
                  <a:srgbClr val="FF0000"/>
                </a:solidFill>
              </a:rPr>
              <a:t> </a:t>
            </a:r>
          </a:p>
          <a:p>
            <a:endParaRPr lang="ru-RU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0103498"/>
              </p:ext>
            </p:extLst>
          </p:nvPr>
        </p:nvGraphicFramePr>
        <p:xfrm>
          <a:off x="458504" y="1449701"/>
          <a:ext cx="3840812" cy="285600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4471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29609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1064326">
                <a:tc gridSpan="2">
                  <a:txBody>
                    <a:bodyPr/>
                    <a:lstStyle/>
                    <a:p>
                      <a:pPr marL="0" lvl="0" indent="360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70510" algn="l"/>
                        </a:tabLst>
                      </a:pPr>
                      <a:r>
                        <a:rPr lang="ru-RU" sz="1800" dirty="0">
                          <a:effectLst/>
                        </a:rPr>
                        <a:t>Процесс приобщения к культуре, ценностям человеческого общества, знаниям о мире, накопленным предыдущими поколениями, называется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29364">
                <a:tc>
                  <a:txBody>
                    <a:bodyPr/>
                    <a:lstStyle/>
                    <a:p>
                      <a:pPr indent="36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1)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indent="36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Наукой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10083">
                <a:tc>
                  <a:txBody>
                    <a:bodyPr/>
                    <a:lstStyle/>
                    <a:p>
                      <a:pPr indent="36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2)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indent="36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Искусством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10083">
                <a:tc>
                  <a:txBody>
                    <a:bodyPr/>
                    <a:lstStyle/>
                    <a:p>
                      <a:pPr indent="36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3)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indent="36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Образованием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10083">
                <a:tc>
                  <a:txBody>
                    <a:bodyPr/>
                    <a:lstStyle/>
                    <a:p>
                      <a:pPr indent="36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4)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indent="36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Творчеством</a:t>
                      </a:r>
                      <a:endParaRPr lang="ru-RU" sz="1200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831597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/>
        </p:nvSpPr>
        <p:spPr>
          <a:xfrm>
            <a:off x="682305" y="399083"/>
            <a:ext cx="111761" cy="2154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12700">
              <a:defRPr sz="1400" b="1">
                <a:solidFill>
                  <a:srgbClr val="061B9E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endParaRPr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137473"/>
            <a:ext cx="75565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</a:t>
            </a:r>
          </a:p>
          <a:p>
            <a:pPr algn="ctr"/>
            <a:r>
              <a:rPr lang="ru-RU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ПР</a:t>
            </a:r>
            <a:r>
              <a:rPr lang="ru-RU" sz="3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СТОЙ ВЫБОР ОТВЕТА</a:t>
            </a:r>
            <a:endParaRPr lang="ru-RU" sz="30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522417" y="2405344"/>
            <a:ext cx="286704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Это</a:t>
            </a:r>
            <a:r>
              <a:rPr lang="ru-RU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пожалуй, самый простой тип задания, </a:t>
            </a:r>
          </a:p>
          <a:p>
            <a:r>
              <a:rPr lang="ru-RU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где из 4 предложенных ответов вы должны выбрать 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ОДИН</a:t>
            </a:r>
            <a:r>
              <a:rPr lang="ru-RU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верный</a:t>
            </a:r>
            <a:endPara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1652727"/>
              </p:ext>
            </p:extLst>
          </p:nvPr>
        </p:nvGraphicFramePr>
        <p:xfrm>
          <a:off x="514774" y="1703233"/>
          <a:ext cx="3840812" cy="285600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4471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29609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1064326">
                <a:tc gridSpan="2">
                  <a:txBody>
                    <a:bodyPr/>
                    <a:lstStyle/>
                    <a:p>
                      <a:pPr marL="0" lvl="0" indent="360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70510" algn="l"/>
                        </a:tabLst>
                      </a:pPr>
                      <a:r>
                        <a:rPr lang="ru-RU" sz="1800" dirty="0">
                          <a:effectLst/>
                        </a:rPr>
                        <a:t>Процесс приобщения к культуре, ценностям человеческого общества, знаниям о мире, накопленным предыдущими поколениями, называется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29364">
                <a:tc>
                  <a:txBody>
                    <a:bodyPr/>
                    <a:lstStyle/>
                    <a:p>
                      <a:pPr indent="36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1)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indent="36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Наукой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10083">
                <a:tc>
                  <a:txBody>
                    <a:bodyPr/>
                    <a:lstStyle/>
                    <a:p>
                      <a:pPr indent="36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2)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indent="36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Искусством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10083">
                <a:tc>
                  <a:txBody>
                    <a:bodyPr/>
                    <a:lstStyle/>
                    <a:p>
                      <a:pPr indent="36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3)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indent="36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Образованием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10083">
                <a:tc>
                  <a:txBody>
                    <a:bodyPr/>
                    <a:lstStyle/>
                    <a:p>
                      <a:pPr indent="36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4)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indent="360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Творчеством</a:t>
                      </a:r>
                      <a:endParaRPr lang="ru-RU" sz="1200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831597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/>
        </p:nvSpPr>
        <p:spPr>
          <a:xfrm>
            <a:off x="682305" y="399083"/>
            <a:ext cx="111761" cy="2154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12700">
              <a:defRPr sz="1400" b="1">
                <a:solidFill>
                  <a:srgbClr val="061B9E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endParaRPr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60101"/>
            <a:ext cx="75565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 </a:t>
            </a:r>
          </a:p>
          <a:p>
            <a:pPr algn="ctr"/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СООТНЕСЕНИЕ ЯВЛЕНИЙ И П</a:t>
            </a:r>
            <a:r>
              <a:rPr lang="ru-RU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НЯТИЙ</a:t>
            </a:r>
            <a:endParaRPr lang="ru-RU" sz="28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694469" y="2417613"/>
            <a:ext cx="286203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Правильный ответ должен выглядеть как  </a:t>
            </a:r>
            <a:r>
              <a:rPr lang="ru-RU" b="1" dirty="0" smtClean="0">
                <a:solidFill>
                  <a:srgbClr val="FF0000"/>
                </a:solidFill>
              </a:rPr>
              <a:t>последовательность цифр </a:t>
            </a:r>
            <a:endParaRPr lang="ru-RU" i="1" dirty="0">
              <a:solidFill>
                <a:srgbClr val="FF0000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8433737"/>
              </p:ext>
            </p:extLst>
          </p:nvPr>
        </p:nvGraphicFramePr>
        <p:xfrm>
          <a:off x="199537" y="1577742"/>
          <a:ext cx="4433777" cy="351722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1955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32029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8372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61020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1064326">
                <a:tc gridSpan="4">
                  <a:txBody>
                    <a:bodyPr/>
                    <a:lstStyle/>
                    <a:p>
                      <a:pPr marL="0" lvl="0" indent="360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Установите соответствие между примерами и видами налогов: к каждой позиции, данной в первом столбце, подберите соответствующую позицию из второго столбца.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98543">
                <a:tc gridSpan="2">
                  <a:txBody>
                    <a:bodyPr/>
                    <a:lstStyle/>
                    <a:p>
                      <a:pPr indent="360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sng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ПРИМЕРЫ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9525" marR="9525" marT="9525" marB="9525"/>
                </a:tc>
                <a:tc gridSpan="2">
                  <a:txBody>
                    <a:bodyPr/>
                    <a:lstStyle/>
                    <a:p>
                      <a:pPr indent="360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u="sng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ВИДЫ НАЛОГОВ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33879">
                <a:tc>
                  <a:txBody>
                    <a:bodyPr/>
                    <a:lstStyle/>
                    <a:p>
                      <a:pPr indent="36000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А)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indent="360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подоходный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indent="36000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1)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indent="36000"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прямые налоги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8575" marR="28575" marT="28575" marB="28575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25302">
                <a:tc>
                  <a:txBody>
                    <a:bodyPr/>
                    <a:lstStyle/>
                    <a:p>
                      <a:pPr indent="36000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Б)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indent="360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с продаж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indent="36000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2)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indent="36000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косвенные налоги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8575" marR="28575" marT="28575" marB="28575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29609">
                <a:tc>
                  <a:txBody>
                    <a:bodyPr/>
                    <a:lstStyle/>
                    <a:p>
                      <a:pPr indent="36000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В)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indent="360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акциз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indent="36000"/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36000"/>
                      <a:endParaRPr lang="ru-RU" sz="120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29364">
                <a:tc>
                  <a:txBody>
                    <a:bodyPr/>
                    <a:lstStyle/>
                    <a:p>
                      <a:pPr indent="36000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Г)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indent="360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на наследство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indent="36000"/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36000"/>
                      <a:endParaRPr lang="ru-RU" sz="120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10083">
                <a:tc>
                  <a:txBody>
                    <a:bodyPr/>
                    <a:lstStyle/>
                    <a:p>
                      <a:pPr indent="36000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Д)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indent="360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на имущество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indent="36000"/>
                      <a:endParaRPr lang="ru-RU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36000"/>
                      <a:endParaRPr lang="ru-RU" sz="120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10083">
                <a:tc>
                  <a:txBody>
                    <a:bodyPr/>
                    <a:lstStyle/>
                    <a:p>
                      <a:pPr indent="36000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Е)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indent="36000" algn="just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на добавленную стоимость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indent="36000"/>
                      <a:endParaRPr lang="ru-RU" sz="1200" dirty="0"/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indent="36000"/>
                      <a:endParaRPr lang="ru-RU" sz="1200" dirty="0"/>
                    </a:p>
                  </a:txBody>
                  <a:tcPr marL="9525" marR="9525" marT="9525" marB="9525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430186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"/>
        <a:ea typeface="Helvetica"/>
        <a:cs typeface="Helvetica"/>
      </a:majorFont>
      <a:minorFont>
        <a:latin typeface="Lucida Grande"/>
        <a:ea typeface="Lucida Grande"/>
        <a:cs typeface="Lucida Grande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Trebuchet MS"/>
            <a:ea typeface="Trebuchet MS"/>
            <a:cs typeface="Trebuchet MS"/>
            <a:sym typeface="Trebuchet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Trebuchet MS"/>
            <a:ea typeface="Trebuchet MS"/>
            <a:cs typeface="Trebuchet MS"/>
            <a:sym typeface="Trebuchet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753</TotalTime>
  <Words>1455</Words>
  <Application>Microsoft Office PowerPoint</Application>
  <PresentationFormat>Произвольный</PresentationFormat>
  <Paragraphs>309</Paragraphs>
  <Slides>26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3" baseType="lpstr">
      <vt:lpstr>Arial</vt:lpstr>
      <vt:lpstr>Calibri</vt:lpstr>
      <vt:lpstr>Lucida Grande</vt:lpstr>
      <vt:lpstr>Times New Roman</vt:lpstr>
      <vt:lpstr>Trebuchet MS</vt:lpstr>
      <vt:lpstr>Тема Office</vt:lpstr>
      <vt:lpstr>Acrobat Document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Тематический блок</dc:title>
  <dc:creator>Владиславлева Анастасия Алексеевна</dc:creator>
  <cp:lastModifiedBy>Титова Наталья Владимировна</cp:lastModifiedBy>
  <cp:revision>100</cp:revision>
  <cp:lastPrinted>2018-07-03T18:24:43Z</cp:lastPrinted>
  <dcterms:modified xsi:type="dcterms:W3CDTF">2018-09-15T06:49:05Z</dcterms:modified>
</cp:coreProperties>
</file>