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77" r:id="rId4"/>
    <p:sldId id="266" r:id="rId5"/>
    <p:sldId id="267" r:id="rId6"/>
    <p:sldId id="268" r:id="rId7"/>
    <p:sldId id="270" r:id="rId8"/>
    <p:sldId id="269" r:id="rId9"/>
    <p:sldId id="272" r:id="rId10"/>
    <p:sldId id="274" r:id="rId11"/>
    <p:sldId id="273" r:id="rId12"/>
    <p:sldId id="275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A08F-474B-48E9-A5FC-1F92DFB346B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34C5E-EBBD-44E6-959A-78BCDF49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0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6135-3ACB-4876-AC48-B04803AC171A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6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BA-21DE-461A-9EF2-E0E9E82A6C6C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4561-6DF7-4BC5-AA5C-21ADF2A2B59E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2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873F-E03B-4997-BE6E-E253EFBF3B2D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4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D5C3-FF34-4C81-B586-9B0370BD979E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9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C1C0-BEEB-4FB5-A05D-A430318499BF}" type="datetime1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224-720B-4B2C-A130-A56F3B2D2FEA}" type="datetime1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9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956C-3D59-4C04-934A-5C0BAABC8966}" type="datetime1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D9D8-783E-4755-8390-FAFD91206D94}" type="datetime1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F852-A369-437F-910A-CFAF04163C75}" type="datetime1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8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FF1-1785-4F5A-9189-602711FAEF75}" type="datetime1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9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65AE-3159-49CC-9FF6-A14D443C8DFF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799" y="2893218"/>
            <a:ext cx="10058400" cy="1071563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Вебинар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 для вузов –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соорганизаторов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 «Олимпиада «Я – профессионал – 2018»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6054436"/>
            <a:ext cx="9144000" cy="422564"/>
          </a:xfrm>
        </p:spPr>
        <p:txBody>
          <a:bodyPr/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Gerbera Light" panose="02000300000000000000" pitchFamily="50" charset="-52"/>
                <a:cs typeface="Times New Roman" panose="02020603050405020304" pitchFamily="18" charset="0"/>
              </a:rPr>
              <a:t>4 октября 2018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 Light" panose="02000300000000000000" pitchFamily="50" charset="-5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08" y="436422"/>
            <a:ext cx="4728444" cy="184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574791"/>
            <a:ext cx="1758677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33" y="4574791"/>
            <a:ext cx="2269661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01" y="4574791"/>
            <a:ext cx="226966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94" y="4574791"/>
            <a:ext cx="2269662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88" y="4574791"/>
            <a:ext cx="2269662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21" y="4574791"/>
            <a:ext cx="2269662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74" y="4574791"/>
            <a:ext cx="2269662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07" y="4574791"/>
            <a:ext cx="2269662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28" y="4574791"/>
            <a:ext cx="226966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Gerbera" panose="02000500000000000000" pitchFamily="50" charset="-52"/>
              </a:rPr>
              <a:t>Блок «Специальное образование лиц с особыми образовательными потребностями»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Gerbera" panose="02000500000000000000" pitchFamily="50" charset="-52"/>
              </a:rPr>
              <a:t> </a:t>
            </a:r>
            <a:r>
              <a:rPr lang="ru-RU" dirty="0">
                <a:latin typeface="Gerbera" panose="02000500000000000000" pitchFamily="50" charset="-52"/>
              </a:rPr>
              <a:t>состоит из 6 заданий с выбором ответа или дополнением ответа. </a:t>
            </a:r>
          </a:p>
          <a:p>
            <a:pPr algn="just"/>
            <a:r>
              <a:rPr lang="ru-RU" dirty="0">
                <a:latin typeface="Gerbera" panose="02000500000000000000" pitchFamily="50" charset="-52"/>
              </a:rPr>
              <a:t>Задания с выбором ответа имеют от 2 до 3 вариантов правильных ответов.  Если для правильного ответа необходимо выбрать несколько вариантов (пунктов), это дополнительно указывается в инструкции.</a:t>
            </a:r>
          </a:p>
          <a:p>
            <a:pPr algn="just"/>
            <a:r>
              <a:rPr lang="ru-RU" b="1" dirty="0">
                <a:latin typeface="Gerbera" panose="02000500000000000000" pitchFamily="50" charset="-52"/>
              </a:rPr>
              <a:t> Задания 13-18 </a:t>
            </a:r>
            <a:r>
              <a:rPr lang="ru-RU" dirty="0">
                <a:latin typeface="Gerbera" panose="02000500000000000000" pitchFamily="50" charset="-52"/>
              </a:rPr>
              <a:t>оцениваются максимально в 24 балла (задания 13-14 по 3 балла, задания 15-16 по 4 балла, задания 17-18 по 5 баллов)</a:t>
            </a:r>
          </a:p>
          <a:p>
            <a:pPr marL="0" indent="0" algn="just">
              <a:buNone/>
            </a:pPr>
            <a:endParaRPr lang="ru-RU" dirty="0">
              <a:latin typeface="Gerbera" panose="02000500000000000000" pitchFamily="50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10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3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erbera" panose="02000500000000000000" pitchFamily="50" charset="-52"/>
              </a:rPr>
              <a:t>Блок «Педагогические системы специального образования»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Gerbera" panose="02000500000000000000" pitchFamily="50" charset="-52"/>
              </a:rPr>
              <a:t>состоит из 6 заданий с выбором ответа, установление соответствия понятий.  </a:t>
            </a:r>
          </a:p>
          <a:p>
            <a:pPr algn="just"/>
            <a:r>
              <a:rPr lang="ru-RU" dirty="0">
                <a:latin typeface="Gerbera" panose="02000500000000000000" pitchFamily="50" charset="-52"/>
              </a:rPr>
              <a:t>Задания с выбором ответа имеют до 3 вариантов правильных ответов.  Если для правильного ответа необходимо выбрать несколько вариантов (пунктов), это дополнительно указывается в инструкции.</a:t>
            </a:r>
          </a:p>
          <a:p>
            <a:pPr algn="just"/>
            <a:r>
              <a:rPr lang="ru-RU" dirty="0">
                <a:latin typeface="Gerbera" panose="02000500000000000000" pitchFamily="50" charset="-52"/>
              </a:rPr>
              <a:t> Задания 23-24 предполагают выбор правильного варианта ответов в моделируемой педагогической ситуации. </a:t>
            </a:r>
          </a:p>
          <a:p>
            <a:pPr algn="just"/>
            <a:r>
              <a:rPr lang="ru-RU" dirty="0">
                <a:latin typeface="Gerbera" panose="02000500000000000000" pitchFamily="50" charset="-52"/>
              </a:rPr>
              <a:t>Задания 14-15 оцениваются максимально в 28 баллов (задания 19-20 по 3 балла, задания 21-22 по 5 баллов, задания 23-24 по 6 баллов)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11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rbera" panose="02000500000000000000" pitchFamily="50" charset="-52"/>
              </a:rPr>
              <a:t>Тестовые задания: рекомендации экспертов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866" y="2402811"/>
            <a:ext cx="6712878" cy="377415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12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2522" y="1703201"/>
            <a:ext cx="9890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rbera" panose="02000500000000000000" pitchFamily="50" charset="-52"/>
              </a:rPr>
              <a:t>комплект заданий отборочного этапа предоставить не позднее</a:t>
            </a:r>
            <a:r>
              <a:rPr lang="en-US" b="1" dirty="0">
                <a:latin typeface="Gerbera" panose="02000500000000000000" pitchFamily="50" charset="-52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Gerbera" panose="02000500000000000000" pitchFamily="50" charset="-52"/>
              </a:rPr>
              <a:t>11/</a:t>
            </a:r>
            <a:r>
              <a:rPr lang="ru-RU" b="1" dirty="0">
                <a:solidFill>
                  <a:srgbClr val="FF0000"/>
                </a:solidFill>
                <a:latin typeface="Gerbera" panose="02000500000000000000" pitchFamily="50" charset="-52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Gerbera" panose="02000500000000000000" pitchFamily="50" charset="-52"/>
              </a:rPr>
              <a:t>/</a:t>
            </a:r>
            <a:r>
              <a:rPr lang="ru-RU" b="1" dirty="0">
                <a:solidFill>
                  <a:srgbClr val="FF0000"/>
                </a:solidFill>
                <a:latin typeface="Gerbera" panose="02000500000000000000" pitchFamily="50" charset="-52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Gerbera" panose="02000500000000000000" pitchFamily="50" charset="-52"/>
              </a:rPr>
              <a:t>018</a:t>
            </a:r>
            <a:r>
              <a:rPr lang="ru-RU" dirty="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3021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Регламент очного этапа.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сообщить о форматах проведения отборочного этапа к </a:t>
            </a:r>
            <a:r>
              <a:rPr lang="ru-RU" dirty="0">
                <a:solidFill>
                  <a:srgbClr val="FF0000"/>
                </a:solidFill>
              </a:rPr>
              <a:t>10.10.18</a:t>
            </a:r>
          </a:p>
          <a:p>
            <a:r>
              <a:rPr lang="ru-RU" dirty="0"/>
              <a:t>Проект Регламента не позднее </a:t>
            </a:r>
            <a:r>
              <a:rPr lang="ru-RU" dirty="0">
                <a:solidFill>
                  <a:srgbClr val="FF0000"/>
                </a:solidFill>
              </a:rPr>
              <a:t>25.10.18. </a:t>
            </a:r>
          </a:p>
          <a:p>
            <a:r>
              <a:rPr lang="ru-RU" dirty="0"/>
              <a:t>Демоверсии заключительного этапа </a:t>
            </a:r>
            <a:r>
              <a:rPr lang="ru-RU" dirty="0">
                <a:solidFill>
                  <a:srgbClr val="FF0000"/>
                </a:solidFill>
              </a:rPr>
              <a:t>25.10.2018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9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Наши 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+7 (495) 699 41 25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+7 (929) 928 52 83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 электронная почта: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prof_olimp@mgpu.ru</a:t>
            </a:r>
          </a:p>
          <a:p>
            <a:pPr marL="0" indent="0">
              <a:buNone/>
            </a:pPr>
            <a:r>
              <a:rPr lang="ru-RU" sz="3600" dirty="0">
                <a:latin typeface="Gerbera" panose="02000500000000000000" pitchFamily="50" charset="-52"/>
              </a:rPr>
              <a:t>                           Надия Тюрина</a:t>
            </a:r>
          </a:p>
          <a:p>
            <a:pPr marL="0" indent="0">
              <a:buNone/>
            </a:pPr>
            <a:r>
              <a:rPr lang="ru-RU" sz="3600" dirty="0">
                <a:latin typeface="Gerbera" panose="02000500000000000000" pitchFamily="50" charset="-52"/>
              </a:rPr>
              <a:t>                      </a:t>
            </a:r>
            <a:r>
              <a:rPr lang="en-US" sz="3600" dirty="0">
                <a:latin typeface="Gerbera" panose="02000500000000000000" pitchFamily="50" charset="-52"/>
              </a:rPr>
              <a:t>defolimp@gmail.com</a:t>
            </a:r>
            <a:endParaRPr lang="ru-RU" sz="3600" dirty="0"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14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71" y="1017640"/>
            <a:ext cx="4865125" cy="44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Актуальное!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Календарный план на октябрь-декабрь.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Регистрация участников Олимпиады.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Приказ по членам методической комиссии и членам жюри. </a:t>
            </a:r>
          </a:p>
          <a:p>
            <a:pPr marL="514350" indent="-514350">
              <a:buAutoNum type="arabicPeriod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Вебинары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 для участников Олимпиады.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Спецификация тестовых испытаний отборочного этапа Олимпиады.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Тестовые задания. 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Регламент очного этапа.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2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715"/>
              </p:ext>
            </p:extLst>
          </p:nvPr>
        </p:nvGraphicFramePr>
        <p:xfrm>
          <a:off x="1409075" y="1499015"/>
          <a:ext cx="9039069" cy="4677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Срок представления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Задача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Исполнитель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10.10.18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Формат отборочного этапа, количество вариантов, время проведения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Вуз-организатор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22.10.18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Первый вариант демоверсии заключительного этапа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Методическая комиссия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22.10.18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Итоговые задания отборочного этапа с учетом комментариев по демоверсиям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Методическая комиссия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22.10.18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Расписание соревнований отборочного этапа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Оргкомитет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29.10.18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Утверждение и публикация расписания отборочного этапа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Оргкомитет и вузы-организаторы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01.11.18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Демоверсии заключительных этапов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Методическая комиссия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01.11.18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Проекты Регламентов проведения заключительного этапа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Вуз-организатор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12.11.18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Предварительное расписание заключительного этапа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Вуз-организатор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 12.11.18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Конец внесения заданий отборочного этапа в тестирующую систему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Контестеры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 15.11.18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Проверка заданий в системе, формирование правок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Оргкомитет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 19.11.18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Внесение правок в соревнования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Контестеры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19.11.18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Публикация на сайте Регламентов проведения заключительного этапа (сбор сканов документов для архива)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Вуз-организатор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24.11.18-9.12.18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Тех поддержка во время проведения соревнований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Оргкомитет, контестеры и метод.комиссии направлений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26.11.18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Проверка сертификатов </a:t>
                      </a:r>
                      <a:r>
                        <a:rPr lang="en-US" sz="1000" u="none" strike="noStrike">
                          <a:effectLst/>
                        </a:rPr>
                        <a:t>MOOC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Оргкомитет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8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01.12.18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Предварительный список городов проведения заключительного этапа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Вуз-организатор направления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12.12.19 - 20.12.18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Подведение итогов с учетом квотирования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Оргкомитет и вузы-организаторы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9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25.12.2018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Публикация результатов в личных кабинетах, расписания заключительного этапа и списка городов, открытие выбора городов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Оргкомитет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14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Регистрация участников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Олимпиады.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 Black" panose="02000A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Контрольная цифра  - </a:t>
            </a:r>
            <a:r>
              <a:rPr lang="ru-RU" dirty="0">
                <a:solidFill>
                  <a:srgbClr val="FF0000"/>
                </a:solidFill>
                <a:latin typeface="Gerbera" panose="02000500000000000000" pitchFamily="50" charset="-52"/>
              </a:rPr>
              <a:t>3000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участников.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Срок регистрации – </a:t>
            </a:r>
            <a:r>
              <a:rPr lang="ru-RU" u="sng" dirty="0">
                <a:solidFill>
                  <a:srgbClr val="FF0000"/>
                </a:solidFill>
                <a:latin typeface="Gerbera" panose="02000500000000000000" pitchFamily="50" charset="-52"/>
              </a:rPr>
              <a:t>27.09.2018-23.11.2018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PR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компания по привлечению к регистрации и участию в Олимпиаде по направлению «Специальное (дефектологическое)образование» через ВУЗы регионов.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PR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компания по привлечению к регистрации и участию в Олимпиаде по направлению «Специальное (дефектологическое)образование» через социальные сети.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4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Вебинары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 для участников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045099"/>
            <a:ext cx="10914089" cy="4676375"/>
          </a:xfrm>
        </p:spPr>
        <p:txBody>
          <a:bodyPr>
            <a:normAutofit fontScale="40000" lnSpcReduction="20000"/>
          </a:bodyPr>
          <a:lstStyle/>
          <a:p>
            <a:pPr marL="2286000" lvl="5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Gerbera" panose="02000500000000000000" pitchFamily="50" charset="-52"/>
              </a:rPr>
              <a:t>    </a:t>
            </a:r>
            <a:r>
              <a:rPr lang="ru-RU" sz="2900" b="1" dirty="0">
                <a:solidFill>
                  <a:srgbClr val="FF0000"/>
                </a:solidFill>
                <a:latin typeface="Gerbera" panose="02000500000000000000" pitchFamily="50" charset="-52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Gerbera" panose="02000500000000000000" pitchFamily="50" charset="-52"/>
              </a:rPr>
              <a:t>В</a:t>
            </a:r>
            <a:r>
              <a:rPr lang="ru-RU" sz="4000" dirty="0">
                <a:solidFill>
                  <a:srgbClr val="FF0000"/>
                </a:solidFill>
                <a:latin typeface="Gerbera" panose="02000500000000000000" pitchFamily="50" charset="-52"/>
              </a:rPr>
              <a:t>ремя проведения </a:t>
            </a:r>
            <a:r>
              <a:rPr lang="ru-RU" sz="4000" dirty="0" err="1">
                <a:solidFill>
                  <a:srgbClr val="FF0000"/>
                </a:solidFill>
                <a:latin typeface="Gerbera" panose="02000500000000000000" pitchFamily="50" charset="-52"/>
              </a:rPr>
              <a:t>вебинаров</a:t>
            </a:r>
            <a:r>
              <a:rPr lang="ru-RU" sz="4000" dirty="0">
                <a:solidFill>
                  <a:srgbClr val="FF0000"/>
                </a:solidFill>
                <a:latin typeface="Gerbera" panose="02000500000000000000" pitchFamily="50" charset="-52"/>
              </a:rPr>
              <a:t>: 17.00-18.00</a:t>
            </a:r>
            <a:endParaRPr lang="en-US" sz="4000" dirty="0">
              <a:solidFill>
                <a:srgbClr val="FF0000"/>
              </a:solidFill>
              <a:latin typeface="Gerbera" panose="02000500000000000000" pitchFamily="50" charset="-52"/>
            </a:endParaRPr>
          </a:p>
          <a:p>
            <a:pPr marL="2286000" lvl="5" indent="0">
              <a:buNone/>
            </a:pPr>
            <a:endParaRPr lang="ru-RU" sz="4000" dirty="0">
              <a:solidFill>
                <a:srgbClr val="FF0000"/>
              </a:solidFill>
              <a:latin typeface="Gerbera" panose="02000500000000000000" pitchFamily="50" charset="-52"/>
            </a:endParaRPr>
          </a:p>
          <a:p>
            <a:pPr marL="0" indent="0" algn="just">
              <a:buNone/>
            </a:pPr>
            <a:r>
              <a:rPr lang="ru-RU" sz="4000" b="1" dirty="0">
                <a:latin typeface="Gerbera" panose="02000500000000000000" pitchFamily="50" charset="-52"/>
              </a:rPr>
              <a:t>9 октября - установочный </a:t>
            </a:r>
            <a:r>
              <a:rPr lang="ru-RU" sz="4000" b="1" dirty="0" err="1">
                <a:latin typeface="Gerbera" panose="02000500000000000000" pitchFamily="50" charset="-52"/>
              </a:rPr>
              <a:t>вебинар</a:t>
            </a:r>
            <a:r>
              <a:rPr lang="ru-RU" sz="4000" b="1" dirty="0">
                <a:latin typeface="Gerbera" panose="02000500000000000000" pitchFamily="50" charset="-52"/>
              </a:rPr>
              <a:t> </a:t>
            </a:r>
            <a:r>
              <a:rPr lang="en-US" sz="4000" b="1" dirty="0">
                <a:latin typeface="Gerbera" panose="02000500000000000000" pitchFamily="50" charset="-52"/>
              </a:rPr>
              <a:t> </a:t>
            </a:r>
            <a:endParaRPr lang="ru-RU" sz="4000" b="1" dirty="0">
              <a:latin typeface="Gerbera" panose="02000500000000000000" pitchFamily="50" charset="-52"/>
            </a:endParaRPr>
          </a:p>
          <a:p>
            <a:pPr algn="just"/>
            <a:r>
              <a:rPr lang="ru-RU" sz="4000" dirty="0">
                <a:latin typeface="Gerbera" panose="02000500000000000000" pitchFamily="50" charset="-52"/>
              </a:rPr>
              <a:t>Тема: </a:t>
            </a:r>
            <a:r>
              <a:rPr lang="ru-RU" sz="4000" b="1" dirty="0">
                <a:latin typeface="Gerbera" panose="02000500000000000000" pitchFamily="50" charset="-52"/>
              </a:rPr>
              <a:t>«Организация и проведение олимпиады «Я-профессионал» по направлению «Специальное (дефектологическое) образование -2019. Низкий старт».</a:t>
            </a:r>
            <a:endParaRPr lang="ru-RU" sz="4000" dirty="0">
              <a:latin typeface="Gerbera" panose="02000500000000000000" pitchFamily="50" charset="-52"/>
            </a:endParaRPr>
          </a:p>
          <a:p>
            <a:pPr algn="just"/>
            <a:r>
              <a:rPr lang="ru-RU" sz="4000" dirty="0">
                <a:latin typeface="Gerbera" panose="02000500000000000000" pitchFamily="50" charset="-52"/>
              </a:rPr>
              <a:t>Спикер: Тюрина Надия </a:t>
            </a:r>
            <a:r>
              <a:rPr lang="ru-RU" sz="4000" dirty="0" err="1">
                <a:latin typeface="Gerbera" panose="02000500000000000000" pitchFamily="50" charset="-52"/>
              </a:rPr>
              <a:t>Шамильевна</a:t>
            </a:r>
            <a:endParaRPr lang="ru-RU" sz="4000" dirty="0">
              <a:latin typeface="Gerbera" panose="02000500000000000000" pitchFamily="50" charset="-52"/>
            </a:endParaRPr>
          </a:p>
          <a:p>
            <a:pPr marL="0" indent="0" algn="just">
              <a:buNone/>
            </a:pPr>
            <a:endParaRPr lang="en-US" sz="4000" b="1" dirty="0">
              <a:latin typeface="Gerbera" panose="02000500000000000000" pitchFamily="50" charset="-52"/>
            </a:endParaRPr>
          </a:p>
          <a:p>
            <a:pPr marL="0" indent="0" algn="just">
              <a:buNone/>
            </a:pPr>
            <a:r>
              <a:rPr lang="ru-RU" sz="4000" b="1" dirty="0">
                <a:latin typeface="Gerbera" panose="02000500000000000000" pitchFamily="50" charset="-52"/>
              </a:rPr>
              <a:t>31 октября - </a:t>
            </a:r>
            <a:r>
              <a:rPr lang="ru-RU" sz="4000" b="1" dirty="0" err="1">
                <a:latin typeface="Gerbera" panose="02000500000000000000" pitchFamily="50" charset="-52"/>
              </a:rPr>
              <a:t>вебинар</a:t>
            </a:r>
            <a:r>
              <a:rPr lang="ru-RU" sz="4000" b="1" dirty="0">
                <a:latin typeface="Gerbera" panose="02000500000000000000" pitchFamily="50" charset="-52"/>
              </a:rPr>
              <a:t> для потенциальных участников </a:t>
            </a:r>
            <a:r>
              <a:rPr lang="ru-RU" sz="4000" dirty="0">
                <a:latin typeface="Gerbera" panose="02000500000000000000" pitchFamily="50" charset="-52"/>
              </a:rPr>
              <a:t>олимпиады «Я-профессионал, раскрывающий общее видение данного направления подготовки и значимых аспектов олимпиадных заданий.</a:t>
            </a:r>
          </a:p>
          <a:p>
            <a:pPr algn="just"/>
            <a:r>
              <a:rPr lang="ru-RU" sz="4000" dirty="0">
                <a:latin typeface="Gerbera" panose="02000500000000000000" pitchFamily="50" charset="-52"/>
              </a:rPr>
              <a:t>Тема: </a:t>
            </a:r>
            <a:r>
              <a:rPr lang="ru-RU" sz="4000" b="1" dirty="0">
                <a:latin typeface="Gerbera" panose="02000500000000000000" pitchFamily="50" charset="-52"/>
              </a:rPr>
              <a:t>«Специальное (дефектологическое) образование — это актуально!?»</a:t>
            </a:r>
            <a:endParaRPr lang="ru-RU" sz="4000" dirty="0">
              <a:latin typeface="Gerbera" panose="02000500000000000000" pitchFamily="50" charset="-52"/>
            </a:endParaRPr>
          </a:p>
          <a:p>
            <a:pPr algn="just"/>
            <a:r>
              <a:rPr lang="ru-RU" sz="4000" dirty="0">
                <a:latin typeface="Gerbera" panose="02000500000000000000" pitchFamily="50" charset="-52"/>
              </a:rPr>
              <a:t>Спикер: Титова Оксана Владимировна</a:t>
            </a:r>
          </a:p>
          <a:p>
            <a:pPr marL="0" indent="0" algn="just">
              <a:buNone/>
            </a:pPr>
            <a:endParaRPr lang="en-US" sz="4000" b="1" dirty="0">
              <a:latin typeface="Gerbera" panose="02000500000000000000" pitchFamily="50" charset="-52"/>
            </a:endParaRPr>
          </a:p>
          <a:p>
            <a:pPr marL="0" indent="0" algn="just">
              <a:buNone/>
            </a:pPr>
            <a:r>
              <a:rPr lang="ru-RU" sz="4000" b="1" dirty="0">
                <a:latin typeface="Gerbera" panose="02000500000000000000" pitchFamily="50" charset="-52"/>
              </a:rPr>
              <a:t>21 ноября - </a:t>
            </a:r>
            <a:r>
              <a:rPr lang="ru-RU" sz="4000" b="1" dirty="0" err="1">
                <a:latin typeface="Gerbera" panose="02000500000000000000" pitchFamily="50" charset="-52"/>
              </a:rPr>
              <a:t>вебинар</a:t>
            </a:r>
            <a:r>
              <a:rPr lang="ru-RU" sz="4000" b="1" dirty="0">
                <a:latin typeface="Gerbera" panose="02000500000000000000" pitchFamily="50" charset="-52"/>
              </a:rPr>
              <a:t> для потенциальных участников </a:t>
            </a:r>
            <a:r>
              <a:rPr lang="ru-RU" sz="4000" dirty="0">
                <a:latin typeface="Gerbera" panose="02000500000000000000" pitchFamily="50" charset="-52"/>
              </a:rPr>
              <a:t>олимпиады «Я-профессионал», </a:t>
            </a:r>
            <a:r>
              <a:rPr lang="en-US" sz="4000" dirty="0">
                <a:latin typeface="Gerbera" panose="02000500000000000000" pitchFamily="50" charset="-52"/>
              </a:rPr>
              <a:t> </a:t>
            </a:r>
            <a:r>
              <a:rPr lang="ru-RU" sz="4000" dirty="0">
                <a:latin typeface="Gerbera" panose="02000500000000000000" pitchFamily="50" charset="-52"/>
              </a:rPr>
              <a:t>раскрывающий содержательные аспекты отборочного этапа (заочного) Олимпиады  </a:t>
            </a:r>
          </a:p>
          <a:p>
            <a:pPr algn="just"/>
            <a:r>
              <a:rPr lang="ru-RU" sz="4000" dirty="0">
                <a:latin typeface="Gerbera" panose="02000500000000000000" pitchFamily="50" charset="-52"/>
              </a:rPr>
              <a:t>Тема: </a:t>
            </a:r>
            <a:r>
              <a:rPr lang="ru-RU" sz="4000" b="1" dirty="0">
                <a:latin typeface="Gerbera" panose="02000500000000000000" pitchFamily="50" charset="-52"/>
              </a:rPr>
              <a:t>«Секреты успешного старта»</a:t>
            </a:r>
            <a:endParaRPr lang="ru-RU" sz="4000" dirty="0">
              <a:latin typeface="Gerbera" panose="02000500000000000000" pitchFamily="50" charset="-52"/>
            </a:endParaRPr>
          </a:p>
          <a:p>
            <a:pPr algn="just"/>
            <a:r>
              <a:rPr lang="ru-RU" sz="4000" dirty="0">
                <a:latin typeface="Gerbera" panose="02000500000000000000" pitchFamily="50" charset="-52"/>
              </a:rPr>
              <a:t>Спикер: Киселева Наталья Юрьевна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Спецификация тестовых испытаний отборочного этапа Олимпиады.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 Black" panose="02000A00000000000000" pitchFamily="50" charset="-52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693029"/>
              </p:ext>
            </p:extLst>
          </p:nvPr>
        </p:nvGraphicFramePr>
        <p:xfrm>
          <a:off x="1528998" y="2263515"/>
          <a:ext cx="9293900" cy="245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erbera" panose="02000500000000000000" pitchFamily="50" charset="-52"/>
                        </a:rPr>
                        <a:t>Максимальное количество баллов за тест  </a:t>
                      </a:r>
                      <a:endParaRPr lang="ru-RU" sz="2000" dirty="0">
                        <a:effectLst/>
                        <a:latin typeface="Gerbera" panose="02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rbera" panose="02000500000000000000" pitchFamily="50" charset="-52"/>
                        </a:rPr>
                        <a:t>100 баллов</a:t>
                      </a:r>
                      <a:endParaRPr lang="ru-RU" sz="2000">
                        <a:effectLst/>
                        <a:latin typeface="Gerbera" panose="02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rbera" panose="02000500000000000000" pitchFamily="50" charset="-52"/>
                        </a:rPr>
                        <a:t>Время на выполнение теста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erbera" panose="02000500000000000000" pitchFamily="50" charset="-52"/>
                        </a:rPr>
                        <a:t> </a:t>
                      </a:r>
                      <a:endParaRPr lang="ru-RU" sz="2000">
                        <a:effectLst/>
                        <a:latin typeface="Gerbera" panose="02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rbera" panose="02000500000000000000" pitchFamily="50" charset="-52"/>
                        </a:rPr>
                        <a:t>60 </a:t>
                      </a:r>
                      <a:r>
                        <a:rPr lang="ru-RU" sz="2000" dirty="0">
                          <a:effectLst/>
                          <a:latin typeface="Gerbera" panose="02000500000000000000" pitchFamily="50" charset="-52"/>
                        </a:rPr>
                        <a:t>минут</a:t>
                      </a:r>
                      <a:endParaRPr lang="ru-RU" sz="2000" dirty="0">
                        <a:effectLst/>
                        <a:latin typeface="Gerbera" panose="02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6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9587" y="399394"/>
            <a:ext cx="1103276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rbera" panose="02000500000000000000" pitchFamily="50" charset="-52"/>
              </a:rPr>
              <a:t>Тест состоит из 4 разделов и включает в себя 24 задания закрытого типа с выбором одного или нескольких вариантов правильных ответов, на установление соответствия, последовательности, на дополнение или с кратким ответом разного уровня сложности.  </a:t>
            </a:r>
          </a:p>
          <a:p>
            <a:pPr algn="just"/>
            <a:r>
              <a:rPr lang="ru-RU" sz="2000" dirty="0">
                <a:latin typeface="Gerbera" panose="02000500000000000000" pitchFamily="50" charset="-52"/>
              </a:rPr>
              <a:t> Задания распределяются по уровням сложности и позволяют выявить уровень подготовленности участника Олимпиады (базовый, повышенный, высокий): </a:t>
            </a:r>
          </a:p>
          <a:p>
            <a:pPr algn="just"/>
            <a:endParaRPr lang="ru-RU" sz="2000" dirty="0">
              <a:latin typeface="Gerbera" panose="02000500000000000000" pitchFamily="50" charset="-52"/>
            </a:endParaRPr>
          </a:p>
          <a:p>
            <a:pPr algn="just"/>
            <a:r>
              <a:rPr lang="ru-RU" sz="2000" dirty="0">
                <a:latin typeface="Gerbera" panose="02000500000000000000" pitchFamily="50" charset="-52"/>
              </a:rPr>
              <a:t>•	</a:t>
            </a:r>
            <a:r>
              <a:rPr lang="ru-RU" sz="2000" b="1" dirty="0">
                <a:latin typeface="Gerbera" panose="02000500000000000000" pitchFamily="50" charset="-52"/>
              </a:rPr>
              <a:t>Базовый уровень </a:t>
            </a:r>
            <a:r>
              <a:rPr lang="ru-RU" sz="2000" dirty="0">
                <a:latin typeface="Gerbera" panose="02000500000000000000" pitchFamily="50" charset="-52"/>
              </a:rPr>
              <a:t>сложности предполагает демонстрацию участником Олимпиады знания фактической информации основных разделов тестового материала, а также понимания изученного материала.</a:t>
            </a:r>
          </a:p>
          <a:p>
            <a:pPr algn="just"/>
            <a:endParaRPr lang="ru-RU" sz="2000" dirty="0">
              <a:latin typeface="Gerbera" panose="02000500000000000000" pitchFamily="50" charset="-52"/>
            </a:endParaRPr>
          </a:p>
          <a:p>
            <a:pPr algn="just"/>
            <a:r>
              <a:rPr lang="ru-RU" sz="2000" dirty="0">
                <a:latin typeface="Gerbera" panose="02000500000000000000" pitchFamily="50" charset="-52"/>
              </a:rPr>
              <a:t>•	</a:t>
            </a:r>
            <a:r>
              <a:rPr lang="ru-RU" sz="2000" b="1" dirty="0">
                <a:latin typeface="Gerbera" panose="02000500000000000000" pitchFamily="50" charset="-52"/>
              </a:rPr>
              <a:t>Повышенный уровень </a:t>
            </a:r>
            <a:r>
              <a:rPr lang="ru-RU" sz="2000" dirty="0">
                <a:latin typeface="Gerbera" panose="02000500000000000000" pitchFamily="50" charset="-52"/>
              </a:rPr>
              <a:t>сложности предполагает демонстрацию участником Олимпиады понимания и применения дефектологических знаний в конкретных педагогических ситуациях.</a:t>
            </a:r>
          </a:p>
          <a:p>
            <a:pPr algn="just"/>
            <a:endParaRPr lang="ru-RU" sz="2000" dirty="0">
              <a:latin typeface="Gerbera" panose="02000500000000000000" pitchFamily="50" charset="-52"/>
            </a:endParaRPr>
          </a:p>
          <a:p>
            <a:pPr algn="just"/>
            <a:r>
              <a:rPr lang="ru-RU" sz="2000" dirty="0">
                <a:latin typeface="Gerbera" panose="02000500000000000000" pitchFamily="50" charset="-52"/>
              </a:rPr>
              <a:t>•	</a:t>
            </a:r>
            <a:r>
              <a:rPr lang="ru-RU" sz="2000" b="1" dirty="0">
                <a:latin typeface="Gerbera" panose="02000500000000000000" pitchFamily="50" charset="-52"/>
              </a:rPr>
              <a:t>Высокий уровень </a:t>
            </a:r>
            <a:r>
              <a:rPr lang="ru-RU" sz="2000" dirty="0">
                <a:latin typeface="Gerbera" panose="02000500000000000000" pitchFamily="50" charset="-52"/>
              </a:rPr>
              <a:t>сложности предполагает демонстрацию участником Олимпиады способности к анализу и синтезу знаний из различных научных областей специальной педагогики, в том числе для решения исследовательских и профессиональных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256274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704790"/>
            <a:ext cx="9921240" cy="80385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Gerbera" panose="02000500000000000000" pitchFamily="50" charset="-52"/>
              </a:rPr>
              <a:t>Блок «</a:t>
            </a:r>
            <a:r>
              <a:rPr lang="ru-RU" sz="3600" b="1" dirty="0">
                <a:latin typeface="Gerbera" panose="02000500000000000000" pitchFamily="50" charset="-52"/>
              </a:rPr>
              <a:t>Основные понятия специальной педагогики и специальной психологии» 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Gerbera Black" panose="02000A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873770"/>
            <a:ext cx="11323320" cy="44825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500" dirty="0">
                <a:latin typeface="Gerbera" panose="02000500000000000000" pitchFamily="50" charset="-52"/>
              </a:rPr>
              <a:t>состоит из 6 заданий с выбором ответа или установлением соответствий понятий</a:t>
            </a:r>
          </a:p>
          <a:p>
            <a:r>
              <a:rPr lang="ru-RU" sz="4500" dirty="0">
                <a:latin typeface="Gerbera" panose="02000500000000000000" pitchFamily="50" charset="-52"/>
              </a:rPr>
              <a:t>Каждый вопрос имеет от 1 до 8 вариантов ответа. Если для правильного ответа необходимо выбрать несколько вариантов (пунктов), это дополнительно указывается в инструкции.</a:t>
            </a:r>
          </a:p>
          <a:p>
            <a:r>
              <a:rPr lang="ru-RU" sz="4500" dirty="0">
                <a:latin typeface="Gerbera" panose="02000500000000000000" pitchFamily="50" charset="-52"/>
              </a:rPr>
              <a:t>Максимальное количество баллов за задания первого блока 24 (задания 1-2 по 3 балла, 3-4 по 4 балла, 5-6 по 5 баллов)</a:t>
            </a:r>
          </a:p>
          <a:p>
            <a:pPr marL="0" indent="0">
              <a:buNone/>
            </a:pPr>
            <a:endParaRPr lang="ru-RU" sz="4500" dirty="0"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2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Gerbera" panose="02000500000000000000" pitchFamily="50" charset="-52"/>
              </a:rPr>
              <a:t>Блок «</a:t>
            </a:r>
            <a:r>
              <a:rPr lang="ru-RU" sz="3600" b="1" dirty="0">
                <a:latin typeface="Gerbera" panose="02000500000000000000" pitchFamily="50" charset="-52"/>
              </a:rPr>
              <a:t>Научные основания специальной педагогики»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Gerbera" panose="02000500000000000000" pitchFamily="50" charset="-52"/>
              </a:rPr>
              <a:t>состоит из 6 заданий с выбором правильного (правильных) ответа (от 1 до 3) по научным основам специальной педагогики, а также задания с продолжением ответа. Если для правильного ответа необходимо выбрать несколько вариантов (пунктов), это дополнительно указывается в инструкции.</a:t>
            </a:r>
          </a:p>
          <a:p>
            <a:r>
              <a:rPr lang="ru-RU" dirty="0">
                <a:latin typeface="Gerbera" panose="02000500000000000000" pitchFamily="50" charset="-52"/>
              </a:rPr>
              <a:t>Задания 7-12 оцениваются максимально в 24 балла (задания 7-8 по 3 балла, Задания 9-10 по 4 балла, Задания 11-12 по 5 баллов)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90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898</Words>
  <Application>Microsoft Office PowerPoint</Application>
  <PresentationFormat>Широкоэкранный</PresentationFormat>
  <Paragraphs>139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Gerbera Black</vt:lpstr>
      <vt:lpstr>Gerbera</vt:lpstr>
      <vt:lpstr>Calibri Light</vt:lpstr>
      <vt:lpstr>Gerbera Light</vt:lpstr>
      <vt:lpstr>Arial</vt:lpstr>
      <vt:lpstr>Calibri</vt:lpstr>
      <vt:lpstr>Тема Office</vt:lpstr>
      <vt:lpstr>Вебинар для вузов – соорганизаторов «Олимпиада «Я – профессионал – 2018»</vt:lpstr>
      <vt:lpstr>Актуальное!</vt:lpstr>
      <vt:lpstr>Презентация PowerPoint</vt:lpstr>
      <vt:lpstr>Регистрация участников  Олимпиады. </vt:lpstr>
      <vt:lpstr>Вебинары для участников Олимпиады</vt:lpstr>
      <vt:lpstr>Спецификация тестовых испытаний отборочного этапа Олимпиады. </vt:lpstr>
      <vt:lpstr>Презентация PowerPoint</vt:lpstr>
      <vt:lpstr>Блок «Основные понятия специальной педагогики и специальной психологии» </vt:lpstr>
      <vt:lpstr>Блок «Научные основания специальной педагогики» </vt:lpstr>
      <vt:lpstr>Блок «Специальное образование лиц с особыми образовательными потребностями» </vt:lpstr>
      <vt:lpstr>Блок «Педагогические системы специального образования» </vt:lpstr>
      <vt:lpstr>Тестовые задания: рекомендации экспертов</vt:lpstr>
      <vt:lpstr>Регламент очного этапа.  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Пронин Кирилл Сергеевич</cp:lastModifiedBy>
  <cp:revision>24</cp:revision>
  <dcterms:created xsi:type="dcterms:W3CDTF">2018-10-02T21:23:10Z</dcterms:created>
  <dcterms:modified xsi:type="dcterms:W3CDTF">2018-10-04T11:14:44Z</dcterms:modified>
</cp:coreProperties>
</file>