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13"/>
  </p:notesMasterIdLst>
  <p:sldIdLst>
    <p:sldId id="256" r:id="rId2"/>
    <p:sldId id="275" r:id="rId3"/>
    <p:sldId id="265" r:id="rId4"/>
    <p:sldId id="274" r:id="rId5"/>
    <p:sldId id="271" r:id="rId6"/>
    <p:sldId id="266" r:id="rId7"/>
    <p:sldId id="267" r:id="rId8"/>
    <p:sldId id="268" r:id="rId9"/>
    <p:sldId id="269" r:id="rId10"/>
    <p:sldId id="270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7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A08F-474B-48E9-A5FC-1F92DFB346B1}" type="datetimeFigureOut">
              <a:rPr lang="ru-RU" smtClean="0"/>
              <a:t>04.10.2018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34C5E-EBBD-44E6-959A-78BCDF49C9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10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36135-3ACB-4876-AC48-B04803AC171A}" type="datetime1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967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1A3BA-21DE-461A-9EF2-E0E9E82A6C6C}" type="datetime1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445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4561-6DF7-4BC5-AA5C-21ADF2A2B59E}" type="datetime1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82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873F-E03B-4997-BE6E-E253EFBF3B2D}" type="datetime1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549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DD5C3-FF34-4C81-B586-9B0370BD979E}" type="datetime1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4397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FC1C0-BEEB-4FB5-A05D-A430318499BF}" type="datetime1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102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B224-720B-4B2C-A130-A56F3B2D2FEA}" type="datetime1">
              <a:rPr lang="ru-RU" smtClean="0"/>
              <a:t>04.10.2018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49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2956C-3D59-4C04-934A-5C0BAABC8966}" type="datetime1">
              <a:rPr lang="ru-RU" smtClean="0"/>
              <a:t>04.10.2018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78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BD9D8-783E-4755-8390-FAFD91206D94}" type="datetime1">
              <a:rPr lang="ru-RU" smtClean="0"/>
              <a:t>04.10.2018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595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4F852-A369-437F-910A-CFAF04163C75}" type="datetime1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9982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A4FF1-1785-4F5A-9189-602711FAEF75}" type="datetime1">
              <a:rPr lang="ru-RU" smtClean="0"/>
              <a:t>04.10.2018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992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965AE-3159-49CC-9FF6-A14D443C8DFF}" type="datetime1">
              <a:rPr lang="ru-RU" smtClean="0"/>
              <a:t>04.10.2018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882AC-6E3B-4E8F-ABA4-A2AFE3744E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4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799" y="2893218"/>
            <a:ext cx="10058400" cy="1071563"/>
          </a:xfrm>
        </p:spPr>
        <p:txBody>
          <a:bodyPr>
            <a:noAutofit/>
          </a:bodyPr>
          <a:lstStyle/>
          <a:p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  <a:cs typeface="Times New Roman" panose="02020603050405020304" pitchFamily="18" charset="0"/>
              </a:rPr>
              <a:t>Вебинар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  <a:cs typeface="Times New Roman" panose="02020603050405020304" pitchFamily="18" charset="0"/>
              </a:rPr>
              <a:t> для вузов – </a:t>
            </a:r>
            <a:r>
              <a:rPr lang="ru-RU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  <a:cs typeface="Times New Roman" panose="02020603050405020304" pitchFamily="18" charset="0"/>
              </a:rPr>
              <a:t>соорганизаторов</a:t>
            </a:r>
            <a:r>
              <a:rPr lang="ru-RU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  <a:cs typeface="Times New Roman" panose="02020603050405020304" pitchFamily="18" charset="0"/>
              </a:rPr>
              <a:t> «Олимпиада «Я – профессионал – 2018»</a:t>
            </a:r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Gerbera" panose="02000500000000000000" pitchFamily="50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999" y="6054436"/>
            <a:ext cx="9144000" cy="422564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 Light" panose="02000300000000000000" pitchFamily="50" charset="-52"/>
                <a:cs typeface="Times New Roman" panose="02020603050405020304" pitchFamily="18" charset="0"/>
              </a:rPr>
              <a:t>04 октября 2018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408" y="436422"/>
            <a:ext cx="4728444" cy="18467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574791"/>
            <a:ext cx="1758677" cy="10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133" y="4574791"/>
            <a:ext cx="2269661" cy="108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201" y="4574791"/>
            <a:ext cx="2269661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794" y="4574791"/>
            <a:ext cx="2269662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388" y="4574791"/>
            <a:ext cx="2269662" cy="10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021" y="4574791"/>
            <a:ext cx="2269662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574" y="4574791"/>
            <a:ext cx="2269662" cy="10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207" y="4574791"/>
            <a:ext cx="2269662" cy="10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528" y="4574791"/>
            <a:ext cx="226966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81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03413"/>
            <a:ext cx="10515600" cy="1240116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 Black" panose="02000A00000000000000" pitchFamily="50" charset="-52"/>
              </a:rPr>
              <a:t>Пример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118" y="1613647"/>
            <a:ext cx="11967881" cy="485588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/>
              <a:t>Ваша коллега Мария Павловна, учитель химии, обратилась к вам: она возмущена тем, </a:t>
            </a:r>
            <a:r>
              <a:rPr lang="ru-RU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как</a:t>
            </a:r>
            <a:r>
              <a:rPr lang="ru-RU" sz="2400" i="1" dirty="0"/>
              <a:t> вели себя на её уроке ученики 9 класса. Коллега рассказывает про свои чувства, но суть ситуации все еще не ясна для вас. Какой вопрос лучше задать коллеге?</a:t>
            </a:r>
            <a:endParaRPr lang="en-US" sz="2400" i="1" dirty="0"/>
          </a:p>
          <a:p>
            <a:pPr marL="0" indent="0">
              <a:buNone/>
            </a:pPr>
            <a:r>
              <a:rPr lang="ru-RU" sz="2400" dirty="0"/>
              <a:t>1.   А ты знаешь, что у меня недавно было, как эти же ученики вели себя на моем уроке?..</a:t>
            </a:r>
          </a:p>
          <a:p>
            <a:pPr marL="0" indent="0">
              <a:buNone/>
            </a:pPr>
            <a:r>
              <a:rPr lang="ru-RU" sz="2400" dirty="0"/>
              <a:t>2.   Ты хочешь от меня поддержку или понять ситуацию лучше?</a:t>
            </a:r>
          </a:p>
          <a:p>
            <a:pPr marL="0" indent="0">
              <a:buNone/>
            </a:pPr>
            <a:r>
              <a:rPr lang="ru-RU" sz="2400" dirty="0"/>
              <a:t>3.   Ты удивишься, если я скажу, что все еще не понимаю, что именно вызвало твои чувства?</a:t>
            </a:r>
          </a:p>
          <a:p>
            <a:pPr marL="0" indent="0">
              <a:buNone/>
            </a:pPr>
            <a:r>
              <a:rPr lang="ru-RU" sz="2400" dirty="0"/>
              <a:t>4.   А ты говорила про возмутительное поведение учеников с психологом?</a:t>
            </a:r>
          </a:p>
          <a:p>
            <a:pPr marL="0" indent="0">
              <a:buNone/>
            </a:pPr>
            <a:r>
              <a:rPr lang="ru-RU" sz="2400" dirty="0"/>
              <a:t>5.   Может стоит вызвать родителей возмутителей в школу?</a:t>
            </a:r>
          </a:p>
          <a:p>
            <a:pPr marL="0" indent="0">
              <a:buNone/>
            </a:pPr>
            <a:r>
              <a:rPr lang="ru-RU" sz="2400" dirty="0"/>
              <a:t>6.   А ты к завучу обращалась, чтобы обсудить ситуацию на педсовете?</a:t>
            </a:r>
          </a:p>
          <a:p>
            <a:pPr marL="0" indent="0">
              <a:buNone/>
            </a:pPr>
            <a:r>
              <a:rPr lang="ru-RU" sz="2400" dirty="0"/>
              <a:t>7.   Ты сказала ученикам про свои чувства?</a:t>
            </a:r>
          </a:p>
          <a:p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Gerbera" panose="02000500000000000000" pitchFamily="50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10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2" cy="13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95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478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 Black" panose="02000A00000000000000" pitchFamily="50" charset="-52"/>
              </a:rPr>
              <a:t>Наши контакты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5100"/>
            <a:ext cx="10515600" cy="4351338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  <a:cs typeface="Times New Roman" panose="02020603050405020304" pitchFamily="18" charset="0"/>
              </a:rPr>
              <a:t>+7 (495) 699 41 25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  <a:cs typeface="Times New Roman" panose="02020603050405020304" pitchFamily="18" charset="0"/>
              </a:rPr>
              <a:t>+7 (929) 928 52 83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  <a:cs typeface="Times New Roman" panose="02020603050405020304" pitchFamily="18" charset="0"/>
              </a:rPr>
              <a:t> электронная почта: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  <a:cs typeface="Times New Roman" panose="02020603050405020304" pitchFamily="18" charset="0"/>
              </a:rPr>
              <a:t>prof_olimp@mgpu.ru</a:t>
            </a:r>
          </a:p>
          <a:p>
            <a:endParaRPr lang="ru-RU" dirty="0">
              <a:latin typeface="Gerbera" panose="02000500000000000000" pitchFamily="50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11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2" cy="13380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6371" y="1017640"/>
            <a:ext cx="4865125" cy="449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53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478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 Black" panose="02000A00000000000000" pitchFamily="50" charset="-52"/>
              </a:rPr>
              <a:t>Структура заданий второго 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5100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ru-RU" dirty="0"/>
              <a:t>Предметная часть:</a:t>
            </a:r>
          </a:p>
          <a:p>
            <a:pPr lvl="0"/>
            <a:r>
              <a:rPr lang="ru-RU" dirty="0"/>
              <a:t>владение предметом;</a:t>
            </a:r>
          </a:p>
          <a:p>
            <a:pPr lvl="0"/>
            <a:r>
              <a:rPr lang="ru-RU" dirty="0"/>
              <a:t>владение компетентностью содержательного оценивания.</a:t>
            </a:r>
          </a:p>
          <a:p>
            <a:pPr marL="0" lvl="0" indent="0">
              <a:buNone/>
            </a:pPr>
            <a:r>
              <a:rPr lang="ru-RU" dirty="0" err="1"/>
              <a:t>Метапредметная</a:t>
            </a:r>
            <a:r>
              <a:rPr lang="ru-RU" dirty="0"/>
              <a:t> часть: </a:t>
            </a:r>
          </a:p>
          <a:p>
            <a:r>
              <a:rPr lang="ru-RU" dirty="0"/>
              <a:t>педагогические умения.</a:t>
            </a:r>
          </a:p>
          <a:p>
            <a:endParaRPr lang="ru-RU" dirty="0"/>
          </a:p>
          <a:p>
            <a:pPr marL="0" indent="0">
              <a:buNone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Gerbera" panose="02000500000000000000" pitchFamily="50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2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2" cy="13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05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478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 Black" panose="02000A00000000000000" pitchFamily="50" charset="-52"/>
              </a:rPr>
              <a:t>Владение предметом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51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Проверка уровня </a:t>
            </a:r>
            <a:r>
              <a:rPr lang="ru-RU" dirty="0" err="1"/>
              <a:t>сформированности</a:t>
            </a:r>
            <a:r>
              <a:rPr lang="ru-RU" dirty="0"/>
              <a:t> предметных знаний и умений по одному из предметов (русский язык, математика, история, география, английский язык, биология, физика, химия, информатика). </a:t>
            </a:r>
          </a:p>
          <a:p>
            <a:pPr marL="0" indent="0">
              <a:buNone/>
            </a:pPr>
            <a:r>
              <a:rPr lang="ru-RU" dirty="0"/>
              <a:t>Данный блок заданий в каждом варианте включает 20 заданий (по математике – 10 заданий) с кратким ответом в виде слова  (словосочетания) или числа, задания на соответствие или множественный выбор. </a:t>
            </a:r>
          </a:p>
          <a:p>
            <a:pPr marL="0" indent="0">
              <a:buNone/>
            </a:pPr>
            <a:r>
              <a:rPr lang="ru-RU" dirty="0"/>
              <a:t>Общее примерное время выполнения первого блока заданий составляет 40 мин.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Gerbera" panose="02000500000000000000" pitchFamily="50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3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2" cy="13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8383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478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 Black" panose="02000A00000000000000" pitchFamily="50" charset="-52"/>
              </a:rPr>
              <a:t>Проверка заданий учеников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5100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Проверка профессиональной компетенции по оцениванию выполнения заданий с развернутым ответом: 1-3 задания с развернутым ответом, к которым приводятся критерии оценивания, и работы участников единого государственного экзамена, выполнявших эти задания. </a:t>
            </a:r>
          </a:p>
          <a:p>
            <a:pPr marL="0" indent="0">
              <a:buNone/>
            </a:pPr>
            <a:r>
              <a:rPr lang="ru-RU" dirty="0"/>
              <a:t>Каждая из предлагаемых для оценивания работ по выполнению заданий с развернутым ответом содержит какие-либо типичные ошибки, допускаемые  участниками ЕГЭ при выполнении заданий такого типа. </a:t>
            </a:r>
          </a:p>
          <a:p>
            <a:pPr marL="0" indent="0">
              <a:buNone/>
            </a:pPr>
            <a:r>
              <a:rPr lang="ru-RU" dirty="0"/>
              <a:t>Общее примерное время выполнения второго блока заданий составляет 20 мин.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4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2" cy="13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05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4789"/>
            <a:ext cx="10515600" cy="1325563"/>
          </a:xfrm>
        </p:spPr>
        <p:txBody>
          <a:bodyPr/>
          <a:lstStyle/>
          <a:p>
            <a:pPr algn="ctr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Gerbera Black" panose="02000A00000000000000" pitchFamily="50" charset="-52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51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Каждый вариант теста включает от 15 до 40% (в зависимости от предмета) заданий на понимание сути процессов, явлений, фактов и т.п., и 60-85% заданий на применение знаний и анализ объектов, процессов и явлений как в типовых ситуациях, так и в новых ситуациях.</a:t>
            </a:r>
          </a:p>
          <a:p>
            <a:pPr marL="0" indent="0">
              <a:buNone/>
            </a:pPr>
            <a:r>
              <a:rPr lang="ru-RU" b="1" dirty="0"/>
              <a:t>Максимальное количество тестовых баллов за тест</a:t>
            </a:r>
            <a:r>
              <a:rPr lang="ru-RU" dirty="0"/>
              <a:t> - 100.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Gerbera" panose="02000500000000000000" pitchFamily="50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5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2" cy="13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05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4789"/>
            <a:ext cx="10515600" cy="1325563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rbera Black" panose="02000A00000000000000" pitchFamily="50" charset="-52"/>
              </a:rPr>
              <a:t>Метапредметный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 Black" panose="02000A00000000000000" pitchFamily="50" charset="-52"/>
              </a:rPr>
              <a:t> блок (часть1)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510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Задания с максимальными баллами 2 и 4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Gerbera" panose="02000500000000000000" pitchFamily="50" charset="-52"/>
            </a:endParaRPr>
          </a:p>
          <a:p>
            <a:pPr>
              <a:buFontTx/>
              <a:buChar char="-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общие знания по возрастной и педагогической психологии</a:t>
            </a:r>
          </a:p>
          <a:p>
            <a:pPr>
              <a:buFontTx/>
              <a:buChar char="-"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ориенетация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 в современных педагогических технологиях</a:t>
            </a:r>
          </a:p>
          <a:p>
            <a:pPr>
              <a:buFontTx/>
              <a:buChar char="-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один или два правильных ответа</a:t>
            </a:r>
          </a:p>
          <a:p>
            <a:pPr>
              <a:buFontTx/>
              <a:buChar char="-"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Gerbera" panose="02000500000000000000" pitchFamily="50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6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2" cy="13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9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478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 Black" panose="02000A00000000000000" pitchFamily="50" charset="-52"/>
              </a:rPr>
              <a:t>Пример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510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Установите стиль общения педагога по его высказыванию: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«Конечно, главными воспитателями детей должны быть их собственные родители, а не учитель. Правда, родителей самих еще нужно воспитывать».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1.             Демократический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2.             Авторитарный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3.             Либеральный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7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2" cy="13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74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4789"/>
            <a:ext cx="10515600" cy="1325563"/>
          </a:xfrm>
        </p:spPr>
        <p:txBody>
          <a:bodyPr/>
          <a:lstStyle/>
          <a:p>
            <a:pPr algn="ctr"/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rbera Black" panose="02000A00000000000000" pitchFamily="50" charset="-52"/>
              </a:rPr>
              <a:t>Метапредметный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 Black" panose="02000A00000000000000" pitchFamily="50" charset="-52"/>
              </a:rPr>
              <a:t> блок (часть 2)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45100"/>
            <a:ext cx="10515600" cy="4351338"/>
          </a:xfrm>
        </p:spPr>
        <p:txBody>
          <a:bodyPr/>
          <a:lstStyle/>
          <a:p>
            <a:pPr lvl="0" fontAlgn="base">
              <a:buFontTx/>
              <a:buChar char="-"/>
            </a:pP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soft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 </a:t>
            </a:r>
            <a:r>
              <a:rPr lang="ru-RU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skills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 (способность управлять конфликтами, исследовательские компетентности, эмоциональный интеллект, критическое мышление и когнитивная гибкость и др.) </a:t>
            </a:r>
          </a:p>
          <a:p>
            <a:pPr lvl="0" fontAlgn="base">
              <a:buFontTx/>
              <a:buChar char="-"/>
            </a:pP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много правильных ответов, но с различным “весом” в баллах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Gerbera" panose="02000500000000000000" pitchFamily="50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8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2" cy="13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72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04789"/>
            <a:ext cx="10515600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  <a:latin typeface="Gerbera Black" panose="02000A00000000000000" pitchFamily="50" charset="-52"/>
              </a:rPr>
              <a:t>Пример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3177" y="1852706"/>
            <a:ext cx="11355294" cy="48260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Определите аргументационную ошибку в ответе старшеклассника на </a:t>
            </a:r>
            <a:r>
              <a:rPr lang="ru-RU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профориентационной</a:t>
            </a: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 беседе.</a:t>
            </a:r>
          </a:p>
          <a:p>
            <a:pPr marL="0" indent="0">
              <a:buNone/>
            </a:pPr>
            <a:r>
              <a:rPr lang="ru-RU" sz="4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Вопрос: Что бы вы выбрали в качестве приоритета – достигать чего-то или наслаждаться жизнью?</a:t>
            </a:r>
          </a:p>
          <a:p>
            <a:pPr marL="0" indent="0">
              <a:buNone/>
            </a:pPr>
            <a:r>
              <a:rPr lang="ru-RU" sz="4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Ответ: Достигать чего-то, так как если я чего-то добьюсь, я смогу наслаждаться жизнью.</a:t>
            </a:r>
            <a:endParaRPr lang="en-US" sz="4000" i="1" dirty="0">
              <a:solidFill>
                <a:schemeClr val="tx1">
                  <a:lumMod val="85000"/>
                  <a:lumOff val="15000"/>
                </a:schemeClr>
              </a:solidFill>
              <a:latin typeface="Gerbera" panose="02000500000000000000" pitchFamily="50" charset="-52"/>
            </a:endParaRPr>
          </a:p>
          <a:p>
            <a:pPr marL="0" indent="0">
              <a:buNone/>
            </a:pP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  <a:latin typeface="Gerbera" panose="02000500000000000000" pitchFamily="50" charset="-52"/>
            </a:endParaRPr>
          </a:p>
          <a:p>
            <a:pPr marL="742950" indent="-742950">
              <a:buFont typeface="+mj-lt"/>
              <a:buAutoNum type="arabicPeriod"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Вместо ответа на вопрос тут есть просто мнение.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Проблема аргумента в том, что человек декларирует выбор одного (достижения), но на самом деле предпочитает другое (наслаждение). 6 баллов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Ошибка в том, что не доказано, почему приоритетом является «достижение». Это просто рассуждение на предложенную тему.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Проблема в том, что для наслаждения жизнью не обязательно достигать чего-то.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Проблема в том, что автор слишком озабочен достижением, а не получением удовольствия, поэтому у него никогда не получится наслаждаться жизнью.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Gerbera" panose="02000500000000000000" pitchFamily="50" charset="-52"/>
              </a:rPr>
              <a:t>Это ложная идея. Достижение и наслаждение никак не связаны.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Gerbera" panose="02000500000000000000" pitchFamily="50" charset="-52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882AC-6E3B-4E8F-ABA4-A2AFE3744E70}" type="slidenum">
              <a:rPr lang="ru-RU" smtClean="0"/>
              <a:t>9</a:t>
            </a:fld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2522" cy="133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7258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551</Words>
  <Application>Microsoft Office PowerPoint</Application>
  <PresentationFormat>Широкоэкранный</PresentationFormat>
  <Paragraphs>69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Times New Roman</vt:lpstr>
      <vt:lpstr>Gerbera</vt:lpstr>
      <vt:lpstr>Calibri Light</vt:lpstr>
      <vt:lpstr>Gerbera Black</vt:lpstr>
      <vt:lpstr>Gerbera Light</vt:lpstr>
      <vt:lpstr>Calibri</vt:lpstr>
      <vt:lpstr>Arial</vt:lpstr>
      <vt:lpstr>Тема Office</vt:lpstr>
      <vt:lpstr>Вебинар для вузов – соорганизаторов «Олимпиада «Я – профессионал – 2018»</vt:lpstr>
      <vt:lpstr>Структура заданий второго тура</vt:lpstr>
      <vt:lpstr>Владение предметом</vt:lpstr>
      <vt:lpstr>Проверка заданий учеников</vt:lpstr>
      <vt:lpstr>Презентация PowerPoint</vt:lpstr>
      <vt:lpstr>Метапредметный блок (часть1)</vt:lpstr>
      <vt:lpstr>Пример задания</vt:lpstr>
      <vt:lpstr>Метапредметный блок (часть 2)</vt:lpstr>
      <vt:lpstr>Пример задания</vt:lpstr>
      <vt:lpstr>Пример задания</vt:lpstr>
      <vt:lpstr>Наши контакты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Пронин Кирилл Сергеевич</cp:lastModifiedBy>
  <cp:revision>20</cp:revision>
  <dcterms:created xsi:type="dcterms:W3CDTF">2018-10-02T21:23:10Z</dcterms:created>
  <dcterms:modified xsi:type="dcterms:W3CDTF">2018-10-04T10:54:26Z</dcterms:modified>
</cp:coreProperties>
</file>