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4" r:id="rId6"/>
    <p:sldId id="279" r:id="rId7"/>
    <p:sldId id="275" r:id="rId8"/>
    <p:sldId id="272" r:id="rId9"/>
    <p:sldId id="268" r:id="rId10"/>
    <p:sldId id="278" r:id="rId11"/>
    <p:sldId id="269" r:id="rId12"/>
    <p:sldId id="271" r:id="rId13"/>
    <p:sldId id="261" r:id="rId14"/>
    <p:sldId id="263" r:id="rId15"/>
    <p:sldId id="262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5"/>
    <p:restoredTop sz="94715"/>
  </p:normalViewPr>
  <p:slideViewPr>
    <p:cSldViewPr snapToGrid="0" snapToObjects="1">
      <p:cViewPr>
        <p:scale>
          <a:sx n="75" d="100"/>
          <a:sy n="75" d="100"/>
        </p:scale>
        <p:origin x="192" y="4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A7FA2-74FE-40F6-918F-25FA3D9AF632}" type="doc">
      <dgm:prSet loTypeId="urn:microsoft.com/office/officeart/2005/8/layout/venn2" loCatId="relationship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303FC64-7185-40AB-8C9A-3776F8FEE2E6}">
      <dgm:prSet phldrT="[Текст]" custT="1"/>
      <dgm:spPr/>
      <dgm:t>
        <a:bodyPr/>
        <a:lstStyle/>
        <a:p>
          <a:pPr algn="ctr"/>
          <a:endParaRPr lang="ru-RU" sz="1000" b="1" dirty="0"/>
        </a:p>
      </dgm:t>
    </dgm:pt>
    <dgm:pt modelId="{1EF2D827-3C00-4B08-8F5D-3569E64C08BE}" type="parTrans" cxnId="{6F3B7294-851B-43CE-BD09-08DBEAB852EA}">
      <dgm:prSet/>
      <dgm:spPr/>
      <dgm:t>
        <a:bodyPr/>
        <a:lstStyle/>
        <a:p>
          <a:pPr algn="ctr"/>
          <a:endParaRPr lang="ru-RU"/>
        </a:p>
      </dgm:t>
    </dgm:pt>
    <dgm:pt modelId="{597A37E5-E0B4-4969-8B72-3F00082A539F}" type="sibTrans" cxnId="{6F3B7294-851B-43CE-BD09-08DBEAB852EA}">
      <dgm:prSet/>
      <dgm:spPr/>
      <dgm:t>
        <a:bodyPr/>
        <a:lstStyle/>
        <a:p>
          <a:pPr algn="ctr"/>
          <a:endParaRPr lang="ru-RU"/>
        </a:p>
      </dgm:t>
    </dgm:pt>
    <dgm:pt modelId="{518F000E-10D2-4658-9F9D-6302E3E1A7C0}">
      <dgm:prSet phldrT="[Текст]" custT="1"/>
      <dgm:spPr>
        <a:solidFill>
          <a:srgbClr val="55B7DF"/>
        </a:solidFill>
      </dgm:spPr>
      <dgm:t>
        <a:bodyPr/>
        <a:lstStyle/>
        <a:p>
          <a:pPr algn="ctr"/>
          <a:endParaRPr lang="ru-RU" sz="1000" b="1" dirty="0"/>
        </a:p>
      </dgm:t>
    </dgm:pt>
    <dgm:pt modelId="{D5A7E3D8-B23E-4A45-8C19-69B92FE024B5}" type="parTrans" cxnId="{902D943F-4D81-4901-9BD6-7B3C9351431B}">
      <dgm:prSet/>
      <dgm:spPr/>
      <dgm:t>
        <a:bodyPr/>
        <a:lstStyle/>
        <a:p>
          <a:pPr algn="ctr"/>
          <a:endParaRPr lang="ru-RU"/>
        </a:p>
      </dgm:t>
    </dgm:pt>
    <dgm:pt modelId="{C4938078-5A81-4783-AFAC-42EB613407CE}" type="sibTrans" cxnId="{902D943F-4D81-4901-9BD6-7B3C9351431B}">
      <dgm:prSet/>
      <dgm:spPr/>
      <dgm:t>
        <a:bodyPr/>
        <a:lstStyle/>
        <a:p>
          <a:pPr algn="ctr"/>
          <a:endParaRPr lang="ru-RU"/>
        </a:p>
      </dgm:t>
    </dgm:pt>
    <dgm:pt modelId="{085C8DDD-8E0C-46AB-BFEA-A0434684B7A9}">
      <dgm:prSet phldrT="[Текст]" custT="1"/>
      <dgm:spPr/>
      <dgm:t>
        <a:bodyPr/>
        <a:lstStyle/>
        <a:p>
          <a:pPr algn="ctr"/>
          <a:endParaRPr lang="ru-RU" sz="1000" b="1" dirty="0"/>
        </a:p>
      </dgm:t>
    </dgm:pt>
    <dgm:pt modelId="{D97E5AD1-2A18-4B27-8095-6F069F8F291E}" type="parTrans" cxnId="{A5AE9D51-ADE2-4BE4-8DFD-F957AD221F98}">
      <dgm:prSet/>
      <dgm:spPr/>
      <dgm:t>
        <a:bodyPr/>
        <a:lstStyle/>
        <a:p>
          <a:endParaRPr lang="ru-RU"/>
        </a:p>
      </dgm:t>
    </dgm:pt>
    <dgm:pt modelId="{0EC76AF7-6BFF-4835-A7F2-0FE9B0DA8FDC}" type="sibTrans" cxnId="{A5AE9D51-ADE2-4BE4-8DFD-F957AD221F98}">
      <dgm:prSet/>
      <dgm:spPr/>
      <dgm:t>
        <a:bodyPr/>
        <a:lstStyle/>
        <a:p>
          <a:endParaRPr lang="ru-RU"/>
        </a:p>
      </dgm:t>
    </dgm:pt>
    <dgm:pt modelId="{97300721-035F-4C6E-A875-2DDE5E1E8803}" type="pres">
      <dgm:prSet presAssocID="{ABBA7FA2-74FE-40F6-918F-25FA3D9AF632}" presName="Name0" presStyleCnt="0">
        <dgm:presLayoutVars>
          <dgm:chMax val="7"/>
          <dgm:resizeHandles val="exact"/>
        </dgm:presLayoutVars>
      </dgm:prSet>
      <dgm:spPr/>
    </dgm:pt>
    <dgm:pt modelId="{3BA5D797-7513-43E1-A5D5-392EF2961967}" type="pres">
      <dgm:prSet presAssocID="{ABBA7FA2-74FE-40F6-918F-25FA3D9AF632}" presName="comp1" presStyleCnt="0"/>
      <dgm:spPr/>
    </dgm:pt>
    <dgm:pt modelId="{BB1951A2-CCC8-47FA-86D9-C0C49078852E}" type="pres">
      <dgm:prSet presAssocID="{ABBA7FA2-74FE-40F6-918F-25FA3D9AF632}" presName="circle1" presStyleLbl="node1" presStyleIdx="0" presStyleCnt="3" custScaleX="106667" custScaleY="94989" custLinFactNeighborX="712" custLinFactNeighborY="395"/>
      <dgm:spPr/>
    </dgm:pt>
    <dgm:pt modelId="{D9481919-9A53-4952-895D-25EA03F43069}" type="pres">
      <dgm:prSet presAssocID="{ABBA7FA2-74FE-40F6-918F-25FA3D9AF632}" presName="c1text" presStyleLbl="node1" presStyleIdx="0" presStyleCnt="3">
        <dgm:presLayoutVars>
          <dgm:bulletEnabled val="1"/>
        </dgm:presLayoutVars>
      </dgm:prSet>
      <dgm:spPr/>
    </dgm:pt>
    <dgm:pt modelId="{FE3E32A0-188B-4222-8D61-6A5FCE350776}" type="pres">
      <dgm:prSet presAssocID="{ABBA7FA2-74FE-40F6-918F-25FA3D9AF632}" presName="comp2" presStyleCnt="0"/>
      <dgm:spPr/>
    </dgm:pt>
    <dgm:pt modelId="{ECEBAA72-2D56-4E88-A0DD-A179F45B09AD}" type="pres">
      <dgm:prSet presAssocID="{ABBA7FA2-74FE-40F6-918F-25FA3D9AF632}" presName="circle2" presStyleLbl="node1" presStyleIdx="1" presStyleCnt="3"/>
      <dgm:spPr/>
    </dgm:pt>
    <dgm:pt modelId="{0337F274-B120-49CC-A967-1F4960363048}" type="pres">
      <dgm:prSet presAssocID="{ABBA7FA2-74FE-40F6-918F-25FA3D9AF632}" presName="c2text" presStyleLbl="node1" presStyleIdx="1" presStyleCnt="3">
        <dgm:presLayoutVars>
          <dgm:bulletEnabled val="1"/>
        </dgm:presLayoutVars>
      </dgm:prSet>
      <dgm:spPr/>
    </dgm:pt>
    <dgm:pt modelId="{017137DB-579A-4702-9FEC-6FB93C7718EF}" type="pres">
      <dgm:prSet presAssocID="{ABBA7FA2-74FE-40F6-918F-25FA3D9AF632}" presName="comp3" presStyleCnt="0"/>
      <dgm:spPr/>
    </dgm:pt>
    <dgm:pt modelId="{DAEE3036-6415-476F-A35E-D135F01B678F}" type="pres">
      <dgm:prSet presAssocID="{ABBA7FA2-74FE-40F6-918F-25FA3D9AF632}" presName="circle3" presStyleLbl="node1" presStyleIdx="2" presStyleCnt="3"/>
      <dgm:spPr/>
    </dgm:pt>
    <dgm:pt modelId="{CCD1C250-098B-405D-AEE3-BE76F8A87601}" type="pres">
      <dgm:prSet presAssocID="{ABBA7FA2-74FE-40F6-918F-25FA3D9AF632}" presName="c3text" presStyleLbl="node1" presStyleIdx="2" presStyleCnt="3">
        <dgm:presLayoutVars>
          <dgm:bulletEnabled val="1"/>
        </dgm:presLayoutVars>
      </dgm:prSet>
      <dgm:spPr/>
    </dgm:pt>
  </dgm:ptLst>
  <dgm:cxnLst>
    <dgm:cxn modelId="{4F78FD2D-AD61-A143-A1BA-4829D65F5AEE}" type="presOf" srcId="{085C8DDD-8E0C-46AB-BFEA-A0434684B7A9}" destId="{0337F274-B120-49CC-A967-1F4960363048}" srcOrd="1" destOrd="0" presId="urn:microsoft.com/office/officeart/2005/8/layout/venn2"/>
    <dgm:cxn modelId="{F4BD9B34-0549-784E-88D0-1CC4B587102F}" type="presOf" srcId="{085C8DDD-8E0C-46AB-BFEA-A0434684B7A9}" destId="{ECEBAA72-2D56-4E88-A0DD-A179F45B09AD}" srcOrd="0" destOrd="0" presId="urn:microsoft.com/office/officeart/2005/8/layout/venn2"/>
    <dgm:cxn modelId="{74FA843D-5313-4D48-BEF5-30E608627D4F}" type="presOf" srcId="{D303FC64-7185-40AB-8C9A-3776F8FEE2E6}" destId="{BB1951A2-CCC8-47FA-86D9-C0C49078852E}" srcOrd="0" destOrd="0" presId="urn:microsoft.com/office/officeart/2005/8/layout/venn2"/>
    <dgm:cxn modelId="{902D943F-4D81-4901-9BD6-7B3C9351431B}" srcId="{ABBA7FA2-74FE-40F6-918F-25FA3D9AF632}" destId="{518F000E-10D2-4658-9F9D-6302E3E1A7C0}" srcOrd="2" destOrd="0" parTransId="{D5A7E3D8-B23E-4A45-8C19-69B92FE024B5}" sibTransId="{C4938078-5A81-4783-AFAC-42EB613407CE}"/>
    <dgm:cxn modelId="{A5AE9D51-ADE2-4BE4-8DFD-F957AD221F98}" srcId="{ABBA7FA2-74FE-40F6-918F-25FA3D9AF632}" destId="{085C8DDD-8E0C-46AB-BFEA-A0434684B7A9}" srcOrd="1" destOrd="0" parTransId="{D97E5AD1-2A18-4B27-8095-6F069F8F291E}" sibTransId="{0EC76AF7-6BFF-4835-A7F2-0FE9B0DA8FDC}"/>
    <dgm:cxn modelId="{BCA1F851-0347-064A-B046-FD56530600C4}" type="presOf" srcId="{ABBA7FA2-74FE-40F6-918F-25FA3D9AF632}" destId="{97300721-035F-4C6E-A875-2DDE5E1E8803}" srcOrd="0" destOrd="0" presId="urn:microsoft.com/office/officeart/2005/8/layout/venn2"/>
    <dgm:cxn modelId="{6F3B7294-851B-43CE-BD09-08DBEAB852EA}" srcId="{ABBA7FA2-74FE-40F6-918F-25FA3D9AF632}" destId="{D303FC64-7185-40AB-8C9A-3776F8FEE2E6}" srcOrd="0" destOrd="0" parTransId="{1EF2D827-3C00-4B08-8F5D-3569E64C08BE}" sibTransId="{597A37E5-E0B4-4969-8B72-3F00082A539F}"/>
    <dgm:cxn modelId="{C1BC47A3-CED9-3F4B-81C6-E69229B07CFE}" type="presOf" srcId="{518F000E-10D2-4658-9F9D-6302E3E1A7C0}" destId="{CCD1C250-098B-405D-AEE3-BE76F8A87601}" srcOrd="1" destOrd="0" presId="urn:microsoft.com/office/officeart/2005/8/layout/venn2"/>
    <dgm:cxn modelId="{87CA32B2-22DF-E241-8E14-179E13AAA2C0}" type="presOf" srcId="{518F000E-10D2-4658-9F9D-6302E3E1A7C0}" destId="{DAEE3036-6415-476F-A35E-D135F01B678F}" srcOrd="0" destOrd="0" presId="urn:microsoft.com/office/officeart/2005/8/layout/venn2"/>
    <dgm:cxn modelId="{03628CBE-E660-EF48-9E9F-1CF491E21BF9}" type="presOf" srcId="{D303FC64-7185-40AB-8C9A-3776F8FEE2E6}" destId="{D9481919-9A53-4952-895D-25EA03F43069}" srcOrd="1" destOrd="0" presId="urn:microsoft.com/office/officeart/2005/8/layout/venn2"/>
    <dgm:cxn modelId="{26C5717D-7129-0C47-AD7C-D525D36853DF}" type="presParOf" srcId="{97300721-035F-4C6E-A875-2DDE5E1E8803}" destId="{3BA5D797-7513-43E1-A5D5-392EF2961967}" srcOrd="0" destOrd="0" presId="urn:microsoft.com/office/officeart/2005/8/layout/venn2"/>
    <dgm:cxn modelId="{DEDA1DA1-9BB1-2548-A9C2-413FD4B08A14}" type="presParOf" srcId="{3BA5D797-7513-43E1-A5D5-392EF2961967}" destId="{BB1951A2-CCC8-47FA-86D9-C0C49078852E}" srcOrd="0" destOrd="0" presId="urn:microsoft.com/office/officeart/2005/8/layout/venn2"/>
    <dgm:cxn modelId="{4503EE9F-64E6-D44B-B521-5A9411774786}" type="presParOf" srcId="{3BA5D797-7513-43E1-A5D5-392EF2961967}" destId="{D9481919-9A53-4952-895D-25EA03F43069}" srcOrd="1" destOrd="0" presId="urn:microsoft.com/office/officeart/2005/8/layout/venn2"/>
    <dgm:cxn modelId="{C3729C92-B7A2-3E42-8D38-7BF03C819146}" type="presParOf" srcId="{97300721-035F-4C6E-A875-2DDE5E1E8803}" destId="{FE3E32A0-188B-4222-8D61-6A5FCE350776}" srcOrd="1" destOrd="0" presId="urn:microsoft.com/office/officeart/2005/8/layout/venn2"/>
    <dgm:cxn modelId="{AF56E7B7-D0C7-3843-A49E-493DF9C4F9B5}" type="presParOf" srcId="{FE3E32A0-188B-4222-8D61-6A5FCE350776}" destId="{ECEBAA72-2D56-4E88-A0DD-A179F45B09AD}" srcOrd="0" destOrd="0" presId="urn:microsoft.com/office/officeart/2005/8/layout/venn2"/>
    <dgm:cxn modelId="{52043C4E-9ECF-1C43-8D99-D6B921833B98}" type="presParOf" srcId="{FE3E32A0-188B-4222-8D61-6A5FCE350776}" destId="{0337F274-B120-49CC-A967-1F4960363048}" srcOrd="1" destOrd="0" presId="urn:microsoft.com/office/officeart/2005/8/layout/venn2"/>
    <dgm:cxn modelId="{52CA1ADF-78A5-CA40-852C-DDA11193CAA3}" type="presParOf" srcId="{97300721-035F-4C6E-A875-2DDE5E1E8803}" destId="{017137DB-579A-4702-9FEC-6FB93C7718EF}" srcOrd="2" destOrd="0" presId="urn:microsoft.com/office/officeart/2005/8/layout/venn2"/>
    <dgm:cxn modelId="{658427D8-7A4E-344E-9FF5-54255964B5E3}" type="presParOf" srcId="{017137DB-579A-4702-9FEC-6FB93C7718EF}" destId="{DAEE3036-6415-476F-A35E-D135F01B678F}" srcOrd="0" destOrd="0" presId="urn:microsoft.com/office/officeart/2005/8/layout/venn2"/>
    <dgm:cxn modelId="{48D0EC08-DFCE-A044-BBC8-D1A103E3B593}" type="presParOf" srcId="{017137DB-579A-4702-9FEC-6FB93C7718EF}" destId="{CCD1C250-098B-405D-AEE3-BE76F8A8760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DF9130-137A-444C-BE14-668600D624C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CC367D-CAE1-4623-B629-D4DE8D859C38}">
      <dgm:prSet custT="1"/>
      <dgm:spPr>
        <a:xfrm>
          <a:off x="297575" y="1199869"/>
          <a:ext cx="1262698" cy="1031777"/>
        </a:xfrm>
        <a:noFill/>
        <a:ln>
          <a:noFill/>
        </a:ln>
        <a:effectLst/>
      </dgm:spPr>
      <dgm:t>
        <a:bodyPr/>
        <a:lstStyle/>
        <a:p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Обеспечивает  активное участие лишь части обучающихся (менее половины)</a:t>
          </a:r>
        </a:p>
      </dgm:t>
    </dgm:pt>
    <dgm:pt modelId="{5BAF96FA-6252-4BF2-B3C7-C733AE2852FE}" type="parTrans" cxnId="{B33DCDA3-B6D3-4269-BCF6-4BE587BE3ACC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BB6E6166-B3CB-4153-9044-29631F2F8F29}" type="sibTrans" cxnId="{B33DCDA3-B6D3-4269-BCF6-4BE587BE3ACC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3F17550E-7FA5-4E51-A1FC-7211C70A107F}">
      <dgm:prSet custT="1"/>
      <dgm:spPr>
        <a:xfrm>
          <a:off x="1786555" y="843299"/>
          <a:ext cx="1316078" cy="1031777"/>
        </a:xfrm>
        <a:noFill/>
        <a:ln>
          <a:noFill/>
        </a:ln>
        <a:effectLst/>
      </dgm:spPr>
      <dgm:t>
        <a:bodyPr/>
        <a:lstStyle/>
        <a:p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Вовлекает большую часть класса в образовательный процесс / Включенность и активность обучающихся носит эпизодический характер</a:t>
          </a:r>
        </a:p>
      </dgm:t>
    </dgm:pt>
    <dgm:pt modelId="{0B6CA293-7029-4742-B486-10F306E6F76C}" type="parTrans" cxnId="{FBF02DB4-FE0E-4355-8AA7-C03B5BC7767D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051EC617-4081-4C39-96D7-DED2D485294D}" type="sibTrans" cxnId="{FBF02DB4-FE0E-4355-8AA7-C03B5BC7767D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1D2BCE77-71E9-4E0A-AA87-3F1C0402989C}">
      <dgm:prSet custT="1"/>
      <dgm:spPr>
        <a:xfrm>
          <a:off x="3249148" y="486729"/>
          <a:ext cx="1440248" cy="1031777"/>
        </a:xfrm>
        <a:noFill/>
        <a:ln>
          <a:noFill/>
        </a:ln>
        <a:effectLst/>
      </dgm:spPr>
      <dgm:t>
        <a:bodyPr/>
        <a:lstStyle/>
        <a:p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Поддерживает устойчивую высокую степень активности и включенности в образовательный процесс для каждого обучаемого. / За рамками урока степень вовлеченности значительно снижается</a:t>
          </a:r>
        </a:p>
      </dgm:t>
    </dgm:pt>
    <dgm:pt modelId="{5544BDF5-7C3F-4FAD-BB47-D8BBED48580C}" type="parTrans" cxnId="{0D082E5E-4D9B-415C-BA04-9897FA5B88D2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4F8E6DBB-2B86-44EF-A2A9-E93FAC426515}" type="sibTrans" cxnId="{0D082E5E-4D9B-415C-BA04-9897FA5B88D2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9212E845-5DEA-44A7-8114-E018C41DBAC8}">
      <dgm:prSet custT="1"/>
      <dgm:spPr>
        <a:xfrm>
          <a:off x="4733482" y="130159"/>
          <a:ext cx="1314842" cy="1031777"/>
        </a:xfrm>
        <a:noFill/>
        <a:ln>
          <a:noFill/>
        </a:ln>
        <a:effectLst/>
      </dgm:spPr>
      <dgm:t>
        <a:bodyPr/>
        <a:lstStyle/>
        <a:p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Обеспечивает вовлеченность обучающихся, выходящую за рамки непосредственно урока и являющуюся результатом организации учебного процесса для всего процесса обучения</a:t>
          </a:r>
        </a:p>
      </dgm:t>
    </dgm:pt>
    <dgm:pt modelId="{86788321-67F9-41B4-84DB-BE4D144BC18A}" type="parTrans" cxnId="{BECF9A4D-ACF2-4508-BD58-AF3751F893FF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B50F7E78-0E54-433E-89E7-D686D3AA28C9}" type="sibTrans" cxnId="{BECF9A4D-ACF2-4508-BD58-AF3751F893FF}">
      <dgm:prSet/>
      <dgm:spPr/>
      <dgm:t>
        <a:bodyPr/>
        <a:lstStyle/>
        <a:p>
          <a:endParaRPr lang="ru-RU" sz="1000">
            <a:latin typeface="+mj-lt"/>
          </a:endParaRPr>
        </a:p>
      </dgm:t>
    </dgm:pt>
    <dgm:pt modelId="{CDCABA58-8599-4A4A-BCF5-2BB1B570E710}" type="pres">
      <dgm:prSet presAssocID="{CDDF9130-137A-444C-BE14-668600D624C6}" presName="rootnode" presStyleCnt="0">
        <dgm:presLayoutVars>
          <dgm:chMax/>
          <dgm:chPref/>
          <dgm:dir/>
          <dgm:animLvl val="lvl"/>
        </dgm:presLayoutVars>
      </dgm:prSet>
      <dgm:spPr/>
    </dgm:pt>
    <dgm:pt modelId="{741080F7-0FD2-4363-A0CE-2A9201CFAAAB}" type="pres">
      <dgm:prSet presAssocID="{77CC367D-CAE1-4623-B629-D4DE8D859C38}" presName="composite" presStyleCnt="0"/>
      <dgm:spPr/>
    </dgm:pt>
    <dgm:pt modelId="{409C32FF-ADBC-4D44-82B2-19B05128A077}" type="pres">
      <dgm:prSet presAssocID="{77CC367D-CAE1-4623-B629-D4DE8D859C38}" presName="LShape" presStyleLbl="alignNode1" presStyleIdx="0" presStyleCnt="7"/>
      <dgm:spPr>
        <a:xfrm rot="5400000">
          <a:off x="439291" y="810314"/>
          <a:ext cx="783544" cy="1303799"/>
        </a:xfrm>
        <a:prstGeom prst="corner">
          <a:avLst>
            <a:gd name="adj1" fmla="val 16120"/>
            <a:gd name="adj2" fmla="val 16110"/>
          </a:avLst>
        </a:prstGeom>
        <a:solidFill>
          <a:srgbClr val="E7E6E6">
            <a:lumMod val="90000"/>
          </a:srgbClr>
        </a:solidFill>
        <a:ln w="12700" cap="flat" cmpd="sng" algn="ctr">
          <a:solidFill>
            <a:srgbClr val="FF8F33"/>
          </a:solidFill>
          <a:prstDash val="solid"/>
          <a:miter lim="800000"/>
        </a:ln>
        <a:effectLst/>
      </dgm:spPr>
    </dgm:pt>
    <dgm:pt modelId="{049F1CDE-5E3A-497C-8C52-0D0E611DE976}" type="pres">
      <dgm:prSet presAssocID="{77CC367D-CAE1-4623-B629-D4DE8D859C38}" presName="ParentText" presStyleLbl="revTx" presStyleIdx="0" presStyleCnt="4" custScaleX="107274" custLinFactNeighborX="2709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9841DC43-FF02-4127-8F7A-DCB014EEA2BA}" type="pres">
      <dgm:prSet presAssocID="{77CC367D-CAE1-4623-B629-D4DE8D859C38}" presName="Triangle" presStyleLbl="alignNode1" presStyleIdx="1" presStyleCnt="7"/>
      <dgm:spPr>
        <a:xfrm>
          <a:off x="1263486" y="714327"/>
          <a:ext cx="222090" cy="222090"/>
        </a:xfrm>
        <a:prstGeom prst="triangle">
          <a:avLst>
            <a:gd name="adj" fmla="val 100000"/>
          </a:avLst>
        </a:prstGeom>
        <a:solidFill>
          <a:srgbClr val="FF8F33"/>
        </a:solidFill>
        <a:ln w="12700" cap="flat" cmpd="sng" algn="ctr">
          <a:solidFill>
            <a:srgbClr val="FF8F33"/>
          </a:solidFill>
          <a:prstDash val="solid"/>
          <a:miter lim="800000"/>
        </a:ln>
        <a:effectLst/>
      </dgm:spPr>
    </dgm:pt>
    <dgm:pt modelId="{8332701C-C819-4F88-8A89-89D22ACCC8E3}" type="pres">
      <dgm:prSet presAssocID="{BB6E6166-B3CB-4153-9044-29631F2F8F29}" presName="sibTrans" presStyleCnt="0"/>
      <dgm:spPr/>
    </dgm:pt>
    <dgm:pt modelId="{A3D59D54-087D-4E4E-856A-F0F9651465C2}" type="pres">
      <dgm:prSet presAssocID="{BB6E6166-B3CB-4153-9044-29631F2F8F29}" presName="space" presStyleCnt="0"/>
      <dgm:spPr/>
    </dgm:pt>
    <dgm:pt modelId="{3D072614-DB77-4CFE-BCE9-ED682BFC6266}" type="pres">
      <dgm:prSet presAssocID="{3F17550E-7FA5-4E51-A1FC-7211C70A107F}" presName="composite" presStyleCnt="0"/>
      <dgm:spPr/>
    </dgm:pt>
    <dgm:pt modelId="{E53DD063-C794-4AB6-A6B6-9D2713E0E18B}" type="pres">
      <dgm:prSet presAssocID="{3F17550E-7FA5-4E51-A1FC-7211C70A107F}" presName="LShape" presStyleLbl="alignNode1" presStyleIdx="2" presStyleCnt="7"/>
      <dgm:spPr>
        <a:xfrm rot="5400000">
          <a:off x="1923075" y="453744"/>
          <a:ext cx="783544" cy="1303799"/>
        </a:xfrm>
        <a:prstGeom prst="corner">
          <a:avLst>
            <a:gd name="adj1" fmla="val 16120"/>
            <a:gd name="adj2" fmla="val 16110"/>
          </a:avLst>
        </a:prstGeom>
        <a:solidFill>
          <a:srgbClr val="E7E6E6">
            <a:lumMod val="75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BA80E242-A707-4B75-86D8-942890DF12DF}" type="pres">
      <dgm:prSet presAssocID="{3F17550E-7FA5-4E51-A1FC-7211C70A107F}" presName="ParentText" presStyleLbl="revTx" presStyleIdx="1" presStyleCnt="4" custScaleX="113542" custLinFactNeighborX="5418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E77D3436-D074-4980-979C-3C7EF90A349D}" type="pres">
      <dgm:prSet presAssocID="{3F17550E-7FA5-4E51-A1FC-7211C70A107F}" presName="Triangle" presStyleLbl="alignNode1" presStyleIdx="3" presStyleCnt="7"/>
      <dgm:spPr>
        <a:xfrm>
          <a:off x="2747269" y="357757"/>
          <a:ext cx="222090" cy="222090"/>
        </a:xfrm>
        <a:prstGeom prst="triangle">
          <a:avLst>
            <a:gd name="adj" fmla="val 1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CECD3303-378E-40AF-ADDE-ED43E8466202}" type="pres">
      <dgm:prSet presAssocID="{051EC617-4081-4C39-96D7-DED2D485294D}" presName="sibTrans" presStyleCnt="0"/>
      <dgm:spPr/>
    </dgm:pt>
    <dgm:pt modelId="{A01B0CB6-4BFD-4C3F-956B-F5882C1ED14E}" type="pres">
      <dgm:prSet presAssocID="{051EC617-4081-4C39-96D7-DED2D485294D}" presName="space" presStyleCnt="0"/>
      <dgm:spPr/>
    </dgm:pt>
    <dgm:pt modelId="{3F7116F6-6D32-4ACD-B87D-3F468E6EFFB2}" type="pres">
      <dgm:prSet presAssocID="{1D2BCE77-71E9-4E0A-AA87-3F1C0402989C}" presName="composite" presStyleCnt="0"/>
      <dgm:spPr/>
    </dgm:pt>
    <dgm:pt modelId="{B1D92528-179F-410B-B6E3-65907C994027}" type="pres">
      <dgm:prSet presAssocID="{1D2BCE77-71E9-4E0A-AA87-3F1C0402989C}" presName="LShape" presStyleLbl="alignNode1" presStyleIdx="4" presStyleCnt="7"/>
      <dgm:spPr>
        <a:xfrm rot="5400000">
          <a:off x="3409109" y="97174"/>
          <a:ext cx="783544" cy="1303799"/>
        </a:xfrm>
        <a:prstGeom prst="corner">
          <a:avLst>
            <a:gd name="adj1" fmla="val 16120"/>
            <a:gd name="adj2" fmla="val 16110"/>
          </a:avLst>
        </a:prstGeom>
        <a:solidFill>
          <a:srgbClr val="E7E6E6">
            <a:lumMod val="50000"/>
          </a:srgbClr>
        </a:solidFill>
        <a:ln w="12700" cap="flat" cmpd="sng" algn="ctr">
          <a:solidFill>
            <a:srgbClr val="A5A5A5">
              <a:lumMod val="75000"/>
            </a:srgbClr>
          </a:solidFill>
          <a:prstDash val="solid"/>
          <a:miter lim="800000"/>
        </a:ln>
        <a:effectLst/>
      </dgm:spPr>
    </dgm:pt>
    <dgm:pt modelId="{2B47FA27-444F-46A6-A734-8B29E3D6BF69}" type="pres">
      <dgm:prSet presAssocID="{1D2BCE77-71E9-4E0A-AA87-3F1C0402989C}" presName="ParentText" presStyleLbl="revTx" presStyleIdx="2" presStyleCnt="4" custScaleX="122358" custLinFactNeighborX="8701" custLinFactNeighborY="-667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  <dgm:pt modelId="{AFB19761-21CE-4FB8-A378-60E632D8DDAF}" type="pres">
      <dgm:prSet presAssocID="{1D2BCE77-71E9-4E0A-AA87-3F1C0402989C}" presName="Triangle" presStyleLbl="alignNode1" presStyleIdx="5" presStyleCnt="7"/>
      <dgm:spPr>
        <a:xfrm>
          <a:off x="4233303" y="1186"/>
          <a:ext cx="222090" cy="222090"/>
        </a:xfrm>
        <a:prstGeom prst="triangle">
          <a:avLst>
            <a:gd name="adj" fmla="val 100000"/>
          </a:avLst>
        </a:prstGeom>
        <a:solidFill>
          <a:srgbClr val="A5A5A5">
            <a:lumMod val="75000"/>
          </a:srgbClr>
        </a:solidFill>
        <a:ln w="12700" cap="flat" cmpd="sng" algn="ctr">
          <a:solidFill>
            <a:srgbClr val="A5A5A5">
              <a:lumMod val="75000"/>
            </a:srgbClr>
          </a:solidFill>
          <a:prstDash val="solid"/>
          <a:miter lim="800000"/>
        </a:ln>
        <a:effectLst/>
      </dgm:spPr>
    </dgm:pt>
    <dgm:pt modelId="{D5EF2D58-BB76-48F3-991C-33931C1163C7}" type="pres">
      <dgm:prSet presAssocID="{4F8E6DBB-2B86-44EF-A2A9-E93FAC426515}" presName="sibTrans" presStyleCnt="0"/>
      <dgm:spPr/>
    </dgm:pt>
    <dgm:pt modelId="{4E9ADAE6-B9E2-42E4-A0CD-618F56CB18B6}" type="pres">
      <dgm:prSet presAssocID="{4F8E6DBB-2B86-44EF-A2A9-E93FAC426515}" presName="space" presStyleCnt="0"/>
      <dgm:spPr/>
    </dgm:pt>
    <dgm:pt modelId="{CAD2AE83-78D7-4165-BEB0-A8A673990F98}" type="pres">
      <dgm:prSet presAssocID="{9212E845-5DEA-44A7-8114-E018C41DBAC8}" presName="composite" presStyleCnt="0"/>
      <dgm:spPr/>
    </dgm:pt>
    <dgm:pt modelId="{B9F9D81C-AE8E-482A-8141-44E45407CE9E}" type="pres">
      <dgm:prSet presAssocID="{9212E845-5DEA-44A7-8114-E018C41DBAC8}" presName="LShape" presStyleLbl="alignNode1" presStyleIdx="6" presStyleCnt="7"/>
      <dgm:spPr>
        <a:xfrm rot="5400000">
          <a:off x="4890641" y="-259396"/>
          <a:ext cx="783544" cy="1303799"/>
        </a:xfrm>
        <a:prstGeom prst="corner">
          <a:avLst>
            <a:gd name="adj1" fmla="val 16120"/>
            <a:gd name="adj2" fmla="val 16110"/>
          </a:avLst>
        </a:prstGeom>
        <a:solidFill>
          <a:srgbClr val="E7E6E6">
            <a:lumMod val="25000"/>
          </a:srgbClr>
        </a:solidFill>
        <a:ln w="12700" cap="flat" cmpd="sng" algn="ctr">
          <a:solidFill>
            <a:srgbClr val="A5A5A5">
              <a:lumMod val="50000"/>
            </a:srgbClr>
          </a:solidFill>
          <a:prstDash val="solid"/>
          <a:miter lim="800000"/>
        </a:ln>
        <a:effectLst/>
      </dgm:spPr>
    </dgm:pt>
    <dgm:pt modelId="{4DC54F20-0AFA-4FF3-A1DE-9195514FAD14}" type="pres">
      <dgm:prSet presAssocID="{9212E845-5DEA-44A7-8114-E018C41DBAC8}" presName="ParentText" presStyleLbl="revTx" presStyleIdx="3" presStyleCnt="4" custScaleX="96956" custLinFactNeighborX="3612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</dgm:pt>
  </dgm:ptLst>
  <dgm:cxnLst>
    <dgm:cxn modelId="{BECF9A4D-ACF2-4508-BD58-AF3751F893FF}" srcId="{CDDF9130-137A-444C-BE14-668600D624C6}" destId="{9212E845-5DEA-44A7-8114-E018C41DBAC8}" srcOrd="3" destOrd="0" parTransId="{86788321-67F9-41B4-84DB-BE4D144BC18A}" sibTransId="{B50F7E78-0E54-433E-89E7-D686D3AA28C9}"/>
    <dgm:cxn modelId="{0D082E5E-4D9B-415C-BA04-9897FA5B88D2}" srcId="{CDDF9130-137A-444C-BE14-668600D624C6}" destId="{1D2BCE77-71E9-4E0A-AA87-3F1C0402989C}" srcOrd="2" destOrd="0" parTransId="{5544BDF5-7C3F-4FAD-BB47-D8BBED48580C}" sibTransId="{4F8E6DBB-2B86-44EF-A2A9-E93FAC426515}"/>
    <dgm:cxn modelId="{FCF82460-30CC-374F-85B4-EE41F38655A9}" type="presOf" srcId="{77CC367D-CAE1-4623-B629-D4DE8D859C38}" destId="{049F1CDE-5E3A-497C-8C52-0D0E611DE976}" srcOrd="0" destOrd="0" presId="urn:microsoft.com/office/officeart/2009/3/layout/StepUpProcess"/>
    <dgm:cxn modelId="{00D38D61-A286-7A48-8921-D3BA27043950}" type="presOf" srcId="{CDDF9130-137A-444C-BE14-668600D624C6}" destId="{CDCABA58-8599-4A4A-BCF5-2BB1B570E710}" srcOrd="0" destOrd="0" presId="urn:microsoft.com/office/officeart/2009/3/layout/StepUpProcess"/>
    <dgm:cxn modelId="{1F2EAB6C-4378-AE46-8589-9DD16D317F49}" type="presOf" srcId="{1D2BCE77-71E9-4E0A-AA87-3F1C0402989C}" destId="{2B47FA27-444F-46A6-A734-8B29E3D6BF69}" srcOrd="0" destOrd="0" presId="urn:microsoft.com/office/officeart/2009/3/layout/StepUpProcess"/>
    <dgm:cxn modelId="{B33DCDA3-B6D3-4269-BCF6-4BE587BE3ACC}" srcId="{CDDF9130-137A-444C-BE14-668600D624C6}" destId="{77CC367D-CAE1-4623-B629-D4DE8D859C38}" srcOrd="0" destOrd="0" parTransId="{5BAF96FA-6252-4BF2-B3C7-C733AE2852FE}" sibTransId="{BB6E6166-B3CB-4153-9044-29631F2F8F29}"/>
    <dgm:cxn modelId="{13045FA8-50D1-E94A-8BD3-A9A816A07420}" type="presOf" srcId="{9212E845-5DEA-44A7-8114-E018C41DBAC8}" destId="{4DC54F20-0AFA-4FF3-A1DE-9195514FAD14}" srcOrd="0" destOrd="0" presId="urn:microsoft.com/office/officeart/2009/3/layout/StepUpProcess"/>
    <dgm:cxn modelId="{FBF02DB4-FE0E-4355-8AA7-C03B5BC7767D}" srcId="{CDDF9130-137A-444C-BE14-668600D624C6}" destId="{3F17550E-7FA5-4E51-A1FC-7211C70A107F}" srcOrd="1" destOrd="0" parTransId="{0B6CA293-7029-4742-B486-10F306E6F76C}" sibTransId="{051EC617-4081-4C39-96D7-DED2D485294D}"/>
    <dgm:cxn modelId="{FD63BCF4-ACB2-9945-AA9C-99E7C2618EA2}" type="presOf" srcId="{3F17550E-7FA5-4E51-A1FC-7211C70A107F}" destId="{BA80E242-A707-4B75-86D8-942890DF12DF}" srcOrd="0" destOrd="0" presId="urn:microsoft.com/office/officeart/2009/3/layout/StepUpProcess"/>
    <dgm:cxn modelId="{460AFFDD-A57C-5642-AD57-7112469C8280}" type="presParOf" srcId="{CDCABA58-8599-4A4A-BCF5-2BB1B570E710}" destId="{741080F7-0FD2-4363-A0CE-2A9201CFAAAB}" srcOrd="0" destOrd="0" presId="urn:microsoft.com/office/officeart/2009/3/layout/StepUpProcess"/>
    <dgm:cxn modelId="{2F0D3863-793A-6040-B909-F388A8316150}" type="presParOf" srcId="{741080F7-0FD2-4363-A0CE-2A9201CFAAAB}" destId="{409C32FF-ADBC-4D44-82B2-19B05128A077}" srcOrd="0" destOrd="0" presId="urn:microsoft.com/office/officeart/2009/3/layout/StepUpProcess"/>
    <dgm:cxn modelId="{213B26B0-05A7-B342-93BE-E74C017F191E}" type="presParOf" srcId="{741080F7-0FD2-4363-A0CE-2A9201CFAAAB}" destId="{049F1CDE-5E3A-497C-8C52-0D0E611DE976}" srcOrd="1" destOrd="0" presId="urn:microsoft.com/office/officeart/2009/3/layout/StepUpProcess"/>
    <dgm:cxn modelId="{E443B71A-A057-AD4B-B826-4FB2C8BDDD0A}" type="presParOf" srcId="{741080F7-0FD2-4363-A0CE-2A9201CFAAAB}" destId="{9841DC43-FF02-4127-8F7A-DCB014EEA2BA}" srcOrd="2" destOrd="0" presId="urn:microsoft.com/office/officeart/2009/3/layout/StepUpProcess"/>
    <dgm:cxn modelId="{323D04C7-4CA6-5942-9F0C-61D175792197}" type="presParOf" srcId="{CDCABA58-8599-4A4A-BCF5-2BB1B570E710}" destId="{8332701C-C819-4F88-8A89-89D22ACCC8E3}" srcOrd="1" destOrd="0" presId="urn:microsoft.com/office/officeart/2009/3/layout/StepUpProcess"/>
    <dgm:cxn modelId="{4C597B74-0EC7-8640-AEEA-4969565730DB}" type="presParOf" srcId="{8332701C-C819-4F88-8A89-89D22ACCC8E3}" destId="{A3D59D54-087D-4E4E-856A-F0F9651465C2}" srcOrd="0" destOrd="0" presId="urn:microsoft.com/office/officeart/2009/3/layout/StepUpProcess"/>
    <dgm:cxn modelId="{B2ADF7E3-156A-4B4B-A115-B3169EBF08E9}" type="presParOf" srcId="{CDCABA58-8599-4A4A-BCF5-2BB1B570E710}" destId="{3D072614-DB77-4CFE-BCE9-ED682BFC6266}" srcOrd="2" destOrd="0" presId="urn:microsoft.com/office/officeart/2009/3/layout/StepUpProcess"/>
    <dgm:cxn modelId="{28E879A1-2C10-9F4D-86A1-9158C8A1886A}" type="presParOf" srcId="{3D072614-DB77-4CFE-BCE9-ED682BFC6266}" destId="{E53DD063-C794-4AB6-A6B6-9D2713E0E18B}" srcOrd="0" destOrd="0" presId="urn:microsoft.com/office/officeart/2009/3/layout/StepUpProcess"/>
    <dgm:cxn modelId="{69B3C527-DA3C-A247-8156-228921064210}" type="presParOf" srcId="{3D072614-DB77-4CFE-BCE9-ED682BFC6266}" destId="{BA80E242-A707-4B75-86D8-942890DF12DF}" srcOrd="1" destOrd="0" presId="urn:microsoft.com/office/officeart/2009/3/layout/StepUpProcess"/>
    <dgm:cxn modelId="{B48EB1DD-BEEB-9142-A83A-BECB74A485EE}" type="presParOf" srcId="{3D072614-DB77-4CFE-BCE9-ED682BFC6266}" destId="{E77D3436-D074-4980-979C-3C7EF90A349D}" srcOrd="2" destOrd="0" presId="urn:microsoft.com/office/officeart/2009/3/layout/StepUpProcess"/>
    <dgm:cxn modelId="{84908E5C-3FB5-DC4F-9168-F71FF35DBACD}" type="presParOf" srcId="{CDCABA58-8599-4A4A-BCF5-2BB1B570E710}" destId="{CECD3303-378E-40AF-ADDE-ED43E8466202}" srcOrd="3" destOrd="0" presId="urn:microsoft.com/office/officeart/2009/3/layout/StepUpProcess"/>
    <dgm:cxn modelId="{065D4587-109A-CC42-B4D7-B17CE2825009}" type="presParOf" srcId="{CECD3303-378E-40AF-ADDE-ED43E8466202}" destId="{A01B0CB6-4BFD-4C3F-956B-F5882C1ED14E}" srcOrd="0" destOrd="0" presId="urn:microsoft.com/office/officeart/2009/3/layout/StepUpProcess"/>
    <dgm:cxn modelId="{0EB689B2-B1E8-2D4C-A3B2-EEE399567AE2}" type="presParOf" srcId="{CDCABA58-8599-4A4A-BCF5-2BB1B570E710}" destId="{3F7116F6-6D32-4ACD-B87D-3F468E6EFFB2}" srcOrd="4" destOrd="0" presId="urn:microsoft.com/office/officeart/2009/3/layout/StepUpProcess"/>
    <dgm:cxn modelId="{85FE1DC6-D252-914A-B336-CBEBAA52CDA0}" type="presParOf" srcId="{3F7116F6-6D32-4ACD-B87D-3F468E6EFFB2}" destId="{B1D92528-179F-410B-B6E3-65907C994027}" srcOrd="0" destOrd="0" presId="urn:microsoft.com/office/officeart/2009/3/layout/StepUpProcess"/>
    <dgm:cxn modelId="{4FCBFA7E-A087-DC44-A309-EB567DE75D64}" type="presParOf" srcId="{3F7116F6-6D32-4ACD-B87D-3F468E6EFFB2}" destId="{2B47FA27-444F-46A6-A734-8B29E3D6BF69}" srcOrd="1" destOrd="0" presId="urn:microsoft.com/office/officeart/2009/3/layout/StepUpProcess"/>
    <dgm:cxn modelId="{64C238D9-E415-BF4A-B454-1DC2196E910F}" type="presParOf" srcId="{3F7116F6-6D32-4ACD-B87D-3F468E6EFFB2}" destId="{AFB19761-21CE-4FB8-A378-60E632D8DDAF}" srcOrd="2" destOrd="0" presId="urn:microsoft.com/office/officeart/2009/3/layout/StepUpProcess"/>
    <dgm:cxn modelId="{343C9FC4-00EB-864A-8D20-E867D4130B6C}" type="presParOf" srcId="{CDCABA58-8599-4A4A-BCF5-2BB1B570E710}" destId="{D5EF2D58-BB76-48F3-991C-33931C1163C7}" srcOrd="5" destOrd="0" presId="urn:microsoft.com/office/officeart/2009/3/layout/StepUpProcess"/>
    <dgm:cxn modelId="{CD21897D-B6B9-054A-B43A-AAA1B1CF1BF4}" type="presParOf" srcId="{D5EF2D58-BB76-48F3-991C-33931C1163C7}" destId="{4E9ADAE6-B9E2-42E4-A0CD-618F56CB18B6}" srcOrd="0" destOrd="0" presId="urn:microsoft.com/office/officeart/2009/3/layout/StepUpProcess"/>
    <dgm:cxn modelId="{7EBA87DB-20AA-7641-8AF7-A2DC6E0F17EC}" type="presParOf" srcId="{CDCABA58-8599-4A4A-BCF5-2BB1B570E710}" destId="{CAD2AE83-78D7-4165-BEB0-A8A673990F98}" srcOrd="6" destOrd="0" presId="urn:microsoft.com/office/officeart/2009/3/layout/StepUpProcess"/>
    <dgm:cxn modelId="{FE29E401-8755-BC44-B3AD-E8BD19885AF9}" type="presParOf" srcId="{CAD2AE83-78D7-4165-BEB0-A8A673990F98}" destId="{B9F9D81C-AE8E-482A-8141-44E45407CE9E}" srcOrd="0" destOrd="0" presId="urn:microsoft.com/office/officeart/2009/3/layout/StepUpProcess"/>
    <dgm:cxn modelId="{DE2FB723-BE90-8B44-A392-6D4B496A2B2A}" type="presParOf" srcId="{CAD2AE83-78D7-4165-BEB0-A8A673990F98}" destId="{4DC54F20-0AFA-4FF3-A1DE-9195514FAD1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1951A2-CCC8-47FA-86D9-C0C49078852E}">
      <dsp:nvSpPr>
        <dsp:cNvPr id="0" name=""/>
        <dsp:cNvSpPr/>
      </dsp:nvSpPr>
      <dsp:spPr>
        <a:xfrm>
          <a:off x="883839" y="76921"/>
          <a:ext cx="4979506" cy="4434345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b="1" kern="1200" dirty="0"/>
        </a:p>
      </dsp:txBody>
      <dsp:txXfrm>
        <a:off x="2503423" y="298638"/>
        <a:ext cx="1740337" cy="665151"/>
      </dsp:txXfrm>
    </dsp:sp>
    <dsp:sp modelId="{ECEBAA72-2D56-4E88-A0DD-A179F45B09AD}">
      <dsp:nvSpPr>
        <dsp:cNvPr id="0" name=""/>
        <dsp:cNvSpPr/>
      </dsp:nvSpPr>
      <dsp:spPr>
        <a:xfrm>
          <a:off x="1589752" y="1108586"/>
          <a:ext cx="3501204" cy="3501204"/>
        </a:xfrm>
        <a:prstGeom prst="ellipse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b="1" kern="1200" dirty="0"/>
        </a:p>
      </dsp:txBody>
      <dsp:txXfrm>
        <a:off x="2524573" y="1327411"/>
        <a:ext cx="1631561" cy="656475"/>
      </dsp:txXfrm>
    </dsp:sp>
    <dsp:sp modelId="{DAEE3036-6415-476F-A35E-D135F01B678F}">
      <dsp:nvSpPr>
        <dsp:cNvPr id="0" name=""/>
        <dsp:cNvSpPr/>
      </dsp:nvSpPr>
      <dsp:spPr>
        <a:xfrm>
          <a:off x="2173286" y="2275654"/>
          <a:ext cx="2334136" cy="2334136"/>
        </a:xfrm>
        <a:prstGeom prst="ellipse">
          <a:avLst/>
        </a:prstGeom>
        <a:solidFill>
          <a:srgbClr val="55B7D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b="1" kern="1200" dirty="0"/>
        </a:p>
      </dsp:txBody>
      <dsp:txXfrm>
        <a:off x="2515112" y="2859188"/>
        <a:ext cx="1650483" cy="1167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C32FF-ADBC-4D44-82B2-19B05128A077}">
      <dsp:nvSpPr>
        <dsp:cNvPr id="0" name=""/>
        <dsp:cNvSpPr/>
      </dsp:nvSpPr>
      <dsp:spPr>
        <a:xfrm rot="5400000">
          <a:off x="547494" y="2063077"/>
          <a:ext cx="1641790" cy="2731902"/>
        </a:xfrm>
        <a:prstGeom prst="corner">
          <a:avLst>
            <a:gd name="adj1" fmla="val 16120"/>
            <a:gd name="adj2" fmla="val 16110"/>
          </a:avLst>
        </a:prstGeom>
        <a:solidFill>
          <a:srgbClr val="E7E6E6">
            <a:lumMod val="90000"/>
          </a:srgbClr>
        </a:solidFill>
        <a:ln w="12700" cap="flat" cmpd="sng" algn="ctr">
          <a:solidFill>
            <a:srgbClr val="FF8F3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F1CDE-5E3A-497C-8C52-0D0E611DE976}">
      <dsp:nvSpPr>
        <dsp:cNvPr id="0" name=""/>
        <dsp:cNvSpPr/>
      </dsp:nvSpPr>
      <dsp:spPr>
        <a:xfrm>
          <a:off x="250550" y="2879327"/>
          <a:ext cx="2645781" cy="216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Обеспечивает  активное участие лишь части обучающихся (менее половины)</a:t>
          </a:r>
        </a:p>
      </dsp:txBody>
      <dsp:txXfrm>
        <a:off x="250550" y="2879327"/>
        <a:ext cx="2645781" cy="2161924"/>
      </dsp:txXfrm>
    </dsp:sp>
    <dsp:sp modelId="{9841DC43-FF02-4127-8F7A-DCB014EEA2BA}">
      <dsp:nvSpPr>
        <dsp:cNvPr id="0" name=""/>
        <dsp:cNvSpPr/>
      </dsp:nvSpPr>
      <dsp:spPr>
        <a:xfrm>
          <a:off x="2274461" y="1861951"/>
          <a:ext cx="465354" cy="465354"/>
        </a:xfrm>
        <a:prstGeom prst="triangle">
          <a:avLst>
            <a:gd name="adj" fmla="val 100000"/>
          </a:avLst>
        </a:prstGeom>
        <a:solidFill>
          <a:srgbClr val="FF8F33"/>
        </a:solidFill>
        <a:ln w="12700" cap="flat" cmpd="sng" algn="ctr">
          <a:solidFill>
            <a:srgbClr val="FF8F3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DD063-C794-4AB6-A6B6-9D2713E0E18B}">
      <dsp:nvSpPr>
        <dsp:cNvPr id="0" name=""/>
        <dsp:cNvSpPr/>
      </dsp:nvSpPr>
      <dsp:spPr>
        <a:xfrm rot="5400000">
          <a:off x="3656523" y="1315942"/>
          <a:ext cx="1641790" cy="2731902"/>
        </a:xfrm>
        <a:prstGeom prst="corner">
          <a:avLst>
            <a:gd name="adj1" fmla="val 16120"/>
            <a:gd name="adj2" fmla="val 16110"/>
          </a:avLst>
        </a:prstGeom>
        <a:solidFill>
          <a:srgbClr val="E7E6E6">
            <a:lumMod val="7500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0E242-A707-4B75-86D8-942890DF12DF}">
      <dsp:nvSpPr>
        <dsp:cNvPr id="0" name=""/>
        <dsp:cNvSpPr/>
      </dsp:nvSpPr>
      <dsp:spPr>
        <a:xfrm>
          <a:off x="3349098" y="2132192"/>
          <a:ext cx="2800373" cy="216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Вовлекает большую часть класса в образовательный процесс / Включенность и активность обучающихся носит эпизодический характер</a:t>
          </a:r>
        </a:p>
      </dsp:txBody>
      <dsp:txXfrm>
        <a:off x="3349098" y="2132192"/>
        <a:ext cx="2800373" cy="2161924"/>
      </dsp:txXfrm>
    </dsp:sp>
    <dsp:sp modelId="{E77D3436-D074-4980-979C-3C7EF90A349D}">
      <dsp:nvSpPr>
        <dsp:cNvPr id="0" name=""/>
        <dsp:cNvSpPr/>
      </dsp:nvSpPr>
      <dsp:spPr>
        <a:xfrm>
          <a:off x="5383491" y="1114816"/>
          <a:ext cx="465354" cy="465354"/>
        </a:xfrm>
        <a:prstGeom prst="triangle">
          <a:avLst>
            <a:gd name="adj" fmla="val 1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D92528-179F-410B-B6E3-65907C994027}">
      <dsp:nvSpPr>
        <dsp:cNvPr id="0" name=""/>
        <dsp:cNvSpPr/>
      </dsp:nvSpPr>
      <dsp:spPr>
        <a:xfrm rot="5400000">
          <a:off x="6770269" y="568806"/>
          <a:ext cx="1641790" cy="2731902"/>
        </a:xfrm>
        <a:prstGeom prst="corner">
          <a:avLst>
            <a:gd name="adj1" fmla="val 16120"/>
            <a:gd name="adj2" fmla="val 16110"/>
          </a:avLst>
        </a:prstGeom>
        <a:solidFill>
          <a:srgbClr val="E7E6E6">
            <a:lumMod val="50000"/>
          </a:srgbClr>
        </a:solidFill>
        <a:ln w="12700" cap="flat" cmpd="sng" algn="ctr">
          <a:solidFill>
            <a:srgbClr val="A5A5A5">
              <a:lumMod val="75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7FA27-444F-46A6-A734-8B29E3D6BF69}">
      <dsp:nvSpPr>
        <dsp:cNvPr id="0" name=""/>
        <dsp:cNvSpPr/>
      </dsp:nvSpPr>
      <dsp:spPr>
        <a:xfrm>
          <a:off x="6435096" y="1240791"/>
          <a:ext cx="3017809" cy="216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Поддерживает устойчивую высокую степень активности и включенности в образовательный процесс для каждого обучаемого. / За рамками урока степень вовлеченности значительно снижается</a:t>
          </a:r>
        </a:p>
      </dsp:txBody>
      <dsp:txXfrm>
        <a:off x="6435096" y="1240791"/>
        <a:ext cx="3017809" cy="2161924"/>
      </dsp:txXfrm>
    </dsp:sp>
    <dsp:sp modelId="{AFB19761-21CE-4FB8-A378-60E632D8DDAF}">
      <dsp:nvSpPr>
        <dsp:cNvPr id="0" name=""/>
        <dsp:cNvSpPr/>
      </dsp:nvSpPr>
      <dsp:spPr>
        <a:xfrm>
          <a:off x="8497236" y="367680"/>
          <a:ext cx="465354" cy="465354"/>
        </a:xfrm>
        <a:prstGeom prst="triangle">
          <a:avLst>
            <a:gd name="adj" fmla="val 100000"/>
          </a:avLst>
        </a:prstGeom>
        <a:solidFill>
          <a:srgbClr val="A5A5A5">
            <a:lumMod val="75000"/>
          </a:srgbClr>
        </a:solidFill>
        <a:ln w="12700" cap="flat" cmpd="sng" algn="ctr">
          <a:solidFill>
            <a:srgbClr val="A5A5A5">
              <a:lumMod val="75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9D81C-AE8E-482A-8141-44E45407CE9E}">
      <dsp:nvSpPr>
        <dsp:cNvPr id="0" name=""/>
        <dsp:cNvSpPr/>
      </dsp:nvSpPr>
      <dsp:spPr>
        <a:xfrm rot="5400000">
          <a:off x="9874582" y="-178329"/>
          <a:ext cx="1641790" cy="2731902"/>
        </a:xfrm>
        <a:prstGeom prst="corner">
          <a:avLst>
            <a:gd name="adj1" fmla="val 16120"/>
            <a:gd name="adj2" fmla="val 16110"/>
          </a:avLst>
        </a:prstGeom>
        <a:solidFill>
          <a:srgbClr val="E7E6E6">
            <a:lumMod val="25000"/>
          </a:srgbClr>
        </a:solidFill>
        <a:ln w="12700" cap="flat" cmpd="sng" algn="ctr">
          <a:solidFill>
            <a:srgbClr val="A5A5A5">
              <a:lumMod val="5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54F20-0AFA-4FF3-A1DE-9195514FAD14}">
      <dsp:nvSpPr>
        <dsp:cNvPr id="0" name=""/>
        <dsp:cNvSpPr/>
      </dsp:nvSpPr>
      <dsp:spPr>
        <a:xfrm>
          <a:off x="9672567" y="637921"/>
          <a:ext cx="2391300" cy="216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Обеспечивает вовлеченность обучающихся, выходящую за рамки непосредственно урока и являющуюся результатом организации учебного процесса для всего процесса обучения</a:t>
          </a:r>
        </a:p>
      </dsp:txBody>
      <dsp:txXfrm>
        <a:off x="9672567" y="637921"/>
        <a:ext cx="2391300" cy="2161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3C902-AAA9-D646-A8C1-2417F0F0B401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036C0-42C4-EF40-A0D0-822800F3D4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drive.google.com</a:t>
            </a:r>
            <a:r>
              <a:rPr lang="en-US" dirty="0"/>
              <a:t>/file/d/1l1o1MYW8ocJRk1KaYt7GhsaO9LwkfmhN/</a:t>
            </a:r>
            <a:r>
              <a:rPr lang="en-US" dirty="0" err="1"/>
              <a:t>view?usp</a:t>
            </a:r>
            <a:r>
              <a:rPr lang="en-US" dirty="0"/>
              <a:t>=sharing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036C0-42C4-EF40-A0D0-822800F3D43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1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24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45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39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8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8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94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46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3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7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31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6E24C-2DD0-B949-8A86-F3A2C043A9E8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FDF-F344-6E48-83C3-FD267D9C9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92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hyperlink" Target="file:////Users/svetlanavachkova/Documents/%25D0%2593%25D0%25A0%25D0%2590%25D0%259D%25D0%25A2%25D0%25AB_%25D0%259F%25D0%25A0%25D0%259E%25D0%2595%25D0%259A%25D0%25A2%25D0%25AB/%25D0%259E%25D0%25BB%25D0%25B8%25D0%25BC%25D0%25BF%25D0%25B8%25D0%25B0%25D0%25B4%25D0%25B0/%25D0%25A1%25D0%25BE%25D0%25B2%25D0%25B5%25D1%2589%25D0%25B0%25D0%25BD%25D0%25B8%25D1%258F/%25D0%2592%25D0%25B5%25D0%25B1%25D0%25B8%25D0%25BD%25D0%25B0%25D1%2580_12_01_18/%25D0%259C%25D0%25B5%25D1%2582%25D0%25BE%25D0%25B4%25D0%25B8%25D1%2587%25D0%25B5%25D1%2581%25D0%25BA%25D0%25B8%25D0%25B5%20%25D1%2580%25D0%25B5%25D0%25BA%25D0%25BE%25D0%25BC%25D0%25B5%25D0%25BD%25D0%25B4%25D0%25B0%25D1%2586%25D0%25B8%25D0%25B8%20%25D0%25BF%25D0%25BE%20%25D0%25B2%25D0%25B8%25D0%25B4%25D0%25B5%25D0%25BE-%25D1%2581%25D1%258A%25D0%25B5%25D0%25BC%25D0%25BA%25D0%25B5.pdf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Вебинар</a:t>
            </a:r>
            <a:br>
              <a:rPr lang="ru-RU" dirty="0"/>
            </a:br>
            <a:r>
              <a:rPr lang="ru-RU" dirty="0"/>
              <a:t>второй этап олимпиады</a:t>
            </a:r>
            <a:br>
              <a:rPr lang="ru-RU" dirty="0"/>
            </a:br>
            <a:r>
              <a:rPr lang="ru-RU" dirty="0"/>
              <a:t>Я-профессионал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Педагогическое направление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1356890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008"/>
          </a:xfrm>
        </p:spPr>
        <p:txBody>
          <a:bodyPr/>
          <a:lstStyle/>
          <a:p>
            <a:r>
              <a:rPr lang="ru-RU" dirty="0"/>
              <a:t>Группы компетенций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83732"/>
            <a:ext cx="11032067" cy="546946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  <a:latin typeface="+mj-lt"/>
              </a:rPr>
              <a:t>В когнитивную группу </a:t>
            </a:r>
            <a:r>
              <a:rPr lang="ru-RU" dirty="0">
                <a:latin typeface="+mj-lt"/>
              </a:rPr>
              <a:t>вошли компетенции, обусловленные в основном особенностями мыслительной деятельности, и лежащие в основе большинства функций учителя, связанных с изучением и пониманием действительности, а также подготовкой и планированием своей работы. Не смотря на выделение этих компетенций в отдельную группу, когнитивный аспект лежит в основе любой другой компетенции. </a:t>
            </a:r>
          </a:p>
          <a:p>
            <a:r>
              <a:rPr lang="ru-RU" dirty="0">
                <a:solidFill>
                  <a:srgbClr val="00B050"/>
                </a:solidFill>
                <a:latin typeface="+mj-lt"/>
              </a:rPr>
              <a:t>В социальную группу </a:t>
            </a:r>
            <a:r>
              <a:rPr lang="ru-RU" dirty="0">
                <a:latin typeface="+mj-lt"/>
              </a:rPr>
              <a:t>вошли компетенции, обеспечивающие взаимодействие с окружающими. И первую очередь, определяющие качество индивидуального взаимодействия. 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solidFill>
                  <a:srgbClr val="0070C0"/>
                </a:solidFill>
                <a:latin typeface="+mj-lt"/>
              </a:rPr>
              <a:t>В функциональную группу </a:t>
            </a:r>
            <a:r>
              <a:rPr lang="ru-RU" dirty="0">
                <a:latin typeface="+mj-lt"/>
              </a:rPr>
              <a:t>включены компетенции, связанные организацией процесса обучения и влияющие на качество реализации функций по созданию необходимой образовательной среды. Эти компетенции, базируются как на когнитивных, так и на социальных компетенциях, и вместе с тем являются особо значимыми для обеспечения качественной профессиональной деятельности учителя.</a:t>
            </a:r>
          </a:p>
        </p:txBody>
      </p:sp>
      <p:pic>
        <p:nvPicPr>
          <p:cNvPr id="4" name="logoMGPU.png">
            <a:extLst>
              <a:ext uri="{FF2B5EF4-FFF2-40B4-BE49-F238E27FC236}">
                <a16:creationId xmlns:a16="http://schemas.microsoft.com/office/drawing/2014/main" id="{EED3FDBC-36CD-3F49-9D21-812B206C1306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018" y="106883"/>
            <a:ext cx="972554" cy="72222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Изображение 4">
            <a:extLst>
              <a:ext uri="{FF2B5EF4-FFF2-40B4-BE49-F238E27FC236}">
                <a16:creationId xmlns:a16="http://schemas.microsoft.com/office/drawing/2014/main" id="{AF78A097-6EEB-7A4A-9239-D9A2ED697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7448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1" y="365126"/>
            <a:ext cx="10324275" cy="57460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600"/>
              <a:t>Анализ профессионального </a:t>
            </a:r>
            <a:r>
              <a:rPr lang="ru-RU" sz="3600" dirty="0"/>
              <a:t>стандарта педагога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15470" y="939314"/>
            <a:ext cx="10448306" cy="1835933"/>
          </a:xfrm>
        </p:spPr>
        <p:txBody>
          <a:bodyPr>
            <a:normAutofit/>
          </a:bodyPr>
          <a:lstStyle/>
          <a:p>
            <a:r>
              <a:rPr lang="ru-RU" sz="2400" dirty="0"/>
              <a:t>Мы рассматриваем 33 трудовых действия профессионального стандарта педагога </a:t>
            </a:r>
          </a:p>
          <a:p>
            <a:r>
              <a:rPr lang="ru-RU" sz="2400" dirty="0"/>
              <a:t>Каждому трудовому действию соответствуют группы компетенций</a:t>
            </a:r>
          </a:p>
        </p:txBody>
      </p:sp>
      <p:sp>
        <p:nvSpPr>
          <p:cNvPr id="4" name="Овал 3"/>
          <p:cNvSpPr/>
          <p:nvPr/>
        </p:nvSpPr>
        <p:spPr>
          <a:xfrm>
            <a:off x="3789623" y="2884341"/>
            <a:ext cx="4549814" cy="3289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Разработка и реализация программ учебных дисциплин в рамках основной общеобразовательной программы</a:t>
            </a:r>
          </a:p>
        </p:txBody>
      </p:sp>
      <p:sp>
        <p:nvSpPr>
          <p:cNvPr id="30" name="Стрелка вниз 29"/>
          <p:cNvSpPr/>
          <p:nvPr/>
        </p:nvSpPr>
        <p:spPr>
          <a:xfrm rot="4566949">
            <a:off x="9058928" y="1357258"/>
            <a:ext cx="1805334" cy="332447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6708477">
            <a:off x="9119787" y="3954171"/>
            <a:ext cx="1805334" cy="332447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7157201">
            <a:off x="1040635" y="1357351"/>
            <a:ext cx="1805334" cy="332447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14931790">
            <a:off x="1188708" y="3954170"/>
            <a:ext cx="1805334" cy="3324477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 rot="955753">
            <a:off x="694797" y="2575844"/>
            <a:ext cx="2680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Управление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развитием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 rot="20375769">
            <a:off x="662465" y="5191934"/>
            <a:ext cx="26801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Подача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информации</a:t>
            </a:r>
          </a:p>
        </p:txBody>
      </p:sp>
      <p:sp>
        <p:nvSpPr>
          <p:cNvPr id="36" name="TextBox 35"/>
          <p:cNvSpPr txBox="1"/>
          <p:nvPr/>
        </p:nvSpPr>
        <p:spPr>
          <a:xfrm rot="20778515">
            <a:off x="9176196" y="2624383"/>
            <a:ext cx="240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Анализ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/ синтез</a:t>
            </a:r>
            <a:r>
              <a:rPr lang="ru-RU" sz="2400" b="1" dirty="0"/>
              <a:t>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377137">
            <a:off x="8576770" y="5267830"/>
            <a:ext cx="326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>
                <a:solidFill>
                  <a:schemeClr val="accent1">
                    <a:lumMod val="50000"/>
                  </a:schemeClr>
                </a:solidFill>
              </a:rPr>
              <a:t>Гибкость,готовность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к изменениям </a:t>
            </a:r>
          </a:p>
        </p:txBody>
      </p:sp>
      <p:pic>
        <p:nvPicPr>
          <p:cNvPr id="13" name="Изображение 4">
            <a:extLst>
              <a:ext uri="{FF2B5EF4-FFF2-40B4-BE49-F238E27FC236}">
                <a16:creationId xmlns:a16="http://schemas.microsoft.com/office/drawing/2014/main" id="{FCBA78A1-4F8D-2444-B4F1-C652FF1DF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pic>
        <p:nvPicPr>
          <p:cNvPr id="14" name="logoMGPU.png">
            <a:extLst>
              <a:ext uri="{FF2B5EF4-FFF2-40B4-BE49-F238E27FC236}">
                <a16:creationId xmlns:a16="http://schemas.microsoft.com/office/drawing/2014/main" id="{40D22ADE-72F2-A54C-8A3F-773C98EF4E8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018" y="106883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5056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5824"/>
              </p:ext>
            </p:extLst>
          </p:nvPr>
        </p:nvGraphicFramePr>
        <p:xfrm>
          <a:off x="644504" y="844600"/>
          <a:ext cx="11159068" cy="5317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9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16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spc="1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Критерии оценки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9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buClr>
                          <a:srgbClr val="FF0000"/>
                        </a:buClr>
                      </a:pPr>
                      <a:r>
                        <a:rPr lang="ru-RU" sz="1800" b="1" spc="1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Когнитивные </a:t>
                      </a:r>
                    </a:p>
                    <a:p>
                      <a:pPr algn="l">
                        <a:lnSpc>
                          <a:spcPct val="100000"/>
                        </a:lnSpc>
                        <a:buClr>
                          <a:srgbClr val="FF0000"/>
                        </a:buClr>
                      </a:pPr>
                      <a:endParaRPr lang="ru-RU" sz="1800" b="1" spc="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313200" indent="-2052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</a:rPr>
                        <a:t>Систематизация информации</a:t>
                      </a:r>
                    </a:p>
                    <a:p>
                      <a:pPr marL="313200" indent="-2052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</a:rPr>
                        <a:t>Восприятие другой точки зрения</a:t>
                      </a: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00000"/>
                        </a:lnSpc>
                        <a:buClr>
                          <a:srgbClr val="FF0000"/>
                        </a:buClr>
                      </a:pPr>
                      <a:endParaRPr lang="ru-RU" sz="2000" b="1" spc="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buClr>
                          <a:srgbClr val="FF0000"/>
                        </a:buClr>
                      </a:pPr>
                      <a:endParaRPr lang="ru-RU" sz="2000" b="1" spc="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ru-RU" sz="20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charset="0"/>
                        <a:buNone/>
                      </a:pPr>
                      <a:r>
                        <a:rPr lang="ru-RU" sz="1800" b="1" spc="1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Социальные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charset="0"/>
                        <a:buNone/>
                      </a:pPr>
                      <a:endParaRPr lang="ru-RU" sz="1800" b="1" spc="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313200" indent="-2052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B050"/>
                          </a:solidFill>
                        </a:rPr>
                        <a:t>Определение чувств и эмоций</a:t>
                      </a:r>
                      <a:r>
                        <a:rPr lang="ru-RU" sz="2000" b="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</a:p>
                    <a:p>
                      <a:pPr marL="313200" indent="-2052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B050"/>
                          </a:solidFill>
                        </a:rPr>
                        <a:t>Управление своими эмоциями</a:t>
                      </a:r>
                      <a:r>
                        <a:rPr lang="ru-RU" sz="2000" b="0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</a:p>
                    <a:p>
                      <a:pPr marL="313200" indent="-2052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B050"/>
                          </a:solidFill>
                        </a:rPr>
                        <a:t>Построение обратной связи</a:t>
                      </a:r>
                      <a:endParaRPr lang="ru-RU" sz="2000" b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charset="0"/>
                        <a:buNone/>
                      </a:pPr>
                      <a:r>
                        <a:rPr lang="ru-RU" sz="1800" b="1" spc="15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Функциональные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charset="0"/>
                        <a:buNone/>
                      </a:pPr>
                      <a:endParaRPr lang="ru-RU" sz="1800" b="1" spc="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70C0"/>
                          </a:solidFill>
                        </a:rPr>
                        <a:t>Разнообразие форм работы</a:t>
                      </a:r>
                      <a:r>
                        <a:rPr lang="ru-RU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70C0"/>
                          </a:solidFill>
                        </a:rPr>
                        <a:t>Организация пространства</a:t>
                      </a:r>
                      <a:r>
                        <a:rPr lang="ru-RU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70C0"/>
                          </a:solidFill>
                        </a:rPr>
                        <a:t>Включение обучающихся в процесс работы</a:t>
                      </a:r>
                      <a:r>
                        <a:rPr lang="ru-RU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70C0"/>
                          </a:solidFill>
                        </a:rPr>
                        <a:t>Работа с сопротивлением и конфликтами</a:t>
                      </a:r>
                      <a:r>
                        <a:rPr lang="ru-RU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70C0"/>
                          </a:solidFill>
                        </a:rPr>
                        <a:t>Личная позиция в группе</a:t>
                      </a:r>
                      <a:r>
                        <a:rPr lang="ru-RU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70C0"/>
                          </a:solidFill>
                        </a:rPr>
                        <a:t>Изложение информации</a:t>
                      </a: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20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Эмоциональное вовлечение</a:t>
                      </a:r>
                      <a:r>
                        <a:rPr lang="ru-RU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Связь с практическим применением в жизн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2000" b="0" dirty="0">
                          <a:effectLst/>
                        </a:rPr>
                        <a:t> </a:t>
                      </a: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Постановка задачи</a:t>
                      </a:r>
                      <a:r>
                        <a:rPr lang="ru-RU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  <a:p>
                      <a:pPr marL="450900" indent="-342900">
                        <a:lnSpc>
                          <a:spcPct val="100000"/>
                        </a:lnSpc>
                        <a:buFont typeface="+mj-lt"/>
                        <a:buAutoNum type="arabicPeriod"/>
                      </a:pPr>
                      <a:r>
                        <a:rPr lang="ru-RU" sz="20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Технологичность</a:t>
                      </a:r>
                      <a:r>
                        <a:rPr lang="ru-RU" sz="2000" b="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logoMGPU.png">
            <a:extLst>
              <a:ext uri="{FF2B5EF4-FFF2-40B4-BE49-F238E27FC236}">
                <a16:creationId xmlns:a16="http://schemas.microsoft.com/office/drawing/2014/main" id="{8FE719D8-80A3-9B44-9CD9-E4A5D4CA85AA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018" y="106883"/>
            <a:ext cx="972554" cy="722227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Изображение 4">
            <a:extLst>
              <a:ext uri="{FF2B5EF4-FFF2-40B4-BE49-F238E27FC236}">
                <a16:creationId xmlns:a16="http://schemas.microsoft.com/office/drawing/2014/main" id="{515C1DCB-01CA-474B-AA1A-A55247AA2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88629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4868" y="142103"/>
            <a:ext cx="12037132" cy="78797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dirty="0">
                <a:latin typeface="+mn-lt"/>
                <a:ea typeface="Arial" charset="0"/>
                <a:cs typeface="Arial" charset="0"/>
              </a:rPr>
              <a:t>Карта наблюдения модельного учебного занятия содержит</a:t>
            </a:r>
            <a:r>
              <a:rPr lang="ru-RU" sz="4000" dirty="0">
                <a:latin typeface="+mn-lt"/>
                <a:ea typeface="Times New Roman" charset="0"/>
                <a:cs typeface="Arial"/>
              </a:rPr>
              <a:t>: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sp>
        <p:nvSpPr>
          <p:cNvPr id="7" name="Прямоугольник 6"/>
          <p:cNvSpPr/>
          <p:nvPr/>
        </p:nvSpPr>
        <p:spPr>
          <a:xfrm>
            <a:off x="11803572" y="196868"/>
            <a:ext cx="830327" cy="42734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Shape 277"/>
          <p:cNvSpPr/>
          <p:nvPr/>
        </p:nvSpPr>
        <p:spPr>
          <a:xfrm>
            <a:off x="11922845" y="234340"/>
            <a:ext cx="303160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500" dirty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15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902" y="1108301"/>
            <a:ext cx="4763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  <a:ea typeface="Arial" charset="0"/>
                <a:cs typeface="Arial" charset="0"/>
              </a:rPr>
              <a:t>перечень профессиональных компетенций, влияющих на эффективность профессиональной деятельности: </a:t>
            </a:r>
          </a:p>
          <a:p>
            <a:endParaRPr lang="ru-RU" dirty="0">
              <a:latin typeface="+mj-lt"/>
              <a:ea typeface="Arial" charset="0"/>
              <a:cs typeface="Arial" charset="0"/>
            </a:endParaRPr>
          </a:p>
          <a:p>
            <a:endParaRPr lang="ru-RU" dirty="0">
              <a:latin typeface="+mj-lt"/>
              <a:ea typeface="Arial" charset="0"/>
              <a:cs typeface="Arial" charset="0"/>
            </a:endParaRPr>
          </a:p>
        </p:txBody>
      </p:sp>
      <p:graphicFrame>
        <p:nvGraphicFramePr>
          <p:cNvPr id="13" name="Схе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812293"/>
              </p:ext>
            </p:extLst>
          </p:nvPr>
        </p:nvGraphicFramePr>
        <p:xfrm>
          <a:off x="154868" y="2258296"/>
          <a:ext cx="12063868" cy="5407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36444" y="1070375"/>
            <a:ext cx="59366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>
                <a:latin typeface="+mj-lt"/>
                <a:ea typeface="Arial" charset="0"/>
                <a:cs typeface="Arial" charset="0"/>
              </a:rPr>
              <a:t>постановка задачи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latin typeface="+mj-lt"/>
                <a:ea typeface="Arial" charset="0"/>
                <a:cs typeface="Arial" charset="0"/>
              </a:rPr>
              <a:t>оценивание, разнообразие форм работы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latin typeface="+mj-lt"/>
                <a:ea typeface="Arial" charset="0"/>
                <a:cs typeface="Arial" charset="0"/>
              </a:rPr>
              <a:t>организация пространства</a:t>
            </a:r>
          </a:p>
          <a:p>
            <a:pPr marL="285750" indent="-285750">
              <a:buFont typeface="Arial" charset="0"/>
              <a:buChar char="•"/>
            </a:pPr>
            <a:r>
              <a:rPr lang="ru-RU" b="1" dirty="0">
                <a:latin typeface="+mj-lt"/>
                <a:ea typeface="Arial" charset="0"/>
                <a:cs typeface="Arial" charset="0"/>
              </a:rPr>
              <a:t>включение обучающихся в процесс работы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latin typeface="+mj-lt"/>
                <a:ea typeface="Arial" charset="0"/>
                <a:cs typeface="Arial" charset="0"/>
              </a:rPr>
              <a:t>связь с практическим применением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1551" y="2896150"/>
            <a:ext cx="410828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4 уровня овладения компетенциями: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0 –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недостаточный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1 –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базовый 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2 –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профессиональный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3 – </a:t>
            </a:r>
            <a:r>
              <a:rPr lang="ru-RU" sz="1600" dirty="0">
                <a:latin typeface="Arial" charset="0"/>
                <a:ea typeface="Arial" charset="0"/>
                <a:cs typeface="Arial" charset="0"/>
              </a:rPr>
              <a:t>выдающийся </a:t>
            </a:r>
          </a:p>
        </p:txBody>
      </p:sp>
      <p:pic>
        <p:nvPicPr>
          <p:cNvPr id="15" name="Изображение 6" descr="menu (2)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68" y="1186686"/>
            <a:ext cx="667351" cy="667351"/>
          </a:xfrm>
          <a:prstGeom prst="rect">
            <a:avLst/>
          </a:prstGeom>
        </p:spPr>
      </p:pic>
      <p:pic>
        <p:nvPicPr>
          <p:cNvPr id="14" name="logoMGPU.png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50291" y="1204873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19759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3982" y="132810"/>
            <a:ext cx="10836308" cy="8699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>
                <a:latin typeface="Arial" charset="0"/>
                <a:ea typeface="Arial" charset="0"/>
                <a:cs typeface="Arial" charset="0"/>
              </a:rPr>
              <a:t>Карта наблюдения модельного учебного занятия</a:t>
            </a:r>
            <a:endParaRPr lang="ru-RU" sz="3200" dirty="0">
              <a:latin typeface="Arial"/>
              <a:ea typeface="Times New Roman" charset="0"/>
              <a:cs typeface="Arial"/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sp>
        <p:nvSpPr>
          <p:cNvPr id="13" name="Прямоугольник 12"/>
          <p:cNvSpPr/>
          <p:nvPr/>
        </p:nvSpPr>
        <p:spPr>
          <a:xfrm>
            <a:off x="11803572" y="196868"/>
            <a:ext cx="830327" cy="42734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  <p:sp>
        <p:nvSpPr>
          <p:cNvPr id="17" name="Shape 277"/>
          <p:cNvSpPr/>
          <p:nvPr/>
        </p:nvSpPr>
        <p:spPr>
          <a:xfrm>
            <a:off x="11922845" y="234340"/>
            <a:ext cx="317395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5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13</a:t>
            </a:r>
            <a:endParaRPr sz="15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8" name="logoMGPU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08988" y="345389"/>
            <a:ext cx="972554" cy="722227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57899"/>
              </p:ext>
            </p:extLst>
          </p:nvPr>
        </p:nvGraphicFramePr>
        <p:xfrm>
          <a:off x="113982" y="1155080"/>
          <a:ext cx="11895120" cy="4670962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693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3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80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4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2400" dirty="0">
                          <a:effectLst/>
                        </a:rPr>
                        <a:t>Название шкалы</a:t>
                      </a:r>
                      <a:endParaRPr lang="ru-RU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2400" dirty="0">
                          <a:effectLst/>
                        </a:rPr>
                        <a:t>0 баллов</a:t>
                      </a:r>
                      <a:endParaRPr lang="ru-RU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2400" dirty="0">
                          <a:effectLst/>
                        </a:rPr>
                        <a:t>1 балл</a:t>
                      </a:r>
                      <a:endParaRPr lang="ru-RU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2400" dirty="0">
                          <a:effectLst/>
                        </a:rPr>
                        <a:t>2 балла</a:t>
                      </a:r>
                      <a:endParaRPr lang="ru-RU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2400" dirty="0">
                          <a:effectLst/>
                        </a:rPr>
                        <a:t>3 балла</a:t>
                      </a:r>
                      <a:endParaRPr lang="ru-RU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68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800" dirty="0">
                          <a:effectLst/>
                        </a:rPr>
                        <a:t>Изложение информации</a:t>
                      </a:r>
                      <a:endParaRPr lang="ru-RU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22" marR="57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800" dirty="0">
                          <a:effectLst/>
                        </a:rPr>
                        <a:t>Излагает информацию сложно для восприятия обучающихся (путанно, сумбурно, нечетко и т.п.). / Не учитывает особенности обучающихся</a:t>
                      </a:r>
                      <a:endParaRPr lang="ru-RU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22" marR="57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800" dirty="0">
                          <a:effectLst/>
                        </a:rPr>
                        <a:t>Излагает информацию последовательно, четко. Учитывает возрастные особенности обучающихся. / Скорость и способ подачи материала не соответствует возможностям обучающихся, не использует приемов закрепления информации</a:t>
                      </a:r>
                      <a:endParaRPr lang="ru-RU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22" marR="57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800" dirty="0">
                          <a:effectLst/>
                        </a:rPr>
                        <a:t>Излагая информацию, использует приемы закрепления информации (резюмирует, расставляет акценты, делает выводы). Скорость и способ подачи текущего материала соответствует обучаемости группы. / Не связывает материал в систему</a:t>
                      </a:r>
                      <a:endParaRPr lang="ru-RU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22" marR="574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ru-RU" sz="1800" dirty="0">
                          <a:effectLst/>
                        </a:rPr>
                        <a:t>Излагая информацию, связывает материал в систему, четко выводит и фиксирует алгоритмы, взаимосвязи. Проверяет понимание и усвоение информации каждым обучающимся</a:t>
                      </a:r>
                      <a:endParaRPr lang="ru-RU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7422" marR="574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824791" y="706502"/>
            <a:ext cx="32931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*</a:t>
            </a:r>
            <a:r>
              <a:rPr lang="ru-RU" sz="1200" dirty="0">
                <a:latin typeface="Arial"/>
                <a:cs typeface="Arial"/>
              </a:rPr>
              <a:t>пример</a:t>
            </a:r>
          </a:p>
        </p:txBody>
      </p:sp>
    </p:spTree>
    <p:extLst>
      <p:ext uri="{BB962C8B-B14F-4D97-AF65-F5344CB8AC3E}">
        <p14:creationId xmlns:p14="http://schemas.microsoft.com/office/powerpoint/2010/main" val="1830432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8728" y="1648962"/>
            <a:ext cx="10204115" cy="3760961"/>
          </a:xfrm>
        </p:spPr>
        <p:txBody>
          <a:bodyPr>
            <a:normAutofit/>
          </a:bodyPr>
          <a:lstStyle/>
          <a:p>
            <a:pPr lvl="0"/>
            <a:r>
              <a:rPr lang="ru-RU" sz="2600" dirty="0"/>
              <a:t>цель и задачи (Чему я хочу научить во время занятия?);</a:t>
            </a:r>
          </a:p>
          <a:p>
            <a:pPr lvl="0"/>
            <a:r>
              <a:rPr lang="ru-RU" sz="2600" dirty="0"/>
              <a:t>возраст обучающихся, на которых рассчитано занятие;</a:t>
            </a:r>
          </a:p>
          <a:p>
            <a:pPr lvl="0"/>
            <a:r>
              <a:rPr lang="ru-RU" sz="2600" dirty="0"/>
              <a:t>количество обучающихся во время занятия (ими будут студенты);</a:t>
            </a:r>
          </a:p>
          <a:p>
            <a:pPr lvl="0"/>
            <a:r>
              <a:rPr lang="ru-RU" sz="2600" dirty="0"/>
              <a:t>результаты (чему научатся обучающиеся по итогу занятия?) </a:t>
            </a:r>
          </a:p>
          <a:p>
            <a:pPr lvl="0"/>
            <a:r>
              <a:rPr lang="ru-RU" sz="2600" dirty="0"/>
              <a:t>использование технических средств;</a:t>
            </a:r>
          </a:p>
          <a:p>
            <a:pPr lvl="0"/>
            <a:r>
              <a:rPr lang="ru-RU" sz="2600" dirty="0"/>
              <a:t>дополнительные материалы к занятию.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600" dirty="0">
              <a:latin typeface="Arial"/>
              <a:ea typeface="Times New Roman" charset="0"/>
              <a:cs typeface="Arial"/>
            </a:endParaRPr>
          </a:p>
          <a:p>
            <a:pPr marL="0" indent="0">
              <a:buNone/>
            </a:pPr>
            <a:endParaRPr lang="ru-RU" sz="2500" dirty="0">
              <a:latin typeface="Arial"/>
              <a:ea typeface="Times New Roman" charset="0"/>
              <a:cs typeface="Arial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271549"/>
            <a:ext cx="10515600" cy="86990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dirty="0">
                <a:latin typeface="Arial"/>
                <a:ea typeface="Times New Roman" charset="0"/>
                <a:cs typeface="Arial"/>
              </a:rPr>
              <a:t>Дополнительно участник предоставляет информацию о занятии: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pic>
        <p:nvPicPr>
          <p:cNvPr id="7" name="Изображение 6" descr="menu (2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22" y="2160169"/>
            <a:ext cx="667351" cy="667351"/>
          </a:xfrm>
          <a:prstGeom prst="rect">
            <a:avLst/>
          </a:prstGeom>
        </p:spPr>
      </p:pic>
      <p:pic>
        <p:nvPicPr>
          <p:cNvPr id="10" name="logoMGPU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128212" y="5927171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0125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9110" y="1788520"/>
            <a:ext cx="8983579" cy="556553"/>
          </a:xfrm>
          <a:solidFill>
            <a:srgbClr val="FFFFFF"/>
          </a:solidFill>
        </p:spPr>
        <p:txBody>
          <a:bodyPr>
            <a:noAutofit/>
          </a:bodyPr>
          <a:lstStyle/>
          <a:p>
            <a:pPr algn="l"/>
            <a:r>
              <a:rPr lang="ru-RU" sz="3000" dirty="0">
                <a:latin typeface="Arial"/>
                <a:cs typeface="Arial"/>
              </a:rPr>
              <a:t>Спасибо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0702" y="909686"/>
            <a:ext cx="0" cy="23142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4444" y="410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8" name="logoMGPU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41935" y="234340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3344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0517" y="1341912"/>
            <a:ext cx="10204115" cy="380493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b="1" dirty="0">
                <a:latin typeface="Arial"/>
                <a:ea typeface="Times New Roman" charset="0"/>
                <a:cs typeface="Arial"/>
              </a:rPr>
              <a:t>ВУЗ 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Arial"/>
                <a:ea typeface="Times New Roman" charset="0"/>
                <a:cs typeface="Arial"/>
              </a:rPr>
              <a:t>[</a:t>
            </a:r>
            <a:r>
              <a:rPr lang="ru-RU" sz="2300" dirty="0">
                <a:solidFill>
                  <a:schemeClr val="bg1">
                    <a:lumMod val="50000"/>
                  </a:schemeClr>
                </a:solidFill>
                <a:latin typeface="Arial"/>
                <a:ea typeface="Times New Roman" charset="0"/>
                <a:cs typeface="Arial"/>
              </a:rPr>
              <a:t>Организация ответственная за проведение второго этапа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Arial"/>
                <a:ea typeface="Times New Roman" charset="0"/>
                <a:cs typeface="Arial"/>
              </a:rPr>
              <a:t>]</a:t>
            </a:r>
            <a:endParaRPr lang="ru-RU" sz="2300" dirty="0">
              <a:solidFill>
                <a:schemeClr val="bg1">
                  <a:lumMod val="50000"/>
                </a:schemeClr>
              </a:solidFill>
              <a:latin typeface="Arial"/>
              <a:ea typeface="Times New Roman" charset="0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>
                <a:latin typeface="Arial"/>
                <a:ea typeface="Times New Roman" charset="0"/>
                <a:cs typeface="Arial"/>
              </a:rPr>
              <a:t>Представители от работодателей и вузов </a:t>
            </a:r>
            <a:r>
              <a:rPr lang="en-US" sz="2300" dirty="0">
                <a:solidFill>
                  <a:srgbClr val="7F7F7F"/>
                </a:solidFill>
                <a:latin typeface="Arial"/>
                <a:ea typeface="Times New Roman" charset="0"/>
                <a:cs typeface="Arial"/>
              </a:rPr>
              <a:t>[</a:t>
            </a:r>
            <a:r>
              <a:rPr lang="ru-RU" sz="2300" dirty="0">
                <a:solidFill>
                  <a:srgbClr val="7F7F7F"/>
                </a:solidFill>
                <a:latin typeface="Arial"/>
                <a:ea typeface="Times New Roman" charset="0"/>
                <a:cs typeface="Arial"/>
              </a:rPr>
              <a:t>Эксперты не менее 5 человек</a:t>
            </a:r>
            <a:r>
              <a:rPr lang="en-US" sz="2300" dirty="0">
                <a:solidFill>
                  <a:srgbClr val="7F7F7F"/>
                </a:solidFill>
                <a:latin typeface="Arial"/>
                <a:ea typeface="Times New Roman" charset="0"/>
                <a:cs typeface="Arial"/>
              </a:rPr>
              <a:t>]</a:t>
            </a:r>
            <a:endParaRPr lang="ru-RU" sz="2300" dirty="0">
              <a:solidFill>
                <a:srgbClr val="7F7F7F"/>
              </a:solidFill>
              <a:latin typeface="Arial"/>
              <a:ea typeface="Times New Roman" charset="0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300" dirty="0">
              <a:latin typeface="Arial"/>
              <a:ea typeface="Times New Roman" charset="0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300" dirty="0">
              <a:latin typeface="Arial"/>
              <a:ea typeface="Times New Roman" charset="0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>
                <a:latin typeface="Arial"/>
                <a:ea typeface="Times New Roman" charset="0"/>
                <a:cs typeface="Arial"/>
              </a:rPr>
              <a:t>Оценивается владение профессиональными компетенциями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300" dirty="0">
              <a:latin typeface="Arial"/>
              <a:ea typeface="Times New Roman" charset="0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00" dirty="0">
                <a:solidFill>
                  <a:srgbClr val="7F7F7F"/>
                </a:solidFill>
                <a:latin typeface="Arial"/>
                <a:ea typeface="Times New Roman" charset="0"/>
                <a:cs typeface="Arial"/>
              </a:rPr>
              <a:t>Форма оценки: </a:t>
            </a:r>
            <a:r>
              <a:rPr lang="ru-RU" sz="2300" dirty="0">
                <a:latin typeface="Arial"/>
                <a:ea typeface="Times New Roman" charset="0"/>
                <a:cs typeface="Arial"/>
              </a:rPr>
              <a:t>презентация модельного учебного занятия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28316" y="229844"/>
            <a:ext cx="10515600" cy="8699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000" dirty="0">
                <a:latin typeface="+mn-lt"/>
                <a:ea typeface="Times New Roman" charset="0"/>
                <a:cs typeface="Arial"/>
              </a:rPr>
              <a:t>Очный этап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pic>
        <p:nvPicPr>
          <p:cNvPr id="2" name="Изображение 1" descr="user (16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84" y="1466249"/>
            <a:ext cx="650240" cy="650240"/>
          </a:xfrm>
          <a:prstGeom prst="rect">
            <a:avLst/>
          </a:prstGeom>
        </p:spPr>
      </p:pic>
      <p:pic>
        <p:nvPicPr>
          <p:cNvPr id="7" name="Изображение 6" descr="menu (2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73" y="3075257"/>
            <a:ext cx="667351" cy="66735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44842" y="5546593"/>
            <a:ext cx="9508958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900" dirty="0">
                <a:solidFill>
                  <a:schemeClr val="bg1"/>
                </a:solidFill>
                <a:latin typeface="Arial"/>
                <a:ea typeface="Times New Roman" charset="0"/>
                <a:cs typeface="Arial"/>
              </a:rPr>
              <a:t>Участники, набравшие наибольшее количество баллов на заочном этапе, приглашаются к участию </a:t>
            </a:r>
            <a:r>
              <a:rPr lang="ru-RU" sz="1900" b="1" dirty="0">
                <a:solidFill>
                  <a:schemeClr val="bg1"/>
                </a:solidFill>
                <a:latin typeface="Arial"/>
                <a:ea typeface="Times New Roman" charset="0"/>
                <a:cs typeface="Arial"/>
              </a:rPr>
              <a:t>в очном этапе.</a:t>
            </a:r>
            <a:endParaRPr lang="ru-RU" sz="1900" dirty="0">
              <a:solidFill>
                <a:schemeClr val="bg1"/>
              </a:solidFill>
              <a:latin typeface="Arial"/>
              <a:ea typeface="Times New Roman" charset="0"/>
              <a:cs typeface="Arial"/>
            </a:endParaRPr>
          </a:p>
        </p:txBody>
      </p:sp>
      <p:pic>
        <p:nvPicPr>
          <p:cNvPr id="11" name="Изображение 10" descr="lock (1)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84" y="5599940"/>
            <a:ext cx="807495" cy="807495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1791369" y="2687045"/>
            <a:ext cx="101332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logoMGPU.pn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52078" y="91393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3316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855356" y="1813315"/>
            <a:ext cx="2085486" cy="49365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8927" y="306805"/>
            <a:ext cx="10515600" cy="86990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b="1" dirty="0">
                <a:solidFill>
                  <a:srgbClr val="FFFFFF"/>
                </a:solidFill>
                <a:latin typeface="Arial"/>
                <a:ea typeface="Times New Roman" charset="0"/>
                <a:cs typeface="Arial"/>
              </a:rPr>
              <a:t>Модельное учебное занятие (второй этап)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sp>
        <p:nvSpPr>
          <p:cNvPr id="8" name="Прямоугольник 7"/>
          <p:cNvSpPr/>
          <p:nvPr/>
        </p:nvSpPr>
        <p:spPr>
          <a:xfrm>
            <a:off x="935789" y="1593337"/>
            <a:ext cx="10200105" cy="49362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500" dirty="0">
                <a:latin typeface="Arial"/>
                <a:ea typeface="Times New Roman" charset="0"/>
                <a:cs typeface="Arial"/>
              </a:rPr>
              <a:t>Участнику необходимо показать </a:t>
            </a:r>
            <a:r>
              <a:rPr lang="ru-RU" sz="2500" dirty="0">
                <a:solidFill>
                  <a:srgbClr val="FFFFFF"/>
                </a:solidFill>
                <a:latin typeface="Arial"/>
                <a:ea typeface="Times New Roman" charset="0"/>
                <a:cs typeface="Arial"/>
              </a:rPr>
              <a:t>«образцовое» </a:t>
            </a:r>
            <a:r>
              <a:rPr lang="ru-RU" sz="2500" dirty="0">
                <a:latin typeface="Arial"/>
                <a:ea typeface="Times New Roman" charset="0"/>
                <a:cs typeface="Arial"/>
              </a:rPr>
              <a:t>занятие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Arial"/>
                <a:ea typeface="Times New Roman" charset="0"/>
                <a:cs typeface="Arial"/>
              </a:rPr>
              <a:t>Обучающие действия участника в процессе занятия должны привести  обучающихся к освоению по завершению занятия конкретных запланированных результатов (знаний/умений/навыков), то есть участник на занятии показывает, чему он может научить обучающихся на одном занятии </a:t>
            </a:r>
          </a:p>
          <a:p>
            <a:pPr>
              <a:lnSpc>
                <a:spcPct val="120000"/>
              </a:lnSpc>
            </a:pPr>
            <a:endParaRPr lang="en-US" sz="1600" dirty="0">
              <a:latin typeface="Arial"/>
              <a:ea typeface="Times New Roman" charset="0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ru-RU" sz="2500" dirty="0">
                <a:latin typeface="Arial"/>
                <a:ea typeface="Times New Roman" charset="0"/>
                <a:cs typeface="Arial"/>
              </a:rPr>
              <a:t>Самостоятельный выбор темы и содержания занятия участником</a:t>
            </a:r>
          </a:p>
          <a:p>
            <a:pPr>
              <a:lnSpc>
                <a:spcPct val="120000"/>
              </a:lnSpc>
            </a:pPr>
            <a:endParaRPr lang="ru-RU" sz="2500" dirty="0">
              <a:latin typeface="Arial"/>
              <a:ea typeface="Times New Roman" charset="0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ru-RU" sz="2500" dirty="0">
                <a:latin typeface="Arial"/>
                <a:ea typeface="Times New Roman" charset="0"/>
                <a:cs typeface="Arial"/>
              </a:rPr>
              <a:t>Презентация модельного учебного занятия - не более 20 минут и не менее 15 минут </a:t>
            </a:r>
          </a:p>
          <a:p>
            <a:pPr>
              <a:lnSpc>
                <a:spcPct val="120000"/>
              </a:lnSpc>
            </a:pPr>
            <a:endParaRPr lang="ru-RU" sz="2500" dirty="0">
              <a:latin typeface="Arial"/>
              <a:ea typeface="Times New Roman" charset="0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ru-RU" sz="2500" dirty="0">
                <a:latin typeface="Arial"/>
                <a:ea typeface="Times New Roman" charset="0"/>
                <a:cs typeface="Arial"/>
              </a:rPr>
              <a:t>Занятие фиксируется на видеокамеру</a:t>
            </a:r>
            <a:endParaRPr lang="en-US" sz="2500" dirty="0">
              <a:latin typeface="Arial"/>
              <a:ea typeface="Times New Roman" charset="0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03572" y="196868"/>
            <a:ext cx="830327" cy="42734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Shape 277"/>
          <p:cNvSpPr/>
          <p:nvPr/>
        </p:nvSpPr>
        <p:spPr>
          <a:xfrm>
            <a:off x="11922845" y="234340"/>
            <a:ext cx="20999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500" dirty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15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38200" y="323749"/>
            <a:ext cx="10515600" cy="869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4000" dirty="0">
                <a:latin typeface="+mn-lt"/>
                <a:ea typeface="Times New Roman" charset="0"/>
                <a:cs typeface="Arial"/>
              </a:rPr>
              <a:t>Очный этап олимпиады «Я-профессионал»</a:t>
            </a:r>
          </a:p>
        </p:txBody>
      </p:sp>
      <p:pic>
        <p:nvPicPr>
          <p:cNvPr id="13" name="logoMGPU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018" y="106883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0596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0395"/>
            <a:ext cx="10515600" cy="803275"/>
          </a:xfrm>
        </p:spPr>
        <p:txBody>
          <a:bodyPr>
            <a:normAutofit/>
          </a:bodyPr>
          <a:lstStyle/>
          <a:p>
            <a:r>
              <a:rPr lang="ru-RU" sz="4000" b="1" dirty="0"/>
              <a:t>От вуза организатора необходимо подготовить: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769" y="1033670"/>
            <a:ext cx="11312769" cy="60587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просторная учебная аудитория с мобильной мебелью; </a:t>
            </a:r>
          </a:p>
          <a:p>
            <a:r>
              <a:rPr lang="ru-RU" dirty="0"/>
              <a:t>интерактивная доска;</a:t>
            </a:r>
          </a:p>
          <a:p>
            <a:r>
              <a:rPr lang="ru-RU" dirty="0"/>
              <a:t>ноутбук с соединением с интерактивной доской;</a:t>
            </a:r>
          </a:p>
          <a:p>
            <a:r>
              <a:rPr lang="ru-RU" dirty="0" err="1"/>
              <a:t>флипчарт</a:t>
            </a:r>
            <a:r>
              <a:rPr lang="ru-RU" dirty="0"/>
              <a:t>;</a:t>
            </a:r>
          </a:p>
          <a:p>
            <a:r>
              <a:rPr lang="ru-RU" dirty="0"/>
              <a:t>пилоты;</a:t>
            </a:r>
          </a:p>
          <a:p>
            <a:r>
              <a:rPr lang="ru-RU" dirty="0"/>
              <a:t>оборудование для проведения видеосъемки;</a:t>
            </a:r>
          </a:p>
          <a:p>
            <a:r>
              <a:rPr lang="ru-RU" dirty="0">
                <a:solidFill>
                  <a:srgbClr val="0070C0"/>
                </a:solidFill>
              </a:rPr>
              <a:t>ноутбуки по количеству экспертов + 1 для независимого эксперта-наблюдателя;</a:t>
            </a:r>
          </a:p>
          <a:p>
            <a:r>
              <a:rPr lang="ru-RU" dirty="0">
                <a:solidFill>
                  <a:srgbClr val="0070C0"/>
                </a:solidFill>
              </a:rPr>
              <a:t>в аудитории должен работать </a:t>
            </a:r>
            <a:r>
              <a:rPr lang="en-US" dirty="0">
                <a:solidFill>
                  <a:srgbClr val="0070C0"/>
                </a:solidFill>
              </a:rPr>
              <a:t>WI-FI</a:t>
            </a:r>
            <a:r>
              <a:rPr lang="ru-RU" dirty="0">
                <a:solidFill>
                  <a:srgbClr val="0070C0"/>
                </a:solidFill>
              </a:rPr>
              <a:t> + все компьютеры должны быть подключены к интернету;</a:t>
            </a:r>
          </a:p>
          <a:p>
            <a:r>
              <a:rPr lang="ru-RU" dirty="0">
                <a:solidFill>
                  <a:srgbClr val="0070C0"/>
                </a:solidFill>
              </a:rPr>
              <a:t>технический специалист;</a:t>
            </a:r>
          </a:p>
          <a:p>
            <a:r>
              <a:rPr lang="ru-RU" dirty="0">
                <a:solidFill>
                  <a:srgbClr val="0070C0"/>
                </a:solidFill>
              </a:rPr>
              <a:t>вода для участника и волонтеров.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!!! Помним про технику безопасности!!! – </a:t>
            </a:r>
            <a:r>
              <a:rPr lang="ru-RU" dirty="0"/>
              <a:t>инструктаж</a:t>
            </a:r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!!! </a:t>
            </a:r>
            <a:r>
              <a:rPr lang="ru-RU" dirty="0"/>
              <a:t>Дополнительные необходимые для проведения материалы и оборудование участник обеспечивает самостоятельно, предварительно согласовав их с организаторами.</a:t>
            </a:r>
          </a:p>
        </p:txBody>
      </p:sp>
      <p:pic>
        <p:nvPicPr>
          <p:cNvPr id="4" name="Изображение 4">
            <a:extLst>
              <a:ext uri="{FF2B5EF4-FFF2-40B4-BE49-F238E27FC236}">
                <a16:creationId xmlns:a16="http://schemas.microsoft.com/office/drawing/2014/main" id="{B11DC4A2-6240-4D46-B23F-41F57F8D4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pic>
        <p:nvPicPr>
          <p:cNvPr id="5" name="logoMGPU.png">
            <a:extLst>
              <a:ext uri="{FF2B5EF4-FFF2-40B4-BE49-F238E27FC236}">
                <a16:creationId xmlns:a16="http://schemas.microsoft.com/office/drawing/2014/main" id="{923CC712-589F-074C-ACD9-58AD81F2CE81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0954" y="91393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7119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927"/>
          </a:xfrm>
        </p:spPr>
        <p:txBody>
          <a:bodyPr>
            <a:normAutofit/>
          </a:bodyPr>
          <a:lstStyle/>
          <a:p>
            <a:r>
              <a:rPr lang="ru-RU" sz="4000" dirty="0"/>
              <a:t>Количество экспертов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28668"/>
            <a:ext cx="10982569" cy="1702767"/>
          </a:xfrm>
        </p:spPr>
        <p:txBody>
          <a:bodyPr>
            <a:normAutofit/>
          </a:bodyPr>
          <a:lstStyle/>
          <a:p>
            <a:r>
              <a:rPr lang="ru-RU" dirty="0"/>
              <a:t>5-6 экспертов в комиссии:  более 70</a:t>
            </a:r>
            <a:r>
              <a:rPr lang="en-US" dirty="0"/>
              <a:t>% </a:t>
            </a:r>
            <a:r>
              <a:rPr lang="ru-RU" dirty="0"/>
              <a:t>работодатели</a:t>
            </a:r>
          </a:p>
          <a:p>
            <a:r>
              <a:rPr lang="ru-RU" b="1" dirty="0"/>
              <a:t>эксперты</a:t>
            </a:r>
            <a:r>
              <a:rPr lang="ru-RU" dirty="0"/>
              <a:t> список с ФИО и должностями членов жюри и их активным </a:t>
            </a:r>
            <a:r>
              <a:rPr lang="en-US" dirty="0"/>
              <a:t>e-mail </a:t>
            </a:r>
            <a:r>
              <a:rPr lang="ru-RU" dirty="0"/>
              <a:t>- для введения в базу портала (рекомендуемый формат </a:t>
            </a:r>
            <a:r>
              <a:rPr lang="en-US" dirty="0"/>
              <a:t>Excel</a:t>
            </a:r>
            <a:r>
              <a:rPr lang="ru-RU" dirty="0"/>
              <a:t>)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42470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40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6C700B0-5F84-4E43-B60B-8A156D296D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71811"/>
              </p:ext>
            </p:extLst>
          </p:nvPr>
        </p:nvGraphicFramePr>
        <p:xfrm>
          <a:off x="694267" y="3108569"/>
          <a:ext cx="10837341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149">
                  <a:extLst>
                    <a:ext uri="{9D8B030D-6E8A-4147-A177-3AD203B41FA5}">
                      <a16:colId xmlns:a16="http://schemas.microsoft.com/office/drawing/2014/main" val="4179744105"/>
                    </a:ext>
                  </a:extLst>
                </a:gridCol>
                <a:gridCol w="997184">
                  <a:extLst>
                    <a:ext uri="{9D8B030D-6E8A-4147-A177-3AD203B41FA5}">
                      <a16:colId xmlns:a16="http://schemas.microsoft.com/office/drawing/2014/main" val="1084331671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120058568"/>
                    </a:ext>
                  </a:extLst>
                </a:gridCol>
                <a:gridCol w="1446863">
                  <a:extLst>
                    <a:ext uri="{9D8B030D-6E8A-4147-A177-3AD203B41FA5}">
                      <a16:colId xmlns:a16="http://schemas.microsoft.com/office/drawing/2014/main" val="388203722"/>
                    </a:ext>
                  </a:extLst>
                </a:gridCol>
                <a:gridCol w="1204149">
                  <a:extLst>
                    <a:ext uri="{9D8B030D-6E8A-4147-A177-3AD203B41FA5}">
                      <a16:colId xmlns:a16="http://schemas.microsoft.com/office/drawing/2014/main" val="4167367636"/>
                    </a:ext>
                  </a:extLst>
                </a:gridCol>
                <a:gridCol w="1204149">
                  <a:extLst>
                    <a:ext uri="{9D8B030D-6E8A-4147-A177-3AD203B41FA5}">
                      <a16:colId xmlns:a16="http://schemas.microsoft.com/office/drawing/2014/main" val="3619753572"/>
                    </a:ext>
                  </a:extLst>
                </a:gridCol>
                <a:gridCol w="1258706">
                  <a:extLst>
                    <a:ext uri="{9D8B030D-6E8A-4147-A177-3AD203B41FA5}">
                      <a16:colId xmlns:a16="http://schemas.microsoft.com/office/drawing/2014/main" val="2168641783"/>
                    </a:ext>
                  </a:extLst>
                </a:gridCol>
                <a:gridCol w="1149592">
                  <a:extLst>
                    <a:ext uri="{9D8B030D-6E8A-4147-A177-3AD203B41FA5}">
                      <a16:colId xmlns:a16="http://schemas.microsoft.com/office/drawing/2014/main" val="558042825"/>
                    </a:ext>
                  </a:extLst>
                </a:gridCol>
                <a:gridCol w="1204149">
                  <a:extLst>
                    <a:ext uri="{9D8B030D-6E8A-4147-A177-3AD203B41FA5}">
                      <a16:colId xmlns:a16="http://schemas.microsoft.com/office/drawing/2014/main" val="221513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Фамилия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Площадка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Телефон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Место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Дни работы в комиссии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563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889227"/>
                  </a:ext>
                </a:extLst>
              </a:tr>
            </a:tbl>
          </a:graphicData>
        </a:graphic>
      </p:graphicFrame>
      <p:pic>
        <p:nvPicPr>
          <p:cNvPr id="7" name="Изображение 4">
            <a:extLst>
              <a:ext uri="{FF2B5EF4-FFF2-40B4-BE49-F238E27FC236}">
                <a16:creationId xmlns:a16="http://schemas.microsoft.com/office/drawing/2014/main" id="{EA4B1928-0310-E248-8E1D-5BFE9DCC2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pic>
        <p:nvPicPr>
          <p:cNvPr id="8" name="logoMGPU.png">
            <a:extLst>
              <a:ext uri="{FF2B5EF4-FFF2-40B4-BE49-F238E27FC236}">
                <a16:creationId xmlns:a16="http://schemas.microsoft.com/office/drawing/2014/main" id="{5A4ABB27-9A5A-A444-9F85-855206B64DD7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018" y="106883"/>
            <a:ext cx="972554" cy="722227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FD0109E-4F38-274D-9FAA-BCF7D6EFC0E0}"/>
              </a:ext>
            </a:extLst>
          </p:cNvPr>
          <p:cNvSpPr txBox="1"/>
          <p:nvPr/>
        </p:nvSpPr>
        <p:spPr>
          <a:xfrm>
            <a:off x="1168400" y="5046132"/>
            <a:ext cx="10363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Таблицу выслать за 5 дней до начала работы площадки на адрес </a:t>
            </a:r>
            <a:r>
              <a:rPr lang="ru-RU" dirty="0" err="1"/>
              <a:t>ПРОфОЛИМПИДЫ</a:t>
            </a:r>
            <a:r>
              <a:rPr lang="ru-RU" dirty="0"/>
              <a:t> с пометкой </a:t>
            </a:r>
            <a:r>
              <a:rPr lang="ru-RU" dirty="0" err="1"/>
              <a:t>Эксперты_Площадка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25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51568" y="10593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/>
              <a:t>Количество волонтеров на роль обучающихся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100670" y="2384943"/>
            <a:ext cx="10515600" cy="1179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6 волонтеров студенты колледжа или 1 курса университета</a:t>
            </a:r>
          </a:p>
          <a:p>
            <a:r>
              <a:rPr lang="ru-RU" dirty="0"/>
              <a:t>заполняют форму о разрешении на видео- и фото- съемку</a:t>
            </a:r>
          </a:p>
        </p:txBody>
      </p:sp>
      <p:pic>
        <p:nvPicPr>
          <p:cNvPr id="7" name="Изображение 4">
            <a:extLst>
              <a:ext uri="{FF2B5EF4-FFF2-40B4-BE49-F238E27FC236}">
                <a16:creationId xmlns:a16="http://schemas.microsoft.com/office/drawing/2014/main" id="{EA4B1928-0310-E248-8E1D-5BFE9DCC2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pic>
        <p:nvPicPr>
          <p:cNvPr id="8" name="logoMGPU.png">
            <a:extLst>
              <a:ext uri="{FF2B5EF4-FFF2-40B4-BE49-F238E27FC236}">
                <a16:creationId xmlns:a16="http://schemas.microsoft.com/office/drawing/2014/main" id="{5A4ABB27-9A5A-A444-9F85-855206B64DD7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018" y="106883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3561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0070C0"/>
                </a:solidFill>
              </a:rPr>
              <a:t>30-35 минут на участника </a:t>
            </a:r>
          </a:p>
          <a:p>
            <a:pPr marL="0" indent="0" algn="ctr">
              <a:buNone/>
            </a:pPr>
            <a:r>
              <a:rPr lang="ru-RU" sz="3600" dirty="0"/>
              <a:t>=</a:t>
            </a:r>
          </a:p>
          <a:p>
            <a:pPr marL="0" indent="0" algn="ctr">
              <a:buNone/>
            </a:pPr>
            <a:r>
              <a:rPr lang="ru-RU" sz="3600" dirty="0"/>
              <a:t> 20 минут занятие</a:t>
            </a:r>
          </a:p>
          <a:p>
            <a:pPr marL="0" indent="0" algn="ctr">
              <a:buNone/>
            </a:pPr>
            <a:r>
              <a:rPr lang="ru-RU" sz="3600" dirty="0"/>
              <a:t> +</a:t>
            </a:r>
          </a:p>
          <a:p>
            <a:pPr marL="0" indent="0" algn="ctr">
              <a:buNone/>
            </a:pPr>
            <a:r>
              <a:rPr lang="ru-RU" sz="3600" dirty="0"/>
              <a:t> 10 минут заполнение экспертной комиссией карты</a:t>
            </a:r>
          </a:p>
          <a:p>
            <a:pPr marL="0" indent="0" algn="ctr">
              <a:buNone/>
            </a:pPr>
            <a:endParaRPr lang="ru-RU" sz="3600" dirty="0"/>
          </a:p>
        </p:txBody>
      </p:sp>
      <p:pic>
        <p:nvPicPr>
          <p:cNvPr id="4" name="Изображение 4">
            <a:extLst>
              <a:ext uri="{FF2B5EF4-FFF2-40B4-BE49-F238E27FC236}">
                <a16:creationId xmlns:a16="http://schemas.microsoft.com/office/drawing/2014/main" id="{0CA271F7-16BD-2841-8564-A9BF671BB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pic>
        <p:nvPicPr>
          <p:cNvPr id="5" name="logoMGPU.png">
            <a:extLst>
              <a:ext uri="{FF2B5EF4-FFF2-40B4-BE49-F238E27FC236}">
                <a16:creationId xmlns:a16="http://schemas.microsoft.com/office/drawing/2014/main" id="{3CC00D4E-8EF9-2748-8D28-9FEE31614A03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018" y="106883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11716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867" y="101456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/>
              <a:t>Вариант застройки аудитории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90" t="19531" r="4032" b="48948"/>
          <a:stretch/>
        </p:blipFill>
        <p:spPr>
          <a:xfrm>
            <a:off x="207107" y="2024932"/>
            <a:ext cx="6045200" cy="451658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7" t="54336" r="24920" b="16837"/>
          <a:stretch/>
        </p:blipFill>
        <p:spPr>
          <a:xfrm>
            <a:off x="6252307" y="4445134"/>
            <a:ext cx="5876193" cy="245624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8" t="22717" r="83178" b="72345"/>
          <a:stretch/>
        </p:blipFill>
        <p:spPr>
          <a:xfrm>
            <a:off x="408545" y="5370296"/>
            <a:ext cx="508000" cy="597647"/>
          </a:xfrm>
          <a:prstGeom prst="rect">
            <a:avLst/>
          </a:prstGeom>
        </p:spPr>
      </p:pic>
      <p:pic>
        <p:nvPicPr>
          <p:cNvPr id="7" name="Рисунок 6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50559">
            <a:off x="4326807" y="1080097"/>
            <a:ext cx="777615" cy="693843"/>
          </a:xfrm>
          <a:prstGeom prst="rect">
            <a:avLst/>
          </a:prstGeom>
        </p:spPr>
      </p:pic>
      <p:pic>
        <p:nvPicPr>
          <p:cNvPr id="8" name="Рисунок 7">
            <a:hlinkClick r:id="rId4" action="ppaction://hlinkfile"/>
            <a:extLst>
              <a:ext uri="{FF2B5EF4-FFF2-40B4-BE49-F238E27FC236}">
                <a16:creationId xmlns:a16="http://schemas.microsoft.com/office/drawing/2014/main" id="{16F25A69-6794-3546-A9A7-CA6BF4259F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71848">
            <a:off x="4066612" y="5131862"/>
            <a:ext cx="777615" cy="693843"/>
          </a:xfrm>
          <a:prstGeom prst="rect">
            <a:avLst/>
          </a:prstGeom>
        </p:spPr>
      </p:pic>
      <p:pic>
        <p:nvPicPr>
          <p:cNvPr id="9" name="Изображение 4">
            <a:extLst>
              <a:ext uri="{FF2B5EF4-FFF2-40B4-BE49-F238E27FC236}">
                <a16:creationId xmlns:a16="http://schemas.microsoft.com/office/drawing/2014/main" id="{A1AF1575-C517-A24A-9EF8-C04AB6C4A9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pic>
        <p:nvPicPr>
          <p:cNvPr id="10" name="logoMGPU.png">
            <a:extLst>
              <a:ext uri="{FF2B5EF4-FFF2-40B4-BE49-F238E27FC236}">
                <a16:creationId xmlns:a16="http://schemas.microsoft.com/office/drawing/2014/main" id="{E973B03F-ABCA-014A-938C-F213A53D1CC8}"/>
              </a:ext>
            </a:extLst>
          </p:cNvPr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018" y="106883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4684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0517" y="1341912"/>
            <a:ext cx="10204115" cy="380493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500" dirty="0">
              <a:latin typeface="Arial"/>
              <a:ea typeface="Times New Roman" charset="0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500" dirty="0">
              <a:latin typeface="Arial"/>
              <a:ea typeface="Times New Roman" charset="0"/>
              <a:cs typeface="Arial"/>
            </a:endParaRPr>
          </a:p>
          <a:p>
            <a:pPr marL="0" indent="0">
              <a:buNone/>
            </a:pPr>
            <a:endParaRPr lang="ru-RU" sz="2500" dirty="0">
              <a:latin typeface="Arial"/>
              <a:ea typeface="Times New Roman" charset="0"/>
              <a:cs typeface="Arial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46315" y="267056"/>
            <a:ext cx="10515600" cy="8699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4000" dirty="0">
                <a:latin typeface="Arial"/>
                <a:ea typeface="Times New Roman" charset="0"/>
                <a:cs typeface="Arial"/>
              </a:rPr>
              <a:t>Что оценивается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3790"/>
            <a:ext cx="12218736" cy="265183"/>
          </a:xfrm>
          <a:prstGeom prst="rect">
            <a:avLst/>
          </a:prstGeom>
          <a:effectLst/>
        </p:spPr>
      </p:pic>
      <p:pic>
        <p:nvPicPr>
          <p:cNvPr id="7" name="Изображение 6" descr="menu (2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63" y="1312628"/>
            <a:ext cx="667351" cy="667351"/>
          </a:xfrm>
          <a:prstGeom prst="rect">
            <a:avLst/>
          </a:prstGeom>
        </p:spPr>
      </p:pic>
      <p:sp>
        <p:nvSpPr>
          <p:cNvPr id="9" name="Shape 277"/>
          <p:cNvSpPr/>
          <p:nvPr/>
        </p:nvSpPr>
        <p:spPr>
          <a:xfrm>
            <a:off x="11922845" y="234340"/>
            <a:ext cx="209574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5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8</a:t>
            </a:r>
            <a:endParaRPr sz="15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28665" y="1312628"/>
            <a:ext cx="42749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Helvetica CY"/>
              </a:rPr>
              <a:t>Компетенции - набор личных качеств (знаний, умений, навыков, установок, мотивации, функциональных особенностей и т.п.), которые проявляются в поведении и обеспечивают эффективное выполнение работы.</a:t>
            </a:r>
          </a:p>
          <a:p>
            <a:pPr indent="450215" algn="just">
              <a:spcAft>
                <a:spcPts val="0"/>
              </a:spcAft>
            </a:pPr>
            <a:endParaRPr lang="ru-RU" sz="2400" dirty="0">
              <a:effectLst/>
              <a:ea typeface="Times New Roman" panose="02020603050405020304" pitchFamily="18" charset="0"/>
              <a:cs typeface="Helvetica CY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ea typeface="Times New Roman" panose="02020603050405020304" pitchFamily="18" charset="0"/>
                <a:cs typeface="Helvetica CY"/>
              </a:rPr>
              <a:t>3 группы компетенций:</a:t>
            </a:r>
          </a:p>
          <a:p>
            <a:pPr marL="342900" indent="-342900" algn="just">
              <a:spcAft>
                <a:spcPts val="0"/>
              </a:spcAft>
              <a:buFont typeface="Wingdings" charset="2"/>
              <a:buChar char="§"/>
            </a:pPr>
            <a:r>
              <a:rPr lang="ru-RU" sz="2400" dirty="0">
                <a:ea typeface="Times New Roman" panose="02020603050405020304" pitchFamily="18" charset="0"/>
                <a:cs typeface="Helvetica CY"/>
              </a:rPr>
              <a:t> когнитивные, </a:t>
            </a:r>
          </a:p>
          <a:p>
            <a:pPr marL="342900" indent="-342900" algn="just">
              <a:spcAft>
                <a:spcPts val="0"/>
              </a:spcAft>
              <a:buFont typeface="Wingdings" charset="2"/>
              <a:buChar char="§"/>
            </a:pPr>
            <a:r>
              <a:rPr lang="ru-RU" sz="2400" dirty="0">
                <a:ea typeface="Times New Roman" panose="02020603050405020304" pitchFamily="18" charset="0"/>
                <a:cs typeface="Helvetica CY"/>
              </a:rPr>
              <a:t>социальные, </a:t>
            </a:r>
          </a:p>
          <a:p>
            <a:pPr marL="342900" indent="-342900" algn="just">
              <a:spcAft>
                <a:spcPts val="0"/>
              </a:spcAft>
              <a:buFont typeface="Wingdings" charset="2"/>
              <a:buChar char="§"/>
            </a:pPr>
            <a:r>
              <a:rPr lang="ru-RU" sz="2400" dirty="0">
                <a:ea typeface="Times New Roman" panose="02020603050405020304" pitchFamily="18" charset="0"/>
                <a:cs typeface="Helvetica CY"/>
              </a:rPr>
              <a:t>функциональные 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581483" y="1772815"/>
            <a:ext cx="6680709" cy="4668273"/>
            <a:chOff x="581483" y="1772815"/>
            <a:chExt cx="6680709" cy="4668273"/>
          </a:xfrm>
        </p:grpSpPr>
        <p:graphicFrame>
          <p:nvGraphicFramePr>
            <p:cNvPr id="12" name="Рисунок 6"/>
            <p:cNvGraphicFramePr>
              <a:graphicFrameLocks/>
            </p:cNvGraphicFramePr>
            <p:nvPr>
              <p:extLst/>
            </p:nvPr>
          </p:nvGraphicFramePr>
          <p:xfrm>
            <a:off x="581483" y="1772815"/>
            <a:ext cx="6680709" cy="466827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2861504" y="2178958"/>
              <a:ext cx="26778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2400" b="1" dirty="0">
                  <a:solidFill>
                    <a:schemeClr val="bg1"/>
                  </a:solidFill>
                </a:rPr>
                <a:t>Функциональные</a:t>
              </a:r>
              <a:endParaRPr lang="ru-RU" sz="1400" b="1" dirty="0">
                <a:solidFill>
                  <a:schemeClr val="bg1"/>
                </a:solidFill>
              </a:endParaRPr>
            </a:p>
            <a:p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75736" y="3350589"/>
              <a:ext cx="19280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2400" b="1" dirty="0">
                  <a:solidFill>
                    <a:srgbClr val="FFFFFF"/>
                  </a:solidFill>
                </a:rPr>
                <a:t>Социальные</a:t>
              </a:r>
              <a:endParaRPr lang="ru-RU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75736" y="4834642"/>
              <a:ext cx="2142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ru-RU" sz="2400" b="1" dirty="0">
                  <a:solidFill>
                    <a:srgbClr val="FFFFFF"/>
                  </a:solidFill>
                </a:rPr>
                <a:t>Когнитивные</a:t>
              </a:r>
              <a:endParaRPr lang="ru-RU" sz="240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5" name="logoMGPU.png">
            <a:extLst>
              <a:ext uri="{FF2B5EF4-FFF2-40B4-BE49-F238E27FC236}">
                <a16:creationId xmlns:a16="http://schemas.microsoft.com/office/drawing/2014/main" id="{E272E2AC-01A7-1944-82CF-80E5703C1DBF}"/>
              </a:ext>
            </a:extLst>
          </p:cNvPr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1018" y="106883"/>
            <a:ext cx="972554" cy="72222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99923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929</Words>
  <Application>Microsoft Macintosh PowerPoint</Application>
  <PresentationFormat>Широкоэкранный</PresentationFormat>
  <Paragraphs>146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Helvetica CY</vt:lpstr>
      <vt:lpstr>Times New Roman</vt:lpstr>
      <vt:lpstr>Wingdings</vt:lpstr>
      <vt:lpstr>Тема Office</vt:lpstr>
      <vt:lpstr>Вебинар второй этап олимпиады Я-профессионал</vt:lpstr>
      <vt:lpstr>Очный этап</vt:lpstr>
      <vt:lpstr>Модельное учебное занятие (второй этап)</vt:lpstr>
      <vt:lpstr>От вуза организатора необходимо подготовить:</vt:lpstr>
      <vt:lpstr>Количество экспертов </vt:lpstr>
      <vt:lpstr>Презентация PowerPoint</vt:lpstr>
      <vt:lpstr>Расчет времени</vt:lpstr>
      <vt:lpstr>Вариант застройки аудитории</vt:lpstr>
      <vt:lpstr>Что оценивается</vt:lpstr>
      <vt:lpstr>Группы компетенций</vt:lpstr>
      <vt:lpstr>Анализ профессионального стандарта педагога</vt:lpstr>
      <vt:lpstr>Презентация PowerPoint</vt:lpstr>
      <vt:lpstr>Карта наблюдения модельного учебного занятия содержит:</vt:lpstr>
      <vt:lpstr>Карта наблюдения модельного учебного занятия</vt:lpstr>
      <vt:lpstr>Дополнительно участник предоставляет информацию о занятии:</vt:lpstr>
      <vt:lpstr>Спасибо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пользователь Microsoft Office</dc:creator>
  <cp:keywords/>
  <dc:description/>
  <cp:lastModifiedBy>пользователь Microsoft Office</cp:lastModifiedBy>
  <cp:revision>25</cp:revision>
  <dcterms:created xsi:type="dcterms:W3CDTF">2017-12-17T07:44:19Z</dcterms:created>
  <dcterms:modified xsi:type="dcterms:W3CDTF">2019-01-17T07:56:33Z</dcterms:modified>
  <cp:category/>
</cp:coreProperties>
</file>