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sldIdLst>
    <p:sldId id="335" r:id="rId2"/>
    <p:sldId id="336" r:id="rId3"/>
    <p:sldId id="332" r:id="rId4"/>
    <p:sldId id="337" r:id="rId5"/>
    <p:sldId id="334" r:id="rId6"/>
    <p:sldId id="333" r:id="rId7"/>
    <p:sldId id="262" r:id="rId8"/>
    <p:sldId id="338" r:id="rId9"/>
    <p:sldId id="339" r:id="rId10"/>
    <p:sldId id="340" r:id="rId11"/>
    <p:sldId id="341" r:id="rId12"/>
    <p:sldId id="279" r:id="rId13"/>
    <p:sldId id="342" r:id="rId14"/>
    <p:sldId id="343" r:id="rId15"/>
    <p:sldId id="271" r:id="rId16"/>
    <p:sldId id="344" r:id="rId17"/>
    <p:sldId id="345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4" r:id="rId27"/>
    <p:sldId id="313" r:id="rId28"/>
    <p:sldId id="312" r:id="rId29"/>
    <p:sldId id="315" r:id="rId30"/>
    <p:sldId id="316" r:id="rId31"/>
    <p:sldId id="317" r:id="rId32"/>
    <p:sldId id="319" r:id="rId33"/>
    <p:sldId id="347" r:id="rId34"/>
    <p:sldId id="320" r:id="rId35"/>
    <p:sldId id="321" r:id="rId36"/>
    <p:sldId id="322" r:id="rId37"/>
    <p:sldId id="326" r:id="rId38"/>
    <p:sldId id="327" r:id="rId39"/>
    <p:sldId id="346" r:id="rId40"/>
    <p:sldId id="328" r:id="rId41"/>
    <p:sldId id="329" r:id="rId42"/>
    <p:sldId id="323" r:id="rId43"/>
    <p:sldId id="324" r:id="rId44"/>
    <p:sldId id="267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6"/>
    <p:restoredTop sz="93140"/>
  </p:normalViewPr>
  <p:slideViewPr>
    <p:cSldViewPr snapToGrid="0" snapToObjects="1">
      <p:cViewPr varScale="1">
        <p:scale>
          <a:sx n="87" d="100"/>
          <a:sy n="87" d="100"/>
        </p:scale>
        <p:origin x="232" y="5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6" d="100"/>
          <a:sy n="56" d="100"/>
        </p:scale>
        <p:origin x="285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A0B93-D941-4109-AB39-ED8B863837A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4476C62-7ABF-48C7-B803-70A524737D0B}">
      <dgm:prSet phldrT="[Текст]"/>
      <dgm:spPr/>
      <dgm:t>
        <a:bodyPr/>
        <a:lstStyle/>
        <a:p>
          <a:r>
            <a:rPr lang="ru-RU"/>
            <a:t>Регистрация в системе + заполнение анкеты по сопроводительной форме</a:t>
          </a:r>
          <a:endParaRPr lang="ru-RU" dirty="0"/>
        </a:p>
      </dgm:t>
    </dgm:pt>
    <dgm:pt modelId="{9C00101C-9D50-4A0F-8DDC-D9159FA523B4}" type="parTrans" cxnId="{9203780E-2BC2-4FF6-A130-33AE700C4D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7075D9-909E-46A3-9269-59432580F763}" type="sibTrans" cxnId="{9203780E-2BC2-4FF6-A130-33AE700C4D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315F29-BA18-4CF1-896C-9B0E6B191D58}">
      <dgm:prSet phldrT="[Текст]" custT="1"/>
      <dgm:spPr/>
      <dgm:t>
        <a:bodyPr/>
        <a:lstStyle/>
        <a:p>
          <a:r>
            <a:rPr lang="ru-RU" sz="2000"/>
            <a:t>Модельное учебное занятие</a:t>
          </a:r>
          <a:endParaRPr lang="ru-RU" sz="2000" dirty="0"/>
        </a:p>
      </dgm:t>
    </dgm:pt>
    <dgm:pt modelId="{0B076264-AD5E-4113-BAD8-AAF5E383F70F}" type="parTrans" cxnId="{5A11B0B7-E207-428F-8B78-52140EC626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7D1238-E6EF-4583-BD71-93171D29FED8}" type="sibTrans" cxnId="{5A11B0B7-E207-428F-8B78-52140EC626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E0C4E7-E0BC-4CCB-98E3-98811C4A53C9}">
      <dgm:prSet phldrT="[Текст]" custT="1"/>
      <dgm:spPr/>
      <dgm:t>
        <a:bodyPr/>
        <a:lstStyle/>
        <a:p>
          <a:r>
            <a:rPr lang="ru-RU" sz="2000"/>
            <a:t>Рефлексивный лист</a:t>
          </a:r>
          <a:endParaRPr lang="ru-RU" sz="2000" dirty="0"/>
        </a:p>
      </dgm:t>
    </dgm:pt>
    <dgm:pt modelId="{AF0230D1-3197-47D5-A0A0-2A988BDF3B87}" type="parTrans" cxnId="{52FF3A7E-38D7-4A3F-9C13-CDB8BC3BD9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C7429F-DF22-4D40-948B-7E8263AA6E44}" type="sibTrans" cxnId="{52FF3A7E-38D7-4A3F-9C13-CDB8BC3BD9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3F7DA5-96DC-4508-AB09-42118011D0E3}">
      <dgm:prSet phldrT="[Текст]"/>
      <dgm:spPr/>
      <dgm:t>
        <a:bodyPr/>
        <a:lstStyle/>
        <a:p>
          <a:r>
            <a:rPr lang="ru-RU"/>
            <a:t>Завершение первого тура очного этапа</a:t>
          </a:r>
          <a:r>
            <a:rPr lang="ru-RU" baseline="0"/>
            <a:t> </a:t>
          </a:r>
          <a:endParaRPr lang="ru-RU" dirty="0"/>
        </a:p>
      </dgm:t>
    </dgm:pt>
    <dgm:pt modelId="{8AC788E4-5ACC-4073-BBC3-C7522D904CAB}" type="parTrans" cxnId="{EF480CDA-2337-44CB-A14A-BA275803917E}">
      <dgm:prSet/>
      <dgm:spPr/>
      <dgm:t>
        <a:bodyPr/>
        <a:lstStyle/>
        <a:p>
          <a:endParaRPr lang="ru-RU"/>
        </a:p>
      </dgm:t>
    </dgm:pt>
    <dgm:pt modelId="{0A8BE043-11B2-409E-87CE-AE1718C20EFC}" type="sibTrans" cxnId="{EF480CDA-2337-44CB-A14A-BA275803917E}">
      <dgm:prSet/>
      <dgm:spPr/>
      <dgm:t>
        <a:bodyPr/>
        <a:lstStyle/>
        <a:p>
          <a:endParaRPr lang="ru-RU"/>
        </a:p>
      </dgm:t>
    </dgm:pt>
    <dgm:pt modelId="{EA7FB213-01E9-4E9F-AB62-0D58CAA78A7A}" type="pres">
      <dgm:prSet presAssocID="{0B4A0B93-D941-4109-AB39-ED8B863837AD}" presName="Name0" presStyleCnt="0">
        <dgm:presLayoutVars>
          <dgm:dir/>
          <dgm:animLvl val="lvl"/>
          <dgm:resizeHandles val="exact"/>
        </dgm:presLayoutVars>
      </dgm:prSet>
      <dgm:spPr/>
    </dgm:pt>
    <dgm:pt modelId="{1E3288E9-7FB1-4F24-BC27-F08D184F5632}" type="pres">
      <dgm:prSet presAssocID="{F4476C62-7ABF-48C7-B803-70A524737D0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C5150B0-23C6-4819-A884-C39EDC4044B7}" type="pres">
      <dgm:prSet presAssocID="{C87075D9-909E-46A3-9269-59432580F763}" presName="parTxOnlySpace" presStyleCnt="0"/>
      <dgm:spPr/>
    </dgm:pt>
    <dgm:pt modelId="{E27F7362-666D-4C7D-8765-A08EDA61685F}" type="pres">
      <dgm:prSet presAssocID="{F8315F29-BA18-4CF1-896C-9B0E6B191D5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851BBD-8485-4376-A7F8-FAB1470FD8EC}" type="pres">
      <dgm:prSet presAssocID="{DD7D1238-E6EF-4583-BD71-93171D29FED8}" presName="parTxOnlySpace" presStyleCnt="0"/>
      <dgm:spPr/>
    </dgm:pt>
    <dgm:pt modelId="{8AA9D352-E634-43BC-A6BC-382D97B5E29B}" type="pres">
      <dgm:prSet presAssocID="{E1E0C4E7-E0BC-4CCB-98E3-98811C4A53C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B5763EA-4F34-4EC1-ADB6-5633204EA46F}" type="pres">
      <dgm:prSet presAssocID="{17C7429F-DF22-4D40-948B-7E8263AA6E44}" presName="parTxOnlySpace" presStyleCnt="0"/>
      <dgm:spPr/>
    </dgm:pt>
    <dgm:pt modelId="{EA0707FB-10C0-4D68-9F87-F0B217E5CF6E}" type="pres">
      <dgm:prSet presAssocID="{6C3F7DA5-96DC-4508-AB09-42118011D0E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03780E-2BC2-4FF6-A130-33AE700C4DAD}" srcId="{0B4A0B93-D941-4109-AB39-ED8B863837AD}" destId="{F4476C62-7ABF-48C7-B803-70A524737D0B}" srcOrd="0" destOrd="0" parTransId="{9C00101C-9D50-4A0F-8DDC-D9159FA523B4}" sibTransId="{C87075D9-909E-46A3-9269-59432580F763}"/>
    <dgm:cxn modelId="{41F95714-E53B-40C8-8DEA-8922193AA5F1}" type="presOf" srcId="{0B4A0B93-D941-4109-AB39-ED8B863837AD}" destId="{EA7FB213-01E9-4E9F-AB62-0D58CAA78A7A}" srcOrd="0" destOrd="0" presId="urn:microsoft.com/office/officeart/2005/8/layout/chevron1"/>
    <dgm:cxn modelId="{8641162C-6F68-471A-B161-BD069628E45A}" type="presOf" srcId="{E1E0C4E7-E0BC-4CCB-98E3-98811C4A53C9}" destId="{8AA9D352-E634-43BC-A6BC-382D97B5E29B}" srcOrd="0" destOrd="0" presId="urn:microsoft.com/office/officeart/2005/8/layout/chevron1"/>
    <dgm:cxn modelId="{E571432F-BCD4-4174-A70B-ACB166A1B225}" type="presOf" srcId="{6C3F7DA5-96DC-4508-AB09-42118011D0E3}" destId="{EA0707FB-10C0-4D68-9F87-F0B217E5CF6E}" srcOrd="0" destOrd="0" presId="urn:microsoft.com/office/officeart/2005/8/layout/chevron1"/>
    <dgm:cxn modelId="{598BF345-3EF3-459A-A655-1CDDB17B8DD9}" type="presOf" srcId="{F4476C62-7ABF-48C7-B803-70A524737D0B}" destId="{1E3288E9-7FB1-4F24-BC27-F08D184F5632}" srcOrd="0" destOrd="0" presId="urn:microsoft.com/office/officeart/2005/8/layout/chevron1"/>
    <dgm:cxn modelId="{53736D4D-1307-4C48-B337-1FFB53C62D43}" type="presOf" srcId="{F8315F29-BA18-4CF1-896C-9B0E6B191D58}" destId="{E27F7362-666D-4C7D-8765-A08EDA61685F}" srcOrd="0" destOrd="0" presId="urn:microsoft.com/office/officeart/2005/8/layout/chevron1"/>
    <dgm:cxn modelId="{52FF3A7E-38D7-4A3F-9C13-CDB8BC3BD91E}" srcId="{0B4A0B93-D941-4109-AB39-ED8B863837AD}" destId="{E1E0C4E7-E0BC-4CCB-98E3-98811C4A53C9}" srcOrd="2" destOrd="0" parTransId="{AF0230D1-3197-47D5-A0A0-2A988BDF3B87}" sibTransId="{17C7429F-DF22-4D40-948B-7E8263AA6E44}"/>
    <dgm:cxn modelId="{5A11B0B7-E207-428F-8B78-52140EC62699}" srcId="{0B4A0B93-D941-4109-AB39-ED8B863837AD}" destId="{F8315F29-BA18-4CF1-896C-9B0E6B191D58}" srcOrd="1" destOrd="0" parTransId="{0B076264-AD5E-4113-BAD8-AAF5E383F70F}" sibTransId="{DD7D1238-E6EF-4583-BD71-93171D29FED8}"/>
    <dgm:cxn modelId="{EF480CDA-2337-44CB-A14A-BA275803917E}" srcId="{0B4A0B93-D941-4109-AB39-ED8B863837AD}" destId="{6C3F7DA5-96DC-4508-AB09-42118011D0E3}" srcOrd="3" destOrd="0" parTransId="{8AC788E4-5ACC-4073-BBC3-C7522D904CAB}" sibTransId="{0A8BE043-11B2-409E-87CE-AE1718C20EFC}"/>
    <dgm:cxn modelId="{0B2CCA97-A327-481A-A9A1-4973E0ED8EA9}" type="presParOf" srcId="{EA7FB213-01E9-4E9F-AB62-0D58CAA78A7A}" destId="{1E3288E9-7FB1-4F24-BC27-F08D184F5632}" srcOrd="0" destOrd="0" presId="urn:microsoft.com/office/officeart/2005/8/layout/chevron1"/>
    <dgm:cxn modelId="{2A5DE453-D3C3-4575-93C6-162674513F7D}" type="presParOf" srcId="{EA7FB213-01E9-4E9F-AB62-0D58CAA78A7A}" destId="{BC5150B0-23C6-4819-A884-C39EDC4044B7}" srcOrd="1" destOrd="0" presId="urn:microsoft.com/office/officeart/2005/8/layout/chevron1"/>
    <dgm:cxn modelId="{A04CB61B-40DD-4759-A24F-13E4A91F3034}" type="presParOf" srcId="{EA7FB213-01E9-4E9F-AB62-0D58CAA78A7A}" destId="{E27F7362-666D-4C7D-8765-A08EDA61685F}" srcOrd="2" destOrd="0" presId="urn:microsoft.com/office/officeart/2005/8/layout/chevron1"/>
    <dgm:cxn modelId="{A6070888-4442-4C08-AE03-6A1DB1F2FCFD}" type="presParOf" srcId="{EA7FB213-01E9-4E9F-AB62-0D58CAA78A7A}" destId="{17851BBD-8485-4376-A7F8-FAB1470FD8EC}" srcOrd="3" destOrd="0" presId="urn:microsoft.com/office/officeart/2005/8/layout/chevron1"/>
    <dgm:cxn modelId="{0595F7A2-A7C7-4349-843D-D6BE88ED7CA0}" type="presParOf" srcId="{EA7FB213-01E9-4E9F-AB62-0D58CAA78A7A}" destId="{8AA9D352-E634-43BC-A6BC-382D97B5E29B}" srcOrd="4" destOrd="0" presId="urn:microsoft.com/office/officeart/2005/8/layout/chevron1"/>
    <dgm:cxn modelId="{F63BA4B0-6D15-427C-B398-9A444598849D}" type="presParOf" srcId="{EA7FB213-01E9-4E9F-AB62-0D58CAA78A7A}" destId="{8B5763EA-4F34-4EC1-ADB6-5633204EA46F}" srcOrd="5" destOrd="0" presId="urn:microsoft.com/office/officeart/2005/8/layout/chevron1"/>
    <dgm:cxn modelId="{739D4868-5961-42F6-82D2-4B1C4B89F59D}" type="presParOf" srcId="{EA7FB213-01E9-4E9F-AB62-0D58CAA78A7A}" destId="{EA0707FB-10C0-4D68-9F87-F0B217E5CF6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A7FA2-74FE-40F6-918F-25FA3D9AF632}" type="doc">
      <dgm:prSet loTypeId="urn:microsoft.com/office/officeart/2005/8/layout/venn2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303FC64-7185-40AB-8C9A-3776F8FEE2E6}">
      <dgm:prSet phldrT="[Текст]" custT="1"/>
      <dgm:spPr/>
      <dgm:t>
        <a:bodyPr/>
        <a:lstStyle/>
        <a:p>
          <a:pPr algn="ctr"/>
          <a:endParaRPr lang="ru-RU" sz="1000" b="1" dirty="0"/>
        </a:p>
      </dgm:t>
    </dgm:pt>
    <dgm:pt modelId="{1EF2D827-3C00-4B08-8F5D-3569E64C08BE}" type="parTrans" cxnId="{6F3B7294-851B-43CE-BD09-08DBEAB852EA}">
      <dgm:prSet/>
      <dgm:spPr/>
      <dgm:t>
        <a:bodyPr/>
        <a:lstStyle/>
        <a:p>
          <a:pPr algn="ctr"/>
          <a:endParaRPr lang="ru-RU"/>
        </a:p>
      </dgm:t>
    </dgm:pt>
    <dgm:pt modelId="{597A37E5-E0B4-4969-8B72-3F00082A539F}" type="sibTrans" cxnId="{6F3B7294-851B-43CE-BD09-08DBEAB852EA}">
      <dgm:prSet/>
      <dgm:spPr/>
      <dgm:t>
        <a:bodyPr/>
        <a:lstStyle/>
        <a:p>
          <a:pPr algn="ctr"/>
          <a:endParaRPr lang="ru-RU"/>
        </a:p>
      </dgm:t>
    </dgm:pt>
    <dgm:pt modelId="{518F000E-10D2-4658-9F9D-6302E3E1A7C0}">
      <dgm:prSet phldrT="[Текст]" custT="1"/>
      <dgm:spPr>
        <a:solidFill>
          <a:srgbClr val="55B7DF"/>
        </a:solidFill>
      </dgm:spPr>
      <dgm:t>
        <a:bodyPr/>
        <a:lstStyle/>
        <a:p>
          <a:pPr algn="ctr"/>
          <a:endParaRPr lang="ru-RU" sz="1000" b="1" dirty="0"/>
        </a:p>
      </dgm:t>
    </dgm:pt>
    <dgm:pt modelId="{D5A7E3D8-B23E-4A45-8C19-69B92FE024B5}" type="parTrans" cxnId="{902D943F-4D81-4901-9BD6-7B3C9351431B}">
      <dgm:prSet/>
      <dgm:spPr/>
      <dgm:t>
        <a:bodyPr/>
        <a:lstStyle/>
        <a:p>
          <a:pPr algn="ctr"/>
          <a:endParaRPr lang="ru-RU"/>
        </a:p>
      </dgm:t>
    </dgm:pt>
    <dgm:pt modelId="{C4938078-5A81-4783-AFAC-42EB613407CE}" type="sibTrans" cxnId="{902D943F-4D81-4901-9BD6-7B3C9351431B}">
      <dgm:prSet/>
      <dgm:spPr/>
      <dgm:t>
        <a:bodyPr/>
        <a:lstStyle/>
        <a:p>
          <a:pPr algn="ctr"/>
          <a:endParaRPr lang="ru-RU"/>
        </a:p>
      </dgm:t>
    </dgm:pt>
    <dgm:pt modelId="{085C8DDD-8E0C-46AB-BFEA-A0434684B7A9}">
      <dgm:prSet phldrT="[Текст]" custT="1"/>
      <dgm:spPr/>
      <dgm:t>
        <a:bodyPr/>
        <a:lstStyle/>
        <a:p>
          <a:pPr algn="ctr"/>
          <a:endParaRPr lang="ru-RU" sz="1000" b="1" dirty="0"/>
        </a:p>
      </dgm:t>
    </dgm:pt>
    <dgm:pt modelId="{D97E5AD1-2A18-4B27-8095-6F069F8F291E}" type="parTrans" cxnId="{A5AE9D51-ADE2-4BE4-8DFD-F957AD221F98}">
      <dgm:prSet/>
      <dgm:spPr/>
      <dgm:t>
        <a:bodyPr/>
        <a:lstStyle/>
        <a:p>
          <a:endParaRPr lang="ru-RU"/>
        </a:p>
      </dgm:t>
    </dgm:pt>
    <dgm:pt modelId="{0EC76AF7-6BFF-4835-A7F2-0FE9B0DA8FDC}" type="sibTrans" cxnId="{A5AE9D51-ADE2-4BE4-8DFD-F957AD221F98}">
      <dgm:prSet/>
      <dgm:spPr/>
      <dgm:t>
        <a:bodyPr/>
        <a:lstStyle/>
        <a:p>
          <a:endParaRPr lang="ru-RU"/>
        </a:p>
      </dgm:t>
    </dgm:pt>
    <dgm:pt modelId="{97300721-035F-4C6E-A875-2DDE5E1E8803}" type="pres">
      <dgm:prSet presAssocID="{ABBA7FA2-74FE-40F6-918F-25FA3D9AF632}" presName="Name0" presStyleCnt="0">
        <dgm:presLayoutVars>
          <dgm:chMax val="7"/>
          <dgm:resizeHandles val="exact"/>
        </dgm:presLayoutVars>
      </dgm:prSet>
      <dgm:spPr/>
    </dgm:pt>
    <dgm:pt modelId="{3BA5D797-7513-43E1-A5D5-392EF2961967}" type="pres">
      <dgm:prSet presAssocID="{ABBA7FA2-74FE-40F6-918F-25FA3D9AF632}" presName="comp1" presStyleCnt="0"/>
      <dgm:spPr/>
    </dgm:pt>
    <dgm:pt modelId="{BB1951A2-CCC8-47FA-86D9-C0C49078852E}" type="pres">
      <dgm:prSet presAssocID="{ABBA7FA2-74FE-40F6-918F-25FA3D9AF632}" presName="circle1" presStyleLbl="node1" presStyleIdx="0" presStyleCnt="3" custScaleX="106667" custScaleY="94989" custLinFactNeighborX="712" custLinFactNeighborY="395"/>
      <dgm:spPr/>
    </dgm:pt>
    <dgm:pt modelId="{D9481919-9A53-4952-895D-25EA03F43069}" type="pres">
      <dgm:prSet presAssocID="{ABBA7FA2-74FE-40F6-918F-25FA3D9AF632}" presName="c1text" presStyleLbl="node1" presStyleIdx="0" presStyleCnt="3">
        <dgm:presLayoutVars>
          <dgm:bulletEnabled val="1"/>
        </dgm:presLayoutVars>
      </dgm:prSet>
      <dgm:spPr/>
    </dgm:pt>
    <dgm:pt modelId="{FE3E32A0-188B-4222-8D61-6A5FCE350776}" type="pres">
      <dgm:prSet presAssocID="{ABBA7FA2-74FE-40F6-918F-25FA3D9AF632}" presName="comp2" presStyleCnt="0"/>
      <dgm:spPr/>
    </dgm:pt>
    <dgm:pt modelId="{ECEBAA72-2D56-4E88-A0DD-A179F45B09AD}" type="pres">
      <dgm:prSet presAssocID="{ABBA7FA2-74FE-40F6-918F-25FA3D9AF632}" presName="circle2" presStyleLbl="node1" presStyleIdx="1" presStyleCnt="3"/>
      <dgm:spPr/>
    </dgm:pt>
    <dgm:pt modelId="{0337F274-B120-49CC-A967-1F4960363048}" type="pres">
      <dgm:prSet presAssocID="{ABBA7FA2-74FE-40F6-918F-25FA3D9AF632}" presName="c2text" presStyleLbl="node1" presStyleIdx="1" presStyleCnt="3">
        <dgm:presLayoutVars>
          <dgm:bulletEnabled val="1"/>
        </dgm:presLayoutVars>
      </dgm:prSet>
      <dgm:spPr/>
    </dgm:pt>
    <dgm:pt modelId="{017137DB-579A-4702-9FEC-6FB93C7718EF}" type="pres">
      <dgm:prSet presAssocID="{ABBA7FA2-74FE-40F6-918F-25FA3D9AF632}" presName="comp3" presStyleCnt="0"/>
      <dgm:spPr/>
    </dgm:pt>
    <dgm:pt modelId="{DAEE3036-6415-476F-A35E-D135F01B678F}" type="pres">
      <dgm:prSet presAssocID="{ABBA7FA2-74FE-40F6-918F-25FA3D9AF632}" presName="circle3" presStyleLbl="node1" presStyleIdx="2" presStyleCnt="3"/>
      <dgm:spPr/>
    </dgm:pt>
    <dgm:pt modelId="{CCD1C250-098B-405D-AEE3-BE76F8A87601}" type="pres">
      <dgm:prSet presAssocID="{ABBA7FA2-74FE-40F6-918F-25FA3D9AF632}" presName="c3text" presStyleLbl="node1" presStyleIdx="2" presStyleCnt="3">
        <dgm:presLayoutVars>
          <dgm:bulletEnabled val="1"/>
        </dgm:presLayoutVars>
      </dgm:prSet>
      <dgm:spPr/>
    </dgm:pt>
  </dgm:ptLst>
  <dgm:cxnLst>
    <dgm:cxn modelId="{4F78FD2D-AD61-A143-A1BA-4829D65F5AEE}" type="presOf" srcId="{085C8DDD-8E0C-46AB-BFEA-A0434684B7A9}" destId="{0337F274-B120-49CC-A967-1F4960363048}" srcOrd="1" destOrd="0" presId="urn:microsoft.com/office/officeart/2005/8/layout/venn2"/>
    <dgm:cxn modelId="{F4BD9B34-0549-784E-88D0-1CC4B587102F}" type="presOf" srcId="{085C8DDD-8E0C-46AB-BFEA-A0434684B7A9}" destId="{ECEBAA72-2D56-4E88-A0DD-A179F45B09AD}" srcOrd="0" destOrd="0" presId="urn:microsoft.com/office/officeart/2005/8/layout/venn2"/>
    <dgm:cxn modelId="{74FA843D-5313-4D48-BEF5-30E608627D4F}" type="presOf" srcId="{D303FC64-7185-40AB-8C9A-3776F8FEE2E6}" destId="{BB1951A2-CCC8-47FA-86D9-C0C49078852E}" srcOrd="0" destOrd="0" presId="urn:microsoft.com/office/officeart/2005/8/layout/venn2"/>
    <dgm:cxn modelId="{902D943F-4D81-4901-9BD6-7B3C9351431B}" srcId="{ABBA7FA2-74FE-40F6-918F-25FA3D9AF632}" destId="{518F000E-10D2-4658-9F9D-6302E3E1A7C0}" srcOrd="2" destOrd="0" parTransId="{D5A7E3D8-B23E-4A45-8C19-69B92FE024B5}" sibTransId="{C4938078-5A81-4783-AFAC-42EB613407CE}"/>
    <dgm:cxn modelId="{A5AE9D51-ADE2-4BE4-8DFD-F957AD221F98}" srcId="{ABBA7FA2-74FE-40F6-918F-25FA3D9AF632}" destId="{085C8DDD-8E0C-46AB-BFEA-A0434684B7A9}" srcOrd="1" destOrd="0" parTransId="{D97E5AD1-2A18-4B27-8095-6F069F8F291E}" sibTransId="{0EC76AF7-6BFF-4835-A7F2-0FE9B0DA8FDC}"/>
    <dgm:cxn modelId="{BCA1F851-0347-064A-B046-FD56530600C4}" type="presOf" srcId="{ABBA7FA2-74FE-40F6-918F-25FA3D9AF632}" destId="{97300721-035F-4C6E-A875-2DDE5E1E8803}" srcOrd="0" destOrd="0" presId="urn:microsoft.com/office/officeart/2005/8/layout/venn2"/>
    <dgm:cxn modelId="{6F3B7294-851B-43CE-BD09-08DBEAB852EA}" srcId="{ABBA7FA2-74FE-40F6-918F-25FA3D9AF632}" destId="{D303FC64-7185-40AB-8C9A-3776F8FEE2E6}" srcOrd="0" destOrd="0" parTransId="{1EF2D827-3C00-4B08-8F5D-3569E64C08BE}" sibTransId="{597A37E5-E0B4-4969-8B72-3F00082A539F}"/>
    <dgm:cxn modelId="{C1BC47A3-CED9-3F4B-81C6-E69229B07CFE}" type="presOf" srcId="{518F000E-10D2-4658-9F9D-6302E3E1A7C0}" destId="{CCD1C250-098B-405D-AEE3-BE76F8A87601}" srcOrd="1" destOrd="0" presId="urn:microsoft.com/office/officeart/2005/8/layout/venn2"/>
    <dgm:cxn modelId="{87CA32B2-22DF-E241-8E14-179E13AAA2C0}" type="presOf" srcId="{518F000E-10D2-4658-9F9D-6302E3E1A7C0}" destId="{DAEE3036-6415-476F-A35E-D135F01B678F}" srcOrd="0" destOrd="0" presId="urn:microsoft.com/office/officeart/2005/8/layout/venn2"/>
    <dgm:cxn modelId="{03628CBE-E660-EF48-9E9F-1CF491E21BF9}" type="presOf" srcId="{D303FC64-7185-40AB-8C9A-3776F8FEE2E6}" destId="{D9481919-9A53-4952-895D-25EA03F43069}" srcOrd="1" destOrd="0" presId="urn:microsoft.com/office/officeart/2005/8/layout/venn2"/>
    <dgm:cxn modelId="{26C5717D-7129-0C47-AD7C-D525D36853DF}" type="presParOf" srcId="{97300721-035F-4C6E-A875-2DDE5E1E8803}" destId="{3BA5D797-7513-43E1-A5D5-392EF2961967}" srcOrd="0" destOrd="0" presId="urn:microsoft.com/office/officeart/2005/8/layout/venn2"/>
    <dgm:cxn modelId="{DEDA1DA1-9BB1-2548-A9C2-413FD4B08A14}" type="presParOf" srcId="{3BA5D797-7513-43E1-A5D5-392EF2961967}" destId="{BB1951A2-CCC8-47FA-86D9-C0C49078852E}" srcOrd="0" destOrd="0" presId="urn:microsoft.com/office/officeart/2005/8/layout/venn2"/>
    <dgm:cxn modelId="{4503EE9F-64E6-D44B-B521-5A9411774786}" type="presParOf" srcId="{3BA5D797-7513-43E1-A5D5-392EF2961967}" destId="{D9481919-9A53-4952-895D-25EA03F43069}" srcOrd="1" destOrd="0" presId="urn:microsoft.com/office/officeart/2005/8/layout/venn2"/>
    <dgm:cxn modelId="{C3729C92-B7A2-3E42-8D38-7BF03C819146}" type="presParOf" srcId="{97300721-035F-4C6E-A875-2DDE5E1E8803}" destId="{FE3E32A0-188B-4222-8D61-6A5FCE350776}" srcOrd="1" destOrd="0" presId="urn:microsoft.com/office/officeart/2005/8/layout/venn2"/>
    <dgm:cxn modelId="{AF56E7B7-D0C7-3843-A49E-493DF9C4F9B5}" type="presParOf" srcId="{FE3E32A0-188B-4222-8D61-6A5FCE350776}" destId="{ECEBAA72-2D56-4E88-A0DD-A179F45B09AD}" srcOrd="0" destOrd="0" presId="urn:microsoft.com/office/officeart/2005/8/layout/venn2"/>
    <dgm:cxn modelId="{52043C4E-9ECF-1C43-8D99-D6B921833B98}" type="presParOf" srcId="{FE3E32A0-188B-4222-8D61-6A5FCE350776}" destId="{0337F274-B120-49CC-A967-1F4960363048}" srcOrd="1" destOrd="0" presId="urn:microsoft.com/office/officeart/2005/8/layout/venn2"/>
    <dgm:cxn modelId="{52CA1ADF-78A5-CA40-852C-DDA11193CAA3}" type="presParOf" srcId="{97300721-035F-4C6E-A875-2DDE5E1E8803}" destId="{017137DB-579A-4702-9FEC-6FB93C7718EF}" srcOrd="2" destOrd="0" presId="urn:microsoft.com/office/officeart/2005/8/layout/venn2"/>
    <dgm:cxn modelId="{658427D8-7A4E-344E-9FF5-54255964B5E3}" type="presParOf" srcId="{017137DB-579A-4702-9FEC-6FB93C7718EF}" destId="{DAEE3036-6415-476F-A35E-D135F01B678F}" srcOrd="0" destOrd="0" presId="urn:microsoft.com/office/officeart/2005/8/layout/venn2"/>
    <dgm:cxn modelId="{48D0EC08-DFCE-A044-BBC8-D1A103E3B593}" type="presParOf" srcId="{017137DB-579A-4702-9FEC-6FB93C7718EF}" destId="{CCD1C250-098B-405D-AEE3-BE76F8A8760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F9130-137A-444C-BE14-668600D624C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CC367D-CAE1-4623-B629-D4DE8D859C38}">
      <dgm:prSet custT="1"/>
      <dgm:spPr>
        <a:xfrm>
          <a:off x="297575" y="1199869"/>
          <a:ext cx="1262698" cy="1031777"/>
        </a:xfrm>
        <a:noFill/>
        <a:ln>
          <a:noFill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Обеспечивает  активное участие лишь части обучающихся (менее половины)</a:t>
          </a:r>
        </a:p>
      </dgm:t>
    </dgm:pt>
    <dgm:pt modelId="{5BAF96FA-6252-4BF2-B3C7-C733AE2852FE}" type="parTrans" cxnId="{B33DCDA3-B6D3-4269-BCF6-4BE587BE3ACC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BB6E6166-B3CB-4153-9044-29631F2F8F29}" type="sibTrans" cxnId="{B33DCDA3-B6D3-4269-BCF6-4BE587BE3ACC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3F17550E-7FA5-4E51-A1FC-7211C70A107F}">
      <dgm:prSet custT="1"/>
      <dgm:spPr>
        <a:xfrm>
          <a:off x="1786555" y="843299"/>
          <a:ext cx="1316078" cy="1031777"/>
        </a:xfrm>
        <a:noFill/>
        <a:ln>
          <a:noFill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Вовлекает большую часть класса в образовательный процесс / Включенность и активность обучающихся носит эпизодический характер</a:t>
          </a:r>
        </a:p>
      </dgm:t>
    </dgm:pt>
    <dgm:pt modelId="{0B6CA293-7029-4742-B486-10F306E6F76C}" type="parTrans" cxnId="{FBF02DB4-FE0E-4355-8AA7-C03B5BC7767D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051EC617-4081-4C39-96D7-DED2D485294D}" type="sibTrans" cxnId="{FBF02DB4-FE0E-4355-8AA7-C03B5BC7767D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1D2BCE77-71E9-4E0A-AA87-3F1C0402989C}">
      <dgm:prSet custT="1"/>
      <dgm:spPr>
        <a:xfrm>
          <a:off x="3249148" y="486729"/>
          <a:ext cx="1440248" cy="1031777"/>
        </a:xfrm>
        <a:noFill/>
        <a:ln>
          <a:noFill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Поддерживает устойчивую высокую степень активности и включенности в образовательный процесс для каждого обучаемого. / За рамками урока степень вовлеченности значительно снижается</a:t>
          </a:r>
        </a:p>
      </dgm:t>
    </dgm:pt>
    <dgm:pt modelId="{5544BDF5-7C3F-4FAD-BB47-D8BBED48580C}" type="parTrans" cxnId="{0D082E5E-4D9B-415C-BA04-9897FA5B88D2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4F8E6DBB-2B86-44EF-A2A9-E93FAC426515}" type="sibTrans" cxnId="{0D082E5E-4D9B-415C-BA04-9897FA5B88D2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9212E845-5DEA-44A7-8114-E018C41DBAC8}">
      <dgm:prSet custT="1"/>
      <dgm:spPr>
        <a:xfrm>
          <a:off x="4733482" y="130159"/>
          <a:ext cx="1314842" cy="1031777"/>
        </a:xfrm>
        <a:noFill/>
        <a:ln>
          <a:noFill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Обеспечивает вовлеченность обучающихся, выходящую за рамки непосредственно урока и являющуюся результатом организации учебного процесса для всего процесса обучения</a:t>
          </a:r>
        </a:p>
      </dgm:t>
    </dgm:pt>
    <dgm:pt modelId="{86788321-67F9-41B4-84DB-BE4D144BC18A}" type="parTrans" cxnId="{BECF9A4D-ACF2-4508-BD58-AF3751F893FF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B50F7E78-0E54-433E-89E7-D686D3AA28C9}" type="sibTrans" cxnId="{BECF9A4D-ACF2-4508-BD58-AF3751F893FF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CDCABA58-8599-4A4A-BCF5-2BB1B570E710}" type="pres">
      <dgm:prSet presAssocID="{CDDF9130-137A-444C-BE14-668600D624C6}" presName="rootnode" presStyleCnt="0">
        <dgm:presLayoutVars>
          <dgm:chMax/>
          <dgm:chPref/>
          <dgm:dir/>
          <dgm:animLvl val="lvl"/>
        </dgm:presLayoutVars>
      </dgm:prSet>
      <dgm:spPr/>
    </dgm:pt>
    <dgm:pt modelId="{741080F7-0FD2-4363-A0CE-2A9201CFAAAB}" type="pres">
      <dgm:prSet presAssocID="{77CC367D-CAE1-4623-B629-D4DE8D859C38}" presName="composite" presStyleCnt="0"/>
      <dgm:spPr/>
    </dgm:pt>
    <dgm:pt modelId="{409C32FF-ADBC-4D44-82B2-19B05128A077}" type="pres">
      <dgm:prSet presAssocID="{77CC367D-CAE1-4623-B629-D4DE8D859C38}" presName="LShape" presStyleLbl="alignNode1" presStyleIdx="0" presStyleCnt="7"/>
      <dgm:spPr>
        <a:xfrm rot="5400000">
          <a:off x="439291" y="810314"/>
          <a:ext cx="783544" cy="1303799"/>
        </a:xfrm>
        <a:prstGeom prst="corner">
          <a:avLst>
            <a:gd name="adj1" fmla="val 16120"/>
            <a:gd name="adj2" fmla="val 16110"/>
          </a:avLst>
        </a:prstGeom>
        <a:solidFill>
          <a:srgbClr val="E7E6E6">
            <a:lumMod val="90000"/>
          </a:srgbClr>
        </a:solidFill>
        <a:ln w="12700" cap="flat" cmpd="sng" algn="ctr">
          <a:solidFill>
            <a:srgbClr val="FF8F33"/>
          </a:solidFill>
          <a:prstDash val="solid"/>
          <a:miter lim="800000"/>
        </a:ln>
        <a:effectLst/>
      </dgm:spPr>
    </dgm:pt>
    <dgm:pt modelId="{049F1CDE-5E3A-497C-8C52-0D0E611DE976}" type="pres">
      <dgm:prSet presAssocID="{77CC367D-CAE1-4623-B629-D4DE8D859C38}" presName="ParentText" presStyleLbl="revTx" presStyleIdx="0" presStyleCnt="4" custScaleX="107274" custLinFactNeighborX="270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9841DC43-FF02-4127-8F7A-DCB014EEA2BA}" type="pres">
      <dgm:prSet presAssocID="{77CC367D-CAE1-4623-B629-D4DE8D859C38}" presName="Triangle" presStyleLbl="alignNode1" presStyleIdx="1" presStyleCnt="7"/>
      <dgm:spPr>
        <a:xfrm>
          <a:off x="1263486" y="714327"/>
          <a:ext cx="222090" cy="222090"/>
        </a:xfrm>
        <a:prstGeom prst="triangle">
          <a:avLst>
            <a:gd name="adj" fmla="val 100000"/>
          </a:avLst>
        </a:prstGeom>
        <a:solidFill>
          <a:srgbClr val="FF8F33"/>
        </a:solidFill>
        <a:ln w="12700" cap="flat" cmpd="sng" algn="ctr">
          <a:solidFill>
            <a:srgbClr val="FF8F33"/>
          </a:solidFill>
          <a:prstDash val="solid"/>
          <a:miter lim="800000"/>
        </a:ln>
        <a:effectLst/>
      </dgm:spPr>
    </dgm:pt>
    <dgm:pt modelId="{8332701C-C819-4F88-8A89-89D22ACCC8E3}" type="pres">
      <dgm:prSet presAssocID="{BB6E6166-B3CB-4153-9044-29631F2F8F29}" presName="sibTrans" presStyleCnt="0"/>
      <dgm:spPr/>
    </dgm:pt>
    <dgm:pt modelId="{A3D59D54-087D-4E4E-856A-F0F9651465C2}" type="pres">
      <dgm:prSet presAssocID="{BB6E6166-B3CB-4153-9044-29631F2F8F29}" presName="space" presStyleCnt="0"/>
      <dgm:spPr/>
    </dgm:pt>
    <dgm:pt modelId="{3D072614-DB77-4CFE-BCE9-ED682BFC6266}" type="pres">
      <dgm:prSet presAssocID="{3F17550E-7FA5-4E51-A1FC-7211C70A107F}" presName="composite" presStyleCnt="0"/>
      <dgm:spPr/>
    </dgm:pt>
    <dgm:pt modelId="{E53DD063-C794-4AB6-A6B6-9D2713E0E18B}" type="pres">
      <dgm:prSet presAssocID="{3F17550E-7FA5-4E51-A1FC-7211C70A107F}" presName="LShape" presStyleLbl="alignNode1" presStyleIdx="2" presStyleCnt="7"/>
      <dgm:spPr>
        <a:xfrm rot="5400000">
          <a:off x="1923075" y="453744"/>
          <a:ext cx="783544" cy="1303799"/>
        </a:xfrm>
        <a:prstGeom prst="corner">
          <a:avLst>
            <a:gd name="adj1" fmla="val 16120"/>
            <a:gd name="adj2" fmla="val 16110"/>
          </a:avLst>
        </a:prstGeom>
        <a:solidFill>
          <a:srgbClr val="E7E6E6">
            <a:lumMod val="75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A80E242-A707-4B75-86D8-942890DF12DF}" type="pres">
      <dgm:prSet presAssocID="{3F17550E-7FA5-4E51-A1FC-7211C70A107F}" presName="ParentText" presStyleLbl="revTx" presStyleIdx="1" presStyleCnt="4" custScaleX="113542" custLinFactNeighborX="541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E77D3436-D074-4980-979C-3C7EF90A349D}" type="pres">
      <dgm:prSet presAssocID="{3F17550E-7FA5-4E51-A1FC-7211C70A107F}" presName="Triangle" presStyleLbl="alignNode1" presStyleIdx="3" presStyleCnt="7"/>
      <dgm:spPr>
        <a:xfrm>
          <a:off x="2747269" y="357757"/>
          <a:ext cx="222090" cy="222090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ECD3303-378E-40AF-ADDE-ED43E8466202}" type="pres">
      <dgm:prSet presAssocID="{051EC617-4081-4C39-96D7-DED2D485294D}" presName="sibTrans" presStyleCnt="0"/>
      <dgm:spPr/>
    </dgm:pt>
    <dgm:pt modelId="{A01B0CB6-4BFD-4C3F-956B-F5882C1ED14E}" type="pres">
      <dgm:prSet presAssocID="{051EC617-4081-4C39-96D7-DED2D485294D}" presName="space" presStyleCnt="0"/>
      <dgm:spPr/>
    </dgm:pt>
    <dgm:pt modelId="{3F7116F6-6D32-4ACD-B87D-3F468E6EFFB2}" type="pres">
      <dgm:prSet presAssocID="{1D2BCE77-71E9-4E0A-AA87-3F1C0402989C}" presName="composite" presStyleCnt="0"/>
      <dgm:spPr/>
    </dgm:pt>
    <dgm:pt modelId="{B1D92528-179F-410B-B6E3-65907C994027}" type="pres">
      <dgm:prSet presAssocID="{1D2BCE77-71E9-4E0A-AA87-3F1C0402989C}" presName="LShape" presStyleLbl="alignNode1" presStyleIdx="4" presStyleCnt="7"/>
      <dgm:spPr>
        <a:xfrm rot="5400000">
          <a:off x="3409109" y="97174"/>
          <a:ext cx="783544" cy="1303799"/>
        </a:xfrm>
        <a:prstGeom prst="corner">
          <a:avLst>
            <a:gd name="adj1" fmla="val 16120"/>
            <a:gd name="adj2" fmla="val 16110"/>
          </a:avLst>
        </a:prstGeom>
        <a:solidFill>
          <a:srgbClr val="E7E6E6">
            <a:lumMod val="50000"/>
          </a:srgbClr>
        </a:solidFill>
        <a:ln w="12700" cap="flat" cmpd="sng" algn="ctr">
          <a:solidFill>
            <a:srgbClr val="A5A5A5">
              <a:lumMod val="75000"/>
            </a:srgbClr>
          </a:solidFill>
          <a:prstDash val="solid"/>
          <a:miter lim="800000"/>
        </a:ln>
        <a:effectLst/>
      </dgm:spPr>
    </dgm:pt>
    <dgm:pt modelId="{2B47FA27-444F-46A6-A734-8B29E3D6BF69}" type="pres">
      <dgm:prSet presAssocID="{1D2BCE77-71E9-4E0A-AA87-3F1C0402989C}" presName="ParentText" presStyleLbl="revTx" presStyleIdx="2" presStyleCnt="4" custScaleX="122358" custLinFactNeighborX="8701" custLinFactNeighborY="-667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AFB19761-21CE-4FB8-A378-60E632D8DDAF}" type="pres">
      <dgm:prSet presAssocID="{1D2BCE77-71E9-4E0A-AA87-3F1C0402989C}" presName="Triangle" presStyleLbl="alignNode1" presStyleIdx="5" presStyleCnt="7"/>
      <dgm:spPr>
        <a:xfrm>
          <a:off x="4233303" y="1186"/>
          <a:ext cx="222090" cy="222090"/>
        </a:xfrm>
        <a:prstGeom prst="triangle">
          <a:avLst>
            <a:gd name="adj" fmla="val 100000"/>
          </a:avLst>
        </a:prstGeom>
        <a:solidFill>
          <a:srgbClr val="A5A5A5">
            <a:lumMod val="75000"/>
          </a:srgbClr>
        </a:solidFill>
        <a:ln w="12700" cap="flat" cmpd="sng" algn="ctr">
          <a:solidFill>
            <a:srgbClr val="A5A5A5">
              <a:lumMod val="75000"/>
            </a:srgbClr>
          </a:solidFill>
          <a:prstDash val="solid"/>
          <a:miter lim="800000"/>
        </a:ln>
        <a:effectLst/>
      </dgm:spPr>
    </dgm:pt>
    <dgm:pt modelId="{D5EF2D58-BB76-48F3-991C-33931C1163C7}" type="pres">
      <dgm:prSet presAssocID="{4F8E6DBB-2B86-44EF-A2A9-E93FAC426515}" presName="sibTrans" presStyleCnt="0"/>
      <dgm:spPr/>
    </dgm:pt>
    <dgm:pt modelId="{4E9ADAE6-B9E2-42E4-A0CD-618F56CB18B6}" type="pres">
      <dgm:prSet presAssocID="{4F8E6DBB-2B86-44EF-A2A9-E93FAC426515}" presName="space" presStyleCnt="0"/>
      <dgm:spPr/>
    </dgm:pt>
    <dgm:pt modelId="{CAD2AE83-78D7-4165-BEB0-A8A673990F98}" type="pres">
      <dgm:prSet presAssocID="{9212E845-5DEA-44A7-8114-E018C41DBAC8}" presName="composite" presStyleCnt="0"/>
      <dgm:spPr/>
    </dgm:pt>
    <dgm:pt modelId="{B9F9D81C-AE8E-482A-8141-44E45407CE9E}" type="pres">
      <dgm:prSet presAssocID="{9212E845-5DEA-44A7-8114-E018C41DBAC8}" presName="LShape" presStyleLbl="alignNode1" presStyleIdx="6" presStyleCnt="7"/>
      <dgm:spPr>
        <a:xfrm rot="5400000">
          <a:off x="4890641" y="-259396"/>
          <a:ext cx="783544" cy="1303799"/>
        </a:xfrm>
        <a:prstGeom prst="corner">
          <a:avLst>
            <a:gd name="adj1" fmla="val 16120"/>
            <a:gd name="adj2" fmla="val 16110"/>
          </a:avLst>
        </a:prstGeom>
        <a:solidFill>
          <a:srgbClr val="E7E6E6">
            <a:lumMod val="25000"/>
          </a:srgbClr>
        </a:solidFill>
        <a:ln w="12700" cap="flat" cmpd="sng" algn="ctr">
          <a:solidFill>
            <a:srgbClr val="A5A5A5">
              <a:lumMod val="50000"/>
            </a:srgbClr>
          </a:solidFill>
          <a:prstDash val="solid"/>
          <a:miter lim="800000"/>
        </a:ln>
        <a:effectLst/>
      </dgm:spPr>
    </dgm:pt>
    <dgm:pt modelId="{4DC54F20-0AFA-4FF3-A1DE-9195514FAD14}" type="pres">
      <dgm:prSet presAssocID="{9212E845-5DEA-44A7-8114-E018C41DBAC8}" presName="ParentText" presStyleLbl="revTx" presStyleIdx="3" presStyleCnt="4" custScaleX="96956" custLinFactNeighborX="361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BECF9A4D-ACF2-4508-BD58-AF3751F893FF}" srcId="{CDDF9130-137A-444C-BE14-668600D624C6}" destId="{9212E845-5DEA-44A7-8114-E018C41DBAC8}" srcOrd="3" destOrd="0" parTransId="{86788321-67F9-41B4-84DB-BE4D144BC18A}" sibTransId="{B50F7E78-0E54-433E-89E7-D686D3AA28C9}"/>
    <dgm:cxn modelId="{0D082E5E-4D9B-415C-BA04-9897FA5B88D2}" srcId="{CDDF9130-137A-444C-BE14-668600D624C6}" destId="{1D2BCE77-71E9-4E0A-AA87-3F1C0402989C}" srcOrd="2" destOrd="0" parTransId="{5544BDF5-7C3F-4FAD-BB47-D8BBED48580C}" sibTransId="{4F8E6DBB-2B86-44EF-A2A9-E93FAC426515}"/>
    <dgm:cxn modelId="{FCF82460-30CC-374F-85B4-EE41F38655A9}" type="presOf" srcId="{77CC367D-CAE1-4623-B629-D4DE8D859C38}" destId="{049F1CDE-5E3A-497C-8C52-0D0E611DE976}" srcOrd="0" destOrd="0" presId="urn:microsoft.com/office/officeart/2009/3/layout/StepUpProcess"/>
    <dgm:cxn modelId="{00D38D61-A286-7A48-8921-D3BA27043950}" type="presOf" srcId="{CDDF9130-137A-444C-BE14-668600D624C6}" destId="{CDCABA58-8599-4A4A-BCF5-2BB1B570E710}" srcOrd="0" destOrd="0" presId="urn:microsoft.com/office/officeart/2009/3/layout/StepUpProcess"/>
    <dgm:cxn modelId="{1F2EAB6C-4378-AE46-8589-9DD16D317F49}" type="presOf" srcId="{1D2BCE77-71E9-4E0A-AA87-3F1C0402989C}" destId="{2B47FA27-444F-46A6-A734-8B29E3D6BF69}" srcOrd="0" destOrd="0" presId="urn:microsoft.com/office/officeart/2009/3/layout/StepUpProcess"/>
    <dgm:cxn modelId="{B33DCDA3-B6D3-4269-BCF6-4BE587BE3ACC}" srcId="{CDDF9130-137A-444C-BE14-668600D624C6}" destId="{77CC367D-CAE1-4623-B629-D4DE8D859C38}" srcOrd="0" destOrd="0" parTransId="{5BAF96FA-6252-4BF2-B3C7-C733AE2852FE}" sibTransId="{BB6E6166-B3CB-4153-9044-29631F2F8F29}"/>
    <dgm:cxn modelId="{13045FA8-50D1-E94A-8BD3-A9A816A07420}" type="presOf" srcId="{9212E845-5DEA-44A7-8114-E018C41DBAC8}" destId="{4DC54F20-0AFA-4FF3-A1DE-9195514FAD14}" srcOrd="0" destOrd="0" presId="urn:microsoft.com/office/officeart/2009/3/layout/StepUpProcess"/>
    <dgm:cxn modelId="{FBF02DB4-FE0E-4355-8AA7-C03B5BC7767D}" srcId="{CDDF9130-137A-444C-BE14-668600D624C6}" destId="{3F17550E-7FA5-4E51-A1FC-7211C70A107F}" srcOrd="1" destOrd="0" parTransId="{0B6CA293-7029-4742-B486-10F306E6F76C}" sibTransId="{051EC617-4081-4C39-96D7-DED2D485294D}"/>
    <dgm:cxn modelId="{FD63BCF4-ACB2-9945-AA9C-99E7C2618EA2}" type="presOf" srcId="{3F17550E-7FA5-4E51-A1FC-7211C70A107F}" destId="{BA80E242-A707-4B75-86D8-942890DF12DF}" srcOrd="0" destOrd="0" presId="urn:microsoft.com/office/officeart/2009/3/layout/StepUpProcess"/>
    <dgm:cxn modelId="{460AFFDD-A57C-5642-AD57-7112469C8280}" type="presParOf" srcId="{CDCABA58-8599-4A4A-BCF5-2BB1B570E710}" destId="{741080F7-0FD2-4363-A0CE-2A9201CFAAAB}" srcOrd="0" destOrd="0" presId="urn:microsoft.com/office/officeart/2009/3/layout/StepUpProcess"/>
    <dgm:cxn modelId="{2F0D3863-793A-6040-B909-F388A8316150}" type="presParOf" srcId="{741080F7-0FD2-4363-A0CE-2A9201CFAAAB}" destId="{409C32FF-ADBC-4D44-82B2-19B05128A077}" srcOrd="0" destOrd="0" presId="urn:microsoft.com/office/officeart/2009/3/layout/StepUpProcess"/>
    <dgm:cxn modelId="{213B26B0-05A7-B342-93BE-E74C017F191E}" type="presParOf" srcId="{741080F7-0FD2-4363-A0CE-2A9201CFAAAB}" destId="{049F1CDE-5E3A-497C-8C52-0D0E611DE976}" srcOrd="1" destOrd="0" presId="urn:microsoft.com/office/officeart/2009/3/layout/StepUpProcess"/>
    <dgm:cxn modelId="{E443B71A-A057-AD4B-B826-4FB2C8BDDD0A}" type="presParOf" srcId="{741080F7-0FD2-4363-A0CE-2A9201CFAAAB}" destId="{9841DC43-FF02-4127-8F7A-DCB014EEA2BA}" srcOrd="2" destOrd="0" presId="urn:microsoft.com/office/officeart/2009/3/layout/StepUpProcess"/>
    <dgm:cxn modelId="{323D04C7-4CA6-5942-9F0C-61D175792197}" type="presParOf" srcId="{CDCABA58-8599-4A4A-BCF5-2BB1B570E710}" destId="{8332701C-C819-4F88-8A89-89D22ACCC8E3}" srcOrd="1" destOrd="0" presId="urn:microsoft.com/office/officeart/2009/3/layout/StepUpProcess"/>
    <dgm:cxn modelId="{4C597B74-0EC7-8640-AEEA-4969565730DB}" type="presParOf" srcId="{8332701C-C819-4F88-8A89-89D22ACCC8E3}" destId="{A3D59D54-087D-4E4E-856A-F0F9651465C2}" srcOrd="0" destOrd="0" presId="urn:microsoft.com/office/officeart/2009/3/layout/StepUpProcess"/>
    <dgm:cxn modelId="{B2ADF7E3-156A-4B4B-A115-B3169EBF08E9}" type="presParOf" srcId="{CDCABA58-8599-4A4A-BCF5-2BB1B570E710}" destId="{3D072614-DB77-4CFE-BCE9-ED682BFC6266}" srcOrd="2" destOrd="0" presId="urn:microsoft.com/office/officeart/2009/3/layout/StepUpProcess"/>
    <dgm:cxn modelId="{28E879A1-2C10-9F4D-86A1-9158C8A1886A}" type="presParOf" srcId="{3D072614-DB77-4CFE-BCE9-ED682BFC6266}" destId="{E53DD063-C794-4AB6-A6B6-9D2713E0E18B}" srcOrd="0" destOrd="0" presId="urn:microsoft.com/office/officeart/2009/3/layout/StepUpProcess"/>
    <dgm:cxn modelId="{69B3C527-DA3C-A247-8156-228921064210}" type="presParOf" srcId="{3D072614-DB77-4CFE-BCE9-ED682BFC6266}" destId="{BA80E242-A707-4B75-86D8-942890DF12DF}" srcOrd="1" destOrd="0" presId="urn:microsoft.com/office/officeart/2009/3/layout/StepUpProcess"/>
    <dgm:cxn modelId="{B48EB1DD-BEEB-9142-A83A-BECB74A485EE}" type="presParOf" srcId="{3D072614-DB77-4CFE-BCE9-ED682BFC6266}" destId="{E77D3436-D074-4980-979C-3C7EF90A349D}" srcOrd="2" destOrd="0" presId="urn:microsoft.com/office/officeart/2009/3/layout/StepUpProcess"/>
    <dgm:cxn modelId="{84908E5C-3FB5-DC4F-9168-F71FF35DBACD}" type="presParOf" srcId="{CDCABA58-8599-4A4A-BCF5-2BB1B570E710}" destId="{CECD3303-378E-40AF-ADDE-ED43E8466202}" srcOrd="3" destOrd="0" presId="urn:microsoft.com/office/officeart/2009/3/layout/StepUpProcess"/>
    <dgm:cxn modelId="{065D4587-109A-CC42-B4D7-B17CE2825009}" type="presParOf" srcId="{CECD3303-378E-40AF-ADDE-ED43E8466202}" destId="{A01B0CB6-4BFD-4C3F-956B-F5882C1ED14E}" srcOrd="0" destOrd="0" presId="urn:microsoft.com/office/officeart/2009/3/layout/StepUpProcess"/>
    <dgm:cxn modelId="{0EB689B2-B1E8-2D4C-A3B2-EEE399567AE2}" type="presParOf" srcId="{CDCABA58-8599-4A4A-BCF5-2BB1B570E710}" destId="{3F7116F6-6D32-4ACD-B87D-3F468E6EFFB2}" srcOrd="4" destOrd="0" presId="urn:microsoft.com/office/officeart/2009/3/layout/StepUpProcess"/>
    <dgm:cxn modelId="{85FE1DC6-D252-914A-B336-CBEBAA52CDA0}" type="presParOf" srcId="{3F7116F6-6D32-4ACD-B87D-3F468E6EFFB2}" destId="{B1D92528-179F-410B-B6E3-65907C994027}" srcOrd="0" destOrd="0" presId="urn:microsoft.com/office/officeart/2009/3/layout/StepUpProcess"/>
    <dgm:cxn modelId="{4FCBFA7E-A087-DC44-A309-EB567DE75D64}" type="presParOf" srcId="{3F7116F6-6D32-4ACD-B87D-3F468E6EFFB2}" destId="{2B47FA27-444F-46A6-A734-8B29E3D6BF69}" srcOrd="1" destOrd="0" presId="urn:microsoft.com/office/officeart/2009/3/layout/StepUpProcess"/>
    <dgm:cxn modelId="{64C238D9-E415-BF4A-B454-1DC2196E910F}" type="presParOf" srcId="{3F7116F6-6D32-4ACD-B87D-3F468E6EFFB2}" destId="{AFB19761-21CE-4FB8-A378-60E632D8DDAF}" srcOrd="2" destOrd="0" presId="urn:microsoft.com/office/officeart/2009/3/layout/StepUpProcess"/>
    <dgm:cxn modelId="{343C9FC4-00EB-864A-8D20-E867D4130B6C}" type="presParOf" srcId="{CDCABA58-8599-4A4A-BCF5-2BB1B570E710}" destId="{D5EF2D58-BB76-48F3-991C-33931C1163C7}" srcOrd="5" destOrd="0" presId="urn:microsoft.com/office/officeart/2009/3/layout/StepUpProcess"/>
    <dgm:cxn modelId="{CD21897D-B6B9-054A-B43A-AAA1B1CF1BF4}" type="presParOf" srcId="{D5EF2D58-BB76-48F3-991C-33931C1163C7}" destId="{4E9ADAE6-B9E2-42E4-A0CD-618F56CB18B6}" srcOrd="0" destOrd="0" presId="urn:microsoft.com/office/officeart/2009/3/layout/StepUpProcess"/>
    <dgm:cxn modelId="{7EBA87DB-20AA-7641-8AF7-A2DC6E0F17EC}" type="presParOf" srcId="{CDCABA58-8599-4A4A-BCF5-2BB1B570E710}" destId="{CAD2AE83-78D7-4165-BEB0-A8A673990F98}" srcOrd="6" destOrd="0" presId="urn:microsoft.com/office/officeart/2009/3/layout/StepUpProcess"/>
    <dgm:cxn modelId="{FE29E401-8755-BC44-B3AD-E8BD19885AF9}" type="presParOf" srcId="{CAD2AE83-78D7-4165-BEB0-A8A673990F98}" destId="{B9F9D81C-AE8E-482A-8141-44E45407CE9E}" srcOrd="0" destOrd="0" presId="urn:microsoft.com/office/officeart/2009/3/layout/StepUpProcess"/>
    <dgm:cxn modelId="{DE2FB723-BE90-8B44-A392-6D4B496A2B2A}" type="presParOf" srcId="{CAD2AE83-78D7-4165-BEB0-A8A673990F98}" destId="{4DC54F20-0AFA-4FF3-A1DE-9195514FAD1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288E9-7FB1-4F24-BC27-F08D184F5632}">
      <dsp:nvSpPr>
        <dsp:cNvPr id="0" name=""/>
        <dsp:cNvSpPr/>
      </dsp:nvSpPr>
      <dsp:spPr>
        <a:xfrm>
          <a:off x="5033" y="2139204"/>
          <a:ext cx="2930265" cy="117210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Регистрация в системе + заполнение анкеты по сопроводительной форме</a:t>
          </a:r>
          <a:endParaRPr lang="ru-RU" sz="1400" kern="1200" dirty="0"/>
        </a:p>
      </dsp:txBody>
      <dsp:txXfrm>
        <a:off x="591086" y="2139204"/>
        <a:ext cx="1758159" cy="1172106"/>
      </dsp:txXfrm>
    </dsp:sp>
    <dsp:sp modelId="{E27F7362-666D-4C7D-8765-A08EDA61685F}">
      <dsp:nvSpPr>
        <dsp:cNvPr id="0" name=""/>
        <dsp:cNvSpPr/>
      </dsp:nvSpPr>
      <dsp:spPr>
        <a:xfrm>
          <a:off x="2642273" y="2139204"/>
          <a:ext cx="2930265" cy="1172106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Модельное учебное занятие</a:t>
          </a:r>
          <a:endParaRPr lang="ru-RU" sz="2000" kern="1200" dirty="0"/>
        </a:p>
      </dsp:txBody>
      <dsp:txXfrm>
        <a:off x="3228326" y="2139204"/>
        <a:ext cx="1758159" cy="1172106"/>
      </dsp:txXfrm>
    </dsp:sp>
    <dsp:sp modelId="{8AA9D352-E634-43BC-A6BC-382D97B5E29B}">
      <dsp:nvSpPr>
        <dsp:cNvPr id="0" name=""/>
        <dsp:cNvSpPr/>
      </dsp:nvSpPr>
      <dsp:spPr>
        <a:xfrm>
          <a:off x="5279512" y="2139204"/>
          <a:ext cx="2930265" cy="1172106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Рефлексивный лист</a:t>
          </a:r>
          <a:endParaRPr lang="ru-RU" sz="2000" kern="1200" dirty="0"/>
        </a:p>
      </dsp:txBody>
      <dsp:txXfrm>
        <a:off x="5865565" y="2139204"/>
        <a:ext cx="1758159" cy="1172106"/>
      </dsp:txXfrm>
    </dsp:sp>
    <dsp:sp modelId="{EA0707FB-10C0-4D68-9F87-F0B217E5CF6E}">
      <dsp:nvSpPr>
        <dsp:cNvPr id="0" name=""/>
        <dsp:cNvSpPr/>
      </dsp:nvSpPr>
      <dsp:spPr>
        <a:xfrm>
          <a:off x="7916752" y="2139204"/>
          <a:ext cx="2930265" cy="117210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Завершение первого тура очного этапа</a:t>
          </a:r>
          <a:r>
            <a:rPr lang="ru-RU" sz="1400" kern="1200" baseline="0"/>
            <a:t> </a:t>
          </a:r>
          <a:endParaRPr lang="ru-RU" sz="1400" kern="1200" dirty="0"/>
        </a:p>
      </dsp:txBody>
      <dsp:txXfrm>
        <a:off x="8502805" y="2139204"/>
        <a:ext cx="1758159" cy="1172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951A2-CCC8-47FA-86D9-C0C49078852E}">
      <dsp:nvSpPr>
        <dsp:cNvPr id="0" name=""/>
        <dsp:cNvSpPr/>
      </dsp:nvSpPr>
      <dsp:spPr>
        <a:xfrm>
          <a:off x="883839" y="76921"/>
          <a:ext cx="4979506" cy="443434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/>
        </a:p>
      </dsp:txBody>
      <dsp:txXfrm>
        <a:off x="2503423" y="298638"/>
        <a:ext cx="1740337" cy="665151"/>
      </dsp:txXfrm>
    </dsp:sp>
    <dsp:sp modelId="{ECEBAA72-2D56-4E88-A0DD-A179F45B09AD}">
      <dsp:nvSpPr>
        <dsp:cNvPr id="0" name=""/>
        <dsp:cNvSpPr/>
      </dsp:nvSpPr>
      <dsp:spPr>
        <a:xfrm>
          <a:off x="1589752" y="1108586"/>
          <a:ext cx="3501204" cy="3501204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/>
        </a:p>
      </dsp:txBody>
      <dsp:txXfrm>
        <a:off x="2524573" y="1327411"/>
        <a:ext cx="1631561" cy="656475"/>
      </dsp:txXfrm>
    </dsp:sp>
    <dsp:sp modelId="{DAEE3036-6415-476F-A35E-D135F01B678F}">
      <dsp:nvSpPr>
        <dsp:cNvPr id="0" name=""/>
        <dsp:cNvSpPr/>
      </dsp:nvSpPr>
      <dsp:spPr>
        <a:xfrm>
          <a:off x="2173286" y="2275654"/>
          <a:ext cx="2334136" cy="2334136"/>
        </a:xfrm>
        <a:prstGeom prst="ellipse">
          <a:avLst/>
        </a:prstGeom>
        <a:solidFill>
          <a:srgbClr val="55B7D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/>
        </a:p>
      </dsp:txBody>
      <dsp:txXfrm>
        <a:off x="2515112" y="2859188"/>
        <a:ext cx="1650483" cy="1167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32FF-ADBC-4D44-82B2-19B05128A077}">
      <dsp:nvSpPr>
        <dsp:cNvPr id="0" name=""/>
        <dsp:cNvSpPr/>
      </dsp:nvSpPr>
      <dsp:spPr>
        <a:xfrm rot="5400000">
          <a:off x="547494" y="2063077"/>
          <a:ext cx="1641790" cy="2731902"/>
        </a:xfrm>
        <a:prstGeom prst="corner">
          <a:avLst>
            <a:gd name="adj1" fmla="val 16120"/>
            <a:gd name="adj2" fmla="val 16110"/>
          </a:avLst>
        </a:prstGeom>
        <a:solidFill>
          <a:srgbClr val="E7E6E6">
            <a:lumMod val="90000"/>
          </a:srgbClr>
        </a:solidFill>
        <a:ln w="12700" cap="flat" cmpd="sng" algn="ctr">
          <a:solidFill>
            <a:srgbClr val="FF8F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F1CDE-5E3A-497C-8C52-0D0E611DE976}">
      <dsp:nvSpPr>
        <dsp:cNvPr id="0" name=""/>
        <dsp:cNvSpPr/>
      </dsp:nvSpPr>
      <dsp:spPr>
        <a:xfrm>
          <a:off x="250550" y="2879327"/>
          <a:ext cx="2645781" cy="216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Обеспечивает  активное участие лишь части обучающихся (менее половины)</a:t>
          </a:r>
        </a:p>
      </dsp:txBody>
      <dsp:txXfrm>
        <a:off x="250550" y="2879327"/>
        <a:ext cx="2645781" cy="2161924"/>
      </dsp:txXfrm>
    </dsp:sp>
    <dsp:sp modelId="{9841DC43-FF02-4127-8F7A-DCB014EEA2BA}">
      <dsp:nvSpPr>
        <dsp:cNvPr id="0" name=""/>
        <dsp:cNvSpPr/>
      </dsp:nvSpPr>
      <dsp:spPr>
        <a:xfrm>
          <a:off x="2274461" y="1861951"/>
          <a:ext cx="465354" cy="465354"/>
        </a:xfrm>
        <a:prstGeom prst="triangle">
          <a:avLst>
            <a:gd name="adj" fmla="val 100000"/>
          </a:avLst>
        </a:prstGeom>
        <a:solidFill>
          <a:srgbClr val="FF8F33"/>
        </a:solidFill>
        <a:ln w="12700" cap="flat" cmpd="sng" algn="ctr">
          <a:solidFill>
            <a:srgbClr val="FF8F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DD063-C794-4AB6-A6B6-9D2713E0E18B}">
      <dsp:nvSpPr>
        <dsp:cNvPr id="0" name=""/>
        <dsp:cNvSpPr/>
      </dsp:nvSpPr>
      <dsp:spPr>
        <a:xfrm rot="5400000">
          <a:off x="3656523" y="1315942"/>
          <a:ext cx="1641790" cy="2731902"/>
        </a:xfrm>
        <a:prstGeom prst="corner">
          <a:avLst>
            <a:gd name="adj1" fmla="val 16120"/>
            <a:gd name="adj2" fmla="val 16110"/>
          </a:avLst>
        </a:prstGeom>
        <a:solidFill>
          <a:srgbClr val="E7E6E6">
            <a:lumMod val="75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0E242-A707-4B75-86D8-942890DF12DF}">
      <dsp:nvSpPr>
        <dsp:cNvPr id="0" name=""/>
        <dsp:cNvSpPr/>
      </dsp:nvSpPr>
      <dsp:spPr>
        <a:xfrm>
          <a:off x="3349098" y="2132192"/>
          <a:ext cx="2800373" cy="216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Вовлекает большую часть класса в образовательный процесс / Включенность и активность обучающихся носит эпизодический характер</a:t>
          </a:r>
        </a:p>
      </dsp:txBody>
      <dsp:txXfrm>
        <a:off x="3349098" y="2132192"/>
        <a:ext cx="2800373" cy="2161924"/>
      </dsp:txXfrm>
    </dsp:sp>
    <dsp:sp modelId="{E77D3436-D074-4980-979C-3C7EF90A349D}">
      <dsp:nvSpPr>
        <dsp:cNvPr id="0" name=""/>
        <dsp:cNvSpPr/>
      </dsp:nvSpPr>
      <dsp:spPr>
        <a:xfrm>
          <a:off x="5383491" y="1114816"/>
          <a:ext cx="465354" cy="465354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2528-179F-410B-B6E3-65907C994027}">
      <dsp:nvSpPr>
        <dsp:cNvPr id="0" name=""/>
        <dsp:cNvSpPr/>
      </dsp:nvSpPr>
      <dsp:spPr>
        <a:xfrm rot="5400000">
          <a:off x="6770269" y="568806"/>
          <a:ext cx="1641790" cy="2731902"/>
        </a:xfrm>
        <a:prstGeom prst="corner">
          <a:avLst>
            <a:gd name="adj1" fmla="val 16120"/>
            <a:gd name="adj2" fmla="val 16110"/>
          </a:avLst>
        </a:prstGeom>
        <a:solidFill>
          <a:srgbClr val="E7E6E6">
            <a:lumMod val="50000"/>
          </a:srgbClr>
        </a:solidFill>
        <a:ln w="12700" cap="flat" cmpd="sng" algn="ctr">
          <a:solidFill>
            <a:srgbClr val="A5A5A5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7FA27-444F-46A6-A734-8B29E3D6BF69}">
      <dsp:nvSpPr>
        <dsp:cNvPr id="0" name=""/>
        <dsp:cNvSpPr/>
      </dsp:nvSpPr>
      <dsp:spPr>
        <a:xfrm>
          <a:off x="6435096" y="1240791"/>
          <a:ext cx="3017809" cy="216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Поддерживает устойчивую высокую степень активности и включенности в образовательный процесс для каждого обучаемого. / За рамками урока степень вовлеченности значительно снижается</a:t>
          </a:r>
        </a:p>
      </dsp:txBody>
      <dsp:txXfrm>
        <a:off x="6435096" y="1240791"/>
        <a:ext cx="3017809" cy="2161924"/>
      </dsp:txXfrm>
    </dsp:sp>
    <dsp:sp modelId="{AFB19761-21CE-4FB8-A378-60E632D8DDAF}">
      <dsp:nvSpPr>
        <dsp:cNvPr id="0" name=""/>
        <dsp:cNvSpPr/>
      </dsp:nvSpPr>
      <dsp:spPr>
        <a:xfrm>
          <a:off x="8497236" y="367680"/>
          <a:ext cx="465354" cy="465354"/>
        </a:xfrm>
        <a:prstGeom prst="triangle">
          <a:avLst>
            <a:gd name="adj" fmla="val 100000"/>
          </a:avLst>
        </a:prstGeom>
        <a:solidFill>
          <a:srgbClr val="A5A5A5">
            <a:lumMod val="75000"/>
          </a:srgbClr>
        </a:solidFill>
        <a:ln w="12700" cap="flat" cmpd="sng" algn="ctr">
          <a:solidFill>
            <a:srgbClr val="A5A5A5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9D81C-AE8E-482A-8141-44E45407CE9E}">
      <dsp:nvSpPr>
        <dsp:cNvPr id="0" name=""/>
        <dsp:cNvSpPr/>
      </dsp:nvSpPr>
      <dsp:spPr>
        <a:xfrm rot="5400000">
          <a:off x="9874582" y="-178329"/>
          <a:ext cx="1641790" cy="2731902"/>
        </a:xfrm>
        <a:prstGeom prst="corner">
          <a:avLst>
            <a:gd name="adj1" fmla="val 16120"/>
            <a:gd name="adj2" fmla="val 16110"/>
          </a:avLst>
        </a:prstGeom>
        <a:solidFill>
          <a:srgbClr val="E7E6E6">
            <a:lumMod val="25000"/>
          </a:srgbClr>
        </a:solidFill>
        <a:ln w="12700" cap="flat" cmpd="sng" algn="ctr">
          <a:solidFill>
            <a:srgbClr val="A5A5A5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54F20-0AFA-4FF3-A1DE-9195514FAD14}">
      <dsp:nvSpPr>
        <dsp:cNvPr id="0" name=""/>
        <dsp:cNvSpPr/>
      </dsp:nvSpPr>
      <dsp:spPr>
        <a:xfrm>
          <a:off x="9672567" y="637921"/>
          <a:ext cx="2391300" cy="216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Обеспечивает вовлеченность обучающихся, выходящую за рамки непосредственно урока и являющуюся результатом организации учебного процесса для всего процесса обучения</a:t>
          </a:r>
        </a:p>
      </dsp:txBody>
      <dsp:txXfrm>
        <a:off x="9672567" y="637921"/>
        <a:ext cx="2391300" cy="2161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3C902-AAA9-D646-A8C1-2417F0F0B401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036C0-42C4-EF40-A0D0-822800F3D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drive.google.com</a:t>
            </a:r>
            <a:r>
              <a:rPr lang="en-US" dirty="0"/>
              <a:t>/file/d/1l1o1MYW8ocJRk1KaYt7GhsaO9LwkfmhN/</a:t>
            </a:r>
            <a:r>
              <a:rPr lang="en-US" dirty="0" err="1"/>
              <a:t>view?usp</a:t>
            </a:r>
            <a:r>
              <a:rPr lang="en-US" dirty="0"/>
              <a:t>=sharing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036C0-42C4-EF40-A0D0-822800F3D4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5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– заполняете фамилию, 5 – заполняете имя,</a:t>
            </a:r>
            <a:r>
              <a:rPr lang="ru-RU" baseline="0" dirty="0"/>
              <a:t> </a:t>
            </a:r>
            <a:r>
              <a:rPr lang="ru-RU" dirty="0"/>
              <a:t>7 – заполняете отчество</a:t>
            </a:r>
          </a:p>
          <a:p>
            <a:r>
              <a:rPr lang="ru-RU" dirty="0"/>
              <a:t>Следующая строка 2</a:t>
            </a:r>
            <a:r>
              <a:rPr lang="ru-RU" baseline="0" dirty="0"/>
              <a:t> – электронная почта участника, 6 - номер телефона (необязательно), 8 – регион</a:t>
            </a:r>
          </a:p>
          <a:p>
            <a:r>
              <a:rPr lang="ru-RU" baseline="0" dirty="0"/>
              <a:t>Следующая строка 3 – пароль и 9 – подтверждение пароля</a:t>
            </a:r>
          </a:p>
          <a:p>
            <a:r>
              <a:rPr lang="ru-RU" baseline="0" dirty="0"/>
              <a:t>4 и 10 обязательное проставление согласий на обработку данных и принятие условий.</a:t>
            </a:r>
          </a:p>
          <a:p>
            <a:r>
              <a:rPr lang="ru-RU" baseline="0" dirty="0"/>
              <a:t>После 11 – после того, как зарегистрировались будет проверка «Я – не робот»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036C0-42C4-EF40-A0D0-822800F3D43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3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8F58-0E8D-4C94-8410-DB801FCC85EE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4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B459-DC99-4627-9034-B85B410F8EEE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5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F40E-F283-4BB5-A958-2A7D12CE7B90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8046-FCBD-4424-9B22-E5B81E957927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3E9-962B-4B00-A1A3-2028491D8669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8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5C63-DC62-4950-9360-442FC57B8354}" type="datetime1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4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7EE-A1C1-4C1B-B2AE-1646234964F3}" type="datetime1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420E-99D7-434B-B78D-A86F89ADCDC5}" type="datetime1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6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9740-DF9E-4212-B758-1ABFADDCDDF8}" type="datetime1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3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410C-F6D3-408B-9F9D-CF2918569107}" type="datetime1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7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500-24ED-4F91-9608-624CDFC95628}" type="datetime1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1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D8E4-D5A9-46A4-AC07-55E72E30CE7A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EFDF-F344-6E48-83C3-FD267D9C9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2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hyperlink" Target="file:////Users/svetlanavachkova/Documents/%25D0%2593%25D0%25A0%25D0%2590%25D0%259D%25D0%25A2%25D0%25AB_%25D0%259F%25D0%25A0%25D0%259E%25D0%2595%25D0%259A%25D0%25A2%25D0%25AB/%25D0%259E%25D0%25BB%25D0%25B8%25D0%25BC%25D0%25BF%25D0%25B8%25D0%25B0%25D0%25B4%25D0%25B0/%25D0%25A1%25D0%25BE%25D0%25B2%25D0%25B5%25D1%2589%25D0%25B0%25D0%25BD%25D0%25B8%25D1%258F/%25D0%2592%25D0%25B5%25D0%25B1%25D0%25B8%25D0%25BD%25D0%25B0%25D1%2580_12_01_18/%25D0%259C%25D0%25B5%25D1%2582%25D0%25BE%25D0%25B4%25D0%25B8%25D1%2587%25D0%25B5%25D1%2581%25D0%25BA%25D0%25B8%25D0%25B5%20%25D1%2580%25D0%25B5%25D0%25BA%25D0%25BE%25D0%25BC%25D0%25B5%25D0%25BD%25D0%25B4%25D0%25B0%25D1%2586%25D0%25B8%25D0%25B8%20%25D0%25BF%25D0%25BE%20%25D0%25B2%25D0%25B8%25D0%25B4%25D0%25B5%25D0%25BE-%25D1%2581%25D1%258A%25D0%25B5%25D0%25BC%25D0%25BA%25D0%25B5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krtchyanVA@mgpu.r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55371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err="1"/>
              <a:t>Вебинар</a:t>
            </a:r>
            <a:br>
              <a:rPr lang="ru-RU" sz="4400" dirty="0"/>
            </a:br>
            <a:r>
              <a:rPr lang="ru-RU" sz="4400" dirty="0"/>
              <a:t>первый тур очного этапа Олимпиады</a:t>
            </a:r>
            <a:br>
              <a:rPr lang="ru-RU" sz="4400" dirty="0"/>
            </a:br>
            <a:r>
              <a:rPr lang="ru-RU" sz="4400" dirty="0"/>
              <a:t>«Я-профессионал»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42971"/>
            <a:ext cx="9144000" cy="53864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j-lt"/>
              </a:rPr>
              <a:t>Направление: Педагогическое образование</a:t>
            </a:r>
            <a:r>
              <a:rPr lang="en-US" sz="2800" dirty="0">
                <a:latin typeface="+mj-lt"/>
              </a:rPr>
              <a:t> </a:t>
            </a:r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01 Февраля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7A3B2-2E39-A54F-B2EF-1CE37A81470D}"/>
              </a:ext>
            </a:extLst>
          </p:cNvPr>
          <p:cNvSpPr txBox="1"/>
          <p:nvPr/>
        </p:nvSpPr>
        <p:spPr>
          <a:xfrm>
            <a:off x="7111333" y="5753100"/>
            <a:ext cx="487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Спикеры: </a:t>
            </a:r>
          </a:p>
          <a:p>
            <a:pPr algn="r"/>
            <a:r>
              <a:rPr lang="ru-RU" dirty="0"/>
              <a:t>Айгунова Ольга Александровна,</a:t>
            </a:r>
          </a:p>
          <a:p>
            <a:pPr algn="r"/>
            <a:r>
              <a:rPr lang="ru-RU" dirty="0"/>
              <a:t>Мкртчян </a:t>
            </a:r>
            <a:r>
              <a:rPr lang="ru-RU" dirty="0" err="1"/>
              <a:t>Вардигул</a:t>
            </a:r>
            <a:r>
              <a:rPr lang="ru-RU" dirty="0"/>
              <a:t> </a:t>
            </a:r>
            <a:r>
              <a:rPr lang="ru-RU" dirty="0" err="1"/>
              <a:t>Аргамовна</a:t>
            </a:r>
            <a:endParaRPr lang="ru-RU" dirty="0"/>
          </a:p>
        </p:txBody>
      </p:sp>
      <p:pic>
        <p:nvPicPr>
          <p:cNvPr id="5" name="logoMGPU.png">
            <a:extLst>
              <a:ext uri="{FF2B5EF4-FFF2-40B4-BE49-F238E27FC236}">
                <a16:creationId xmlns:a16="http://schemas.microsoft.com/office/drawing/2014/main" id="{239BBDB8-4257-E945-924E-52E07B8F81A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578" y="91393"/>
            <a:ext cx="972554" cy="7222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93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10145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Вариант застройки аудитории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0" t="19531" r="4032" b="48948"/>
          <a:stretch/>
        </p:blipFill>
        <p:spPr>
          <a:xfrm>
            <a:off x="207107" y="2024932"/>
            <a:ext cx="6045200" cy="45165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4336" r="24920" b="16837"/>
          <a:stretch/>
        </p:blipFill>
        <p:spPr>
          <a:xfrm>
            <a:off x="6252307" y="4303292"/>
            <a:ext cx="5876193" cy="2456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t="22717" r="83178" b="72345"/>
          <a:stretch/>
        </p:blipFill>
        <p:spPr>
          <a:xfrm>
            <a:off x="408545" y="5370296"/>
            <a:ext cx="508000" cy="597647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0559">
            <a:off x="4326808" y="1350986"/>
            <a:ext cx="777615" cy="693843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file"/>
            <a:extLst>
              <a:ext uri="{FF2B5EF4-FFF2-40B4-BE49-F238E27FC236}">
                <a16:creationId xmlns:a16="http://schemas.microsoft.com/office/drawing/2014/main" id="{16F25A69-6794-3546-A9A7-CA6BF4259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1848">
            <a:off x="4066612" y="5131862"/>
            <a:ext cx="777615" cy="693843"/>
          </a:xfrm>
          <a:prstGeom prst="rect">
            <a:avLst/>
          </a:prstGeom>
        </p:spPr>
      </p:pic>
      <p:pic>
        <p:nvPicPr>
          <p:cNvPr id="10" name="logoMGPU.png">
            <a:extLst>
              <a:ext uri="{FF2B5EF4-FFF2-40B4-BE49-F238E27FC236}">
                <a16:creationId xmlns:a16="http://schemas.microsoft.com/office/drawing/2014/main" id="{E973B03F-ABCA-014A-938C-F213A53D1CC8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19C7C7-7222-FA40-82E4-31537174DFD1}"/>
              </a:ext>
            </a:extLst>
          </p:cNvPr>
          <p:cNvSpPr txBox="1"/>
          <p:nvPr/>
        </p:nvSpPr>
        <p:spPr>
          <a:xfrm>
            <a:off x="6881697" y="1592645"/>
            <a:ext cx="461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!!!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У вас должно быть письменное согласие на фото- и видео -съемку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4A478E-15C8-9D4E-9593-0C44763A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1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CEFED-6A86-E046-9EB2-6F41E260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Фото- и видео - съемка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7F334-F300-2D4E-84CB-5158141DE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во время занятия ведется фото- и видео- запись</a:t>
            </a:r>
          </a:p>
          <a:p>
            <a:r>
              <a:rPr lang="ru-RU" dirty="0">
                <a:latin typeface="+mj-lt"/>
              </a:rPr>
              <a:t>подготовьте страничку А4 с вашим ФИО, городом площадки и датой проведения модельного занятия и в начале громко и четко озвучьте эти данные на камеру файл с видео каждого участника подписывается его фамилией</a:t>
            </a:r>
          </a:p>
          <a:p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CA0593-B0C7-A44C-9C2B-BDE2E779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11</a:t>
            </a:fld>
            <a:endParaRPr lang="ru-RU"/>
          </a:p>
        </p:txBody>
      </p:sp>
      <p:pic>
        <p:nvPicPr>
          <p:cNvPr id="5" name="logoMGPU.png">
            <a:extLst>
              <a:ext uri="{FF2B5EF4-FFF2-40B4-BE49-F238E27FC236}">
                <a16:creationId xmlns:a16="http://schemas.microsoft.com/office/drawing/2014/main" id="{9F982885-8CA3-3F49-A4C7-CE819EB829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050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0354" y="2366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70C0"/>
                </a:solidFill>
              </a:rPr>
              <a:t>Количество волонтеров на роль обучающихся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87972" y="2779653"/>
            <a:ext cx="10515600" cy="11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6 волонтеров студенты колледжа или 1 курса университета</a:t>
            </a:r>
          </a:p>
        </p:txBody>
      </p:sp>
      <p:pic>
        <p:nvPicPr>
          <p:cNvPr id="8" name="logoMGPU.png">
            <a:extLst>
              <a:ext uri="{FF2B5EF4-FFF2-40B4-BE49-F238E27FC236}">
                <a16:creationId xmlns:a16="http://schemas.microsoft.com/office/drawing/2014/main" id="{5A4ABB27-9A5A-A444-9F85-855206B64DD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864AF9-3122-9246-BBCB-434B8B83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517" y="1341912"/>
            <a:ext cx="10204115" cy="38049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500" dirty="0">
              <a:latin typeface="+mj-lt"/>
              <a:ea typeface="Times New Roman" charset="0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5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315" y="267056"/>
            <a:ext cx="10515600" cy="869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  <a:ea typeface="Times New Roman" charset="0"/>
                <a:cs typeface="Arial"/>
              </a:rPr>
              <a:t>Что оценивается</a:t>
            </a:r>
          </a:p>
        </p:txBody>
      </p:sp>
      <p:sp>
        <p:nvSpPr>
          <p:cNvPr id="9" name="Shape 277"/>
          <p:cNvSpPr/>
          <p:nvPr/>
        </p:nvSpPr>
        <p:spPr>
          <a:xfrm>
            <a:off x="11922845" y="234340"/>
            <a:ext cx="20957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endParaRPr sz="15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8665" y="1312628"/>
            <a:ext cx="42749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Helvetica CY"/>
              </a:rPr>
              <a:t>Компетенции - набор личных качеств (знаний, умений, навыков, установок, мотивации, функциональных особенностей и т.п.), которые проявляются в поведении и обеспечивают эффективное выполнение работы.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  <a:cs typeface="Helvetica CY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Helvetica CY"/>
              </a:rPr>
              <a:t>3 группы компетенций:</a:t>
            </a:r>
          </a:p>
          <a:p>
            <a:pPr marL="342900" indent="-342900" algn="just">
              <a:spcAft>
                <a:spcPts val="0"/>
              </a:spcAft>
              <a:buFont typeface="Wingdings" charset="2"/>
              <a:buChar char="§"/>
            </a:pPr>
            <a:r>
              <a:rPr lang="ru-RU" sz="2400" dirty="0">
                <a:ea typeface="Times New Roman" panose="02020603050405020304" pitchFamily="18" charset="0"/>
                <a:cs typeface="Helvetica CY"/>
              </a:rPr>
              <a:t> когнитивные, </a:t>
            </a:r>
          </a:p>
          <a:p>
            <a:pPr marL="342900" indent="-342900" algn="just">
              <a:spcAft>
                <a:spcPts val="0"/>
              </a:spcAft>
              <a:buFont typeface="Wingdings" charset="2"/>
              <a:buChar char="§"/>
            </a:pPr>
            <a:r>
              <a:rPr lang="ru-RU" sz="2400" dirty="0">
                <a:ea typeface="Times New Roman" panose="02020603050405020304" pitchFamily="18" charset="0"/>
                <a:cs typeface="Helvetica CY"/>
              </a:rPr>
              <a:t>социальные, </a:t>
            </a:r>
          </a:p>
          <a:p>
            <a:pPr marL="342900" indent="-342900" algn="just">
              <a:spcAft>
                <a:spcPts val="0"/>
              </a:spcAft>
              <a:buFont typeface="Wingdings" charset="2"/>
              <a:buChar char="§"/>
            </a:pPr>
            <a:r>
              <a:rPr lang="ru-RU" sz="2400" dirty="0">
                <a:ea typeface="Times New Roman" panose="02020603050405020304" pitchFamily="18" charset="0"/>
                <a:cs typeface="Helvetica CY"/>
              </a:rPr>
              <a:t>функциональные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81483" y="1772815"/>
            <a:ext cx="6680709" cy="4668273"/>
            <a:chOff x="581483" y="1772815"/>
            <a:chExt cx="6680709" cy="4668273"/>
          </a:xfrm>
        </p:grpSpPr>
        <p:graphicFrame>
          <p:nvGraphicFramePr>
            <p:cNvPr id="12" name="Рисунок 6"/>
            <p:cNvGraphicFramePr>
              <a:graphicFrameLocks/>
            </p:cNvGraphicFramePr>
            <p:nvPr>
              <p:extLst/>
            </p:nvPr>
          </p:nvGraphicFramePr>
          <p:xfrm>
            <a:off x="581483" y="1772815"/>
            <a:ext cx="6680709" cy="46682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2861504" y="2178958"/>
              <a:ext cx="2677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400" b="1" dirty="0">
                  <a:solidFill>
                    <a:schemeClr val="bg1"/>
                  </a:solidFill>
                </a:rPr>
                <a:t>Функциональные</a:t>
              </a:r>
              <a:endParaRPr lang="ru-RU" sz="14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5736" y="3350589"/>
              <a:ext cx="1928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400" b="1" dirty="0">
                  <a:solidFill>
                    <a:srgbClr val="FFFFFF"/>
                  </a:solidFill>
                </a:rPr>
                <a:t>Социальные</a:t>
              </a:r>
              <a:endParaRPr lang="ru-R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5736" y="4834642"/>
              <a:ext cx="2142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400" b="1" dirty="0">
                  <a:solidFill>
                    <a:srgbClr val="FFFFFF"/>
                  </a:solidFill>
                </a:rPr>
                <a:t>Когнитивные</a:t>
              </a:r>
              <a:endParaRPr lang="ru-RU"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logoMGPU.png">
            <a:extLst>
              <a:ext uri="{FF2B5EF4-FFF2-40B4-BE49-F238E27FC236}">
                <a16:creationId xmlns:a16="http://schemas.microsoft.com/office/drawing/2014/main" id="{E272E2AC-01A7-1944-82CF-80E5703C1DBF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CA9B5D-DD32-1849-B5BD-D4317728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7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212724"/>
            <a:ext cx="10515600" cy="87100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Группы компетенций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83732"/>
            <a:ext cx="11032067" cy="54694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+mj-lt"/>
              </a:rPr>
              <a:t>В когнитивную группу </a:t>
            </a:r>
            <a:r>
              <a:rPr lang="ru-RU" sz="2400" dirty="0">
                <a:latin typeface="+mj-lt"/>
              </a:rPr>
              <a:t>вошли компетенции, обусловленные в основном особенностями мыслительной деятельности, и лежащие в основе большинства функций учителя, связанных с изучением и пониманием действительности, а также подготовкой и планированием своей работы. Не смотря на выделение этих компетенций в отдельную группу, когнитивный аспект лежит в основе любой другой компетенции. </a:t>
            </a:r>
            <a:endParaRPr lang="ru-RU" sz="2400" dirty="0">
              <a:solidFill>
                <a:srgbClr val="00B050"/>
              </a:solidFill>
              <a:latin typeface="+mj-lt"/>
            </a:endParaRPr>
          </a:p>
          <a:p>
            <a:r>
              <a:rPr lang="ru-RU" sz="2400" dirty="0">
                <a:solidFill>
                  <a:srgbClr val="00B050"/>
                </a:solidFill>
                <a:latin typeface="+mj-lt"/>
              </a:rPr>
              <a:t>В социальную группу </a:t>
            </a:r>
            <a:r>
              <a:rPr lang="ru-RU" sz="2400" dirty="0">
                <a:latin typeface="+mj-lt"/>
              </a:rPr>
              <a:t>вошли компетенции, обеспечивающие взаимодействие с окружающими. И первую очередь, определяющие качество индивидуального взаимодействия. </a:t>
            </a:r>
          </a:p>
          <a:p>
            <a:r>
              <a:rPr lang="ru-RU" sz="2400" dirty="0">
                <a:solidFill>
                  <a:srgbClr val="0070C0"/>
                </a:solidFill>
                <a:latin typeface="+mj-lt"/>
              </a:rPr>
              <a:t>В функциональную группу </a:t>
            </a:r>
            <a:r>
              <a:rPr lang="ru-RU" sz="2400" dirty="0">
                <a:latin typeface="+mj-lt"/>
              </a:rPr>
              <a:t>включены компетенции, связанные </a:t>
            </a:r>
            <a:r>
              <a:rPr lang="en-US" sz="2400">
                <a:latin typeface="+mj-lt"/>
              </a:rPr>
              <a:t>c </a:t>
            </a:r>
            <a:r>
              <a:rPr lang="ru-RU" sz="2400">
                <a:latin typeface="+mj-lt"/>
              </a:rPr>
              <a:t>организацией </a:t>
            </a:r>
            <a:r>
              <a:rPr lang="ru-RU" sz="2400" dirty="0">
                <a:latin typeface="+mj-lt"/>
              </a:rPr>
              <a:t>процесса обучения и влияющие на качество реализации функций по созданию необходимой образовательной среды. Эти компетенции, базируются как на когнитивных, так и на социальных компетенциях, и вместе с тем являются особо значимыми для обеспечения качественной профессиональной деятельности учителя.</a:t>
            </a:r>
          </a:p>
        </p:txBody>
      </p:sp>
      <p:pic>
        <p:nvPicPr>
          <p:cNvPr id="4" name="logoMGPU.png">
            <a:extLst>
              <a:ext uri="{FF2B5EF4-FFF2-40B4-BE49-F238E27FC236}">
                <a16:creationId xmlns:a16="http://schemas.microsoft.com/office/drawing/2014/main" id="{EED3FDBC-36CD-3F49-9D21-812B206C130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6F8608-F22D-B645-BB3D-CDA68378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2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00015"/>
              </p:ext>
            </p:extLst>
          </p:nvPr>
        </p:nvGraphicFramePr>
        <p:xfrm>
          <a:off x="644504" y="844600"/>
          <a:ext cx="11159068" cy="5317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9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16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Критерии оценки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9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Clr>
                          <a:srgbClr val="FF0000"/>
                        </a:buClr>
                      </a:pPr>
                      <a:r>
                        <a:rPr lang="ru-RU" sz="1800" b="1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Когнитивные </a:t>
                      </a:r>
                    </a:p>
                    <a:p>
                      <a:pPr algn="l">
                        <a:lnSpc>
                          <a:spcPct val="100000"/>
                        </a:lnSpc>
                        <a:buClr>
                          <a:srgbClr val="FF0000"/>
                        </a:buClr>
                      </a:pPr>
                      <a:endParaRPr lang="ru-RU" sz="1800" b="1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313200" indent="-205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</a:rPr>
                        <a:t>Систематизация информации</a:t>
                      </a:r>
                    </a:p>
                    <a:p>
                      <a:pPr marL="313200" indent="-205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</a:rPr>
                        <a:t>Восприятие другой точки зрения</a:t>
                      </a: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buClr>
                          <a:srgbClr val="FF0000"/>
                        </a:buClr>
                      </a:pPr>
                      <a:endParaRPr lang="ru-RU" sz="2000" b="1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>
                          <a:srgbClr val="FF0000"/>
                        </a:buClr>
                      </a:pPr>
                      <a:endParaRPr lang="ru-RU" sz="2000" b="1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 charset="0"/>
                        <a:buNone/>
                      </a:pPr>
                      <a:r>
                        <a:rPr lang="ru-RU" sz="1800" b="1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Социальные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 charset="0"/>
                        <a:buNone/>
                      </a:pPr>
                      <a:endParaRPr lang="ru-RU" sz="1800" b="1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313200" indent="-205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B050"/>
                          </a:solidFill>
                        </a:rPr>
                        <a:t>Определение чувств и эмоций</a:t>
                      </a:r>
                      <a:r>
                        <a:rPr lang="ru-RU" sz="2000" b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</a:p>
                    <a:p>
                      <a:pPr marL="313200" indent="-205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B050"/>
                          </a:solidFill>
                        </a:rPr>
                        <a:t>Управление своими эмоциями</a:t>
                      </a:r>
                      <a:r>
                        <a:rPr lang="ru-RU" sz="2000" b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</a:p>
                    <a:p>
                      <a:pPr marL="313200" indent="-205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B050"/>
                          </a:solidFill>
                        </a:rPr>
                        <a:t>Построение обратной связи</a:t>
                      </a:r>
                      <a:endParaRPr lang="ru-RU" sz="2000" b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 charset="0"/>
                        <a:buNone/>
                      </a:pPr>
                      <a:r>
                        <a:rPr lang="ru-RU" sz="1800" b="1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Функциональные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 charset="0"/>
                        <a:buNone/>
                      </a:pPr>
                      <a:endParaRPr lang="ru-RU" sz="1800" b="1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</a:rPr>
                        <a:t>Разнообразие форм работы</a:t>
                      </a: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</a:rPr>
                        <a:t>Организация пространства</a:t>
                      </a: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</a:rPr>
                        <a:t>Включение обучающихся в процесс работы</a:t>
                      </a: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</a:rPr>
                        <a:t>Работа с сопротивлением и конфликтами</a:t>
                      </a: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</a:rPr>
                        <a:t>Личная позиция в группе</a:t>
                      </a: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</a:rPr>
                        <a:t>Изложение информации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Эмоциональное вовлечение</a:t>
                      </a: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Связь с практическим применением в жизни 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задачи</a:t>
                      </a: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450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2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ИКТ-компетенция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logoMGPU.png">
            <a:extLst>
              <a:ext uri="{FF2B5EF4-FFF2-40B4-BE49-F238E27FC236}">
                <a16:creationId xmlns:a16="http://schemas.microsoft.com/office/drawing/2014/main" id="{8FE719D8-80A3-9B44-9CD9-E4A5D4CA85A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2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868" y="142103"/>
            <a:ext cx="12037132" cy="78797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0070C0"/>
                </a:solidFill>
                <a:ea typeface="Arial" charset="0"/>
                <a:cs typeface="Arial" charset="0"/>
              </a:rPr>
              <a:t>Карта наблюдения модельного учебного занятия содержит</a:t>
            </a:r>
            <a:r>
              <a:rPr lang="ru-RU" sz="4000" dirty="0">
                <a:solidFill>
                  <a:srgbClr val="0070C0"/>
                </a:solidFill>
                <a:ea typeface="Times New Roman" charset="0"/>
                <a:cs typeface="Arial"/>
              </a:rPr>
              <a:t>:</a:t>
            </a:r>
          </a:p>
        </p:txBody>
      </p:sp>
      <p:sp>
        <p:nvSpPr>
          <p:cNvPr id="9" name="Shape 277"/>
          <p:cNvSpPr/>
          <p:nvPr/>
        </p:nvSpPr>
        <p:spPr>
          <a:xfrm>
            <a:off x="11922845" y="234340"/>
            <a:ext cx="30316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endParaRPr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902" y="1108301"/>
            <a:ext cx="476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Arial" charset="0"/>
                <a:cs typeface="Arial" charset="0"/>
              </a:rPr>
              <a:t>перечень профессиональных компетенций, влияющих на эффективность профессиональной деятельности: </a:t>
            </a:r>
          </a:p>
          <a:p>
            <a:endParaRPr lang="ru-RU" dirty="0">
              <a:latin typeface="+mj-lt"/>
              <a:ea typeface="Arial" charset="0"/>
              <a:cs typeface="Arial" charset="0"/>
            </a:endParaRPr>
          </a:p>
          <a:p>
            <a:endParaRPr lang="ru-RU" dirty="0">
              <a:latin typeface="+mj-lt"/>
              <a:ea typeface="Arial" charset="0"/>
              <a:cs typeface="Arial" charset="0"/>
            </a:endParaRPr>
          </a:p>
        </p:txBody>
      </p:sp>
      <p:graphicFrame>
        <p:nvGraphicFramePr>
          <p:cNvPr id="13" name="Схема 12"/>
          <p:cNvGraphicFramePr>
            <a:graphicFrameLocks/>
          </p:cNvGraphicFramePr>
          <p:nvPr>
            <p:extLst/>
          </p:nvPr>
        </p:nvGraphicFramePr>
        <p:xfrm>
          <a:off x="154868" y="2258296"/>
          <a:ext cx="12063868" cy="540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6444" y="1070375"/>
            <a:ext cx="5936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+mj-lt"/>
                <a:ea typeface="Arial" charset="0"/>
                <a:cs typeface="Arial" charset="0"/>
              </a:rPr>
              <a:t>постановка задачи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+mj-lt"/>
                <a:ea typeface="Arial" charset="0"/>
                <a:cs typeface="Arial" charset="0"/>
              </a:rPr>
              <a:t>оценивание, разнообразие форм работы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+mj-lt"/>
                <a:ea typeface="Arial" charset="0"/>
                <a:cs typeface="Arial" charset="0"/>
              </a:rPr>
              <a:t>организация пространства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latin typeface="+mj-lt"/>
                <a:ea typeface="Arial" charset="0"/>
                <a:cs typeface="Arial" charset="0"/>
              </a:rPr>
              <a:t>включение обучающихся в процесс работы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+mj-lt"/>
                <a:ea typeface="Arial" charset="0"/>
                <a:cs typeface="Arial" charset="0"/>
              </a:rPr>
              <a:t>связь с практическим применением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536" y="2382040"/>
            <a:ext cx="41082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Arial" charset="0"/>
                <a:cs typeface="Arial" charset="0"/>
              </a:rPr>
              <a:t>4 уровня овладения компетенциями:</a:t>
            </a:r>
          </a:p>
          <a:p>
            <a:r>
              <a:rPr lang="ru-RU" sz="1600" dirty="0">
                <a:latin typeface="+mj-lt"/>
                <a:ea typeface="Arial" charset="0"/>
                <a:cs typeface="Arial" charset="0"/>
              </a:rPr>
              <a:t>1</a:t>
            </a:r>
            <a:r>
              <a:rPr lang="en-US" sz="1600" dirty="0">
                <a:latin typeface="+mj-lt"/>
                <a:ea typeface="Arial" charset="0"/>
                <a:cs typeface="Arial" charset="0"/>
              </a:rPr>
              <a:t> – </a:t>
            </a:r>
            <a:r>
              <a:rPr lang="ru-RU" sz="1600" dirty="0">
                <a:latin typeface="+mj-lt"/>
                <a:ea typeface="Arial" charset="0"/>
                <a:cs typeface="Arial" charset="0"/>
              </a:rPr>
              <a:t>недостаточный</a:t>
            </a:r>
            <a:endParaRPr lang="en-US" sz="1600" dirty="0">
              <a:latin typeface="+mj-lt"/>
              <a:ea typeface="Arial" charset="0"/>
              <a:cs typeface="Arial" charset="0"/>
            </a:endParaRPr>
          </a:p>
          <a:p>
            <a:r>
              <a:rPr lang="ru-RU" sz="1600" dirty="0">
                <a:latin typeface="+mj-lt"/>
                <a:ea typeface="Arial" charset="0"/>
                <a:cs typeface="Arial" charset="0"/>
              </a:rPr>
              <a:t>2</a:t>
            </a:r>
            <a:r>
              <a:rPr lang="en-US" sz="1600" dirty="0">
                <a:latin typeface="+mj-lt"/>
                <a:ea typeface="Arial" charset="0"/>
                <a:cs typeface="Arial" charset="0"/>
              </a:rPr>
              <a:t> – </a:t>
            </a:r>
            <a:r>
              <a:rPr lang="ru-RU" sz="1600" dirty="0">
                <a:latin typeface="+mj-lt"/>
                <a:ea typeface="Arial" charset="0"/>
                <a:cs typeface="Arial" charset="0"/>
              </a:rPr>
              <a:t>базовый </a:t>
            </a:r>
            <a:endParaRPr lang="en-US" sz="1600" dirty="0">
              <a:latin typeface="+mj-lt"/>
              <a:ea typeface="Arial" charset="0"/>
              <a:cs typeface="Arial" charset="0"/>
            </a:endParaRPr>
          </a:p>
          <a:p>
            <a:r>
              <a:rPr lang="ru-RU" sz="1600" dirty="0">
                <a:latin typeface="+mj-lt"/>
                <a:ea typeface="Arial" charset="0"/>
                <a:cs typeface="Arial" charset="0"/>
              </a:rPr>
              <a:t>3</a:t>
            </a:r>
            <a:r>
              <a:rPr lang="en-US" sz="1600" dirty="0">
                <a:latin typeface="+mj-lt"/>
                <a:ea typeface="Arial" charset="0"/>
                <a:cs typeface="Arial" charset="0"/>
              </a:rPr>
              <a:t> – </a:t>
            </a:r>
            <a:r>
              <a:rPr lang="ru-RU" sz="1600" dirty="0">
                <a:latin typeface="+mj-lt"/>
                <a:ea typeface="Arial" charset="0"/>
                <a:cs typeface="Arial" charset="0"/>
              </a:rPr>
              <a:t>профессиональный</a:t>
            </a:r>
            <a:endParaRPr lang="en-US" sz="1600" dirty="0">
              <a:latin typeface="+mj-lt"/>
              <a:ea typeface="Arial" charset="0"/>
              <a:cs typeface="Arial" charset="0"/>
            </a:endParaRPr>
          </a:p>
          <a:p>
            <a:r>
              <a:rPr lang="ru-RU" sz="1600" dirty="0">
                <a:latin typeface="+mj-lt"/>
                <a:ea typeface="Arial" charset="0"/>
                <a:cs typeface="Arial" charset="0"/>
              </a:rPr>
              <a:t>4</a:t>
            </a:r>
            <a:r>
              <a:rPr lang="en-US" sz="1600" dirty="0">
                <a:latin typeface="+mj-lt"/>
                <a:ea typeface="Arial" charset="0"/>
                <a:cs typeface="Arial" charset="0"/>
              </a:rPr>
              <a:t> – </a:t>
            </a:r>
            <a:r>
              <a:rPr lang="ru-RU" sz="1600" dirty="0">
                <a:latin typeface="+mj-lt"/>
                <a:ea typeface="Arial" charset="0"/>
                <a:cs typeface="Arial" charset="0"/>
              </a:rPr>
              <a:t>выдающийся </a:t>
            </a:r>
          </a:p>
          <a:p>
            <a:r>
              <a:rPr lang="ru-RU" sz="1600" dirty="0">
                <a:latin typeface="+mj-lt"/>
                <a:ea typeface="Arial" charset="0"/>
                <a:cs typeface="Arial" charset="0"/>
              </a:rPr>
              <a:t>0 – компетенция не представлена</a:t>
            </a:r>
          </a:p>
        </p:txBody>
      </p:sp>
      <p:pic>
        <p:nvPicPr>
          <p:cNvPr id="15" name="Изображение 6" descr="menu (2)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8" y="1186686"/>
            <a:ext cx="667351" cy="667351"/>
          </a:xfrm>
          <a:prstGeom prst="rect">
            <a:avLst/>
          </a:prstGeom>
        </p:spPr>
      </p:pic>
      <p:pic>
        <p:nvPicPr>
          <p:cNvPr id="14" name="logoMGPU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291" y="120487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F6B0FE-91BC-9E40-AF00-033D1FC3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4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982" y="132810"/>
            <a:ext cx="10836308" cy="8699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  <a:ea typeface="Arial" charset="0"/>
                <a:cs typeface="Arial" charset="0"/>
              </a:rPr>
              <a:t>Карта наблюдения модельного учебного занятия</a:t>
            </a:r>
            <a:endParaRPr lang="ru-RU" sz="3600" dirty="0">
              <a:solidFill>
                <a:srgbClr val="0070C0"/>
              </a:solidFill>
              <a:ea typeface="Times New Roman" charset="0"/>
              <a:cs typeface="Arial"/>
            </a:endParaRPr>
          </a:p>
        </p:txBody>
      </p:sp>
      <p:pic>
        <p:nvPicPr>
          <p:cNvPr id="18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6548" y="139195"/>
            <a:ext cx="972554" cy="72222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11018"/>
              </p:ext>
            </p:extLst>
          </p:nvPr>
        </p:nvGraphicFramePr>
        <p:xfrm>
          <a:off x="113982" y="1531499"/>
          <a:ext cx="11895120" cy="438989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9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8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Название шкалы</a:t>
                      </a:r>
                      <a:endParaRPr lang="ru-RU" sz="2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1 балл</a:t>
                      </a:r>
                      <a:endParaRPr lang="ru-RU" sz="2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2 балла</a:t>
                      </a:r>
                      <a:endParaRPr lang="ru-RU" sz="2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3 балла</a:t>
                      </a:r>
                      <a:endParaRPr lang="ru-RU" sz="2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4 балла</a:t>
                      </a:r>
                      <a:endParaRPr lang="ru-RU" sz="2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800" b="1" dirty="0">
                          <a:effectLst/>
                          <a:latin typeface="+mj-lt"/>
                        </a:rPr>
                        <a:t>Изложение информации</a:t>
                      </a:r>
                      <a:endParaRPr lang="ru-RU" sz="1800" b="1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Излагает информацию сложно для восприятия обучающихся (путанно, сумбурно, нечетко и т.п.). / Не учитывает особенности обучающихся</a:t>
                      </a:r>
                      <a:endParaRPr lang="ru-RU" sz="18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Излагает информацию последовательно, четко. Учитывает возрастные особенности обучающихся. / Скорость и способ подачи материала не соответствует возможностям обучающихся, не использует приемов закрепления информации</a:t>
                      </a:r>
                      <a:endParaRPr lang="ru-RU" sz="18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Излагая информацию, использует приемы закрепления информации (резюмирует, расставляет акценты, делает выводы). Скорость и способ подачи текущего материала соответствует обучаемости группы. / Не связывает материал в систему</a:t>
                      </a:r>
                      <a:endParaRPr lang="ru-RU" sz="18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Излагая информацию, связывает материал в систему, четко выводит и фиксирует алгоритмы, взаимосвязи. Проверяет понимание и усвоение информации каждым обучающимся</a:t>
                      </a:r>
                      <a:endParaRPr lang="ru-RU" sz="18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94533" y="290765"/>
            <a:ext cx="3293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*</a:t>
            </a:r>
            <a:r>
              <a:rPr lang="ru-RU" sz="1200" dirty="0">
                <a:latin typeface="Arial"/>
                <a:cs typeface="Arial"/>
              </a:rPr>
              <a:t>пример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2F7085-73E5-3347-A81B-E8243903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43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1673" y="2757055"/>
            <a:ext cx="11519566" cy="11529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400" dirty="0">
                <a:ea typeface="Times New Roman" charset="0"/>
                <a:cs typeface="Arial"/>
              </a:rPr>
              <a:t>Инструкция для участников по работе с электронной системой олимпиады «Я – профессионал» в рамках первого тура очного этапа</a:t>
            </a:r>
          </a:p>
        </p:txBody>
      </p:sp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10225" y="116307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0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473" y="1141458"/>
            <a:ext cx="10616272" cy="55225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latin typeface="+mj-lt"/>
              </a:rPr>
              <a:t>1. Не позднее чем за 5 дней до начала работы площадки на электронную почту поступит письмо с просьбой заполнить сопроводительную форму к модельному учебному занятию;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latin typeface="+mj-lt"/>
              </a:rPr>
              <a:t>2. Участник проходит регистрацию в системе (переход по ссылке из письма);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latin typeface="+mj-lt"/>
              </a:rPr>
              <a:t>3. Участник подтверждает учетную запись;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latin typeface="+mj-lt"/>
              </a:rPr>
              <a:t>4. Участник заполняет сопроводительную форму (анкету участника);</a:t>
            </a:r>
            <a:endParaRPr lang="en-US" sz="30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latin typeface="+mj-lt"/>
              </a:rPr>
              <a:t>5</a:t>
            </a:r>
            <a:r>
              <a:rPr lang="en-US" sz="3000" dirty="0">
                <a:latin typeface="+mj-lt"/>
              </a:rPr>
              <a:t>. </a:t>
            </a:r>
            <a:r>
              <a:rPr lang="ru-RU" sz="3000" dirty="0">
                <a:latin typeface="+mj-lt"/>
              </a:rPr>
              <a:t>Участник завершает и сохраняет данные в системе;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latin typeface="+mj-lt"/>
              </a:rPr>
              <a:t>6. </a:t>
            </a:r>
            <a:r>
              <a:rPr lang="ru-RU" dirty="0">
                <a:latin typeface="+mj-lt"/>
              </a:rPr>
              <a:t>По окончанию занятия, участнику будет предложено заполнить «Рефлексивный лист»</a:t>
            </a:r>
            <a:r>
              <a:rPr lang="ru-RU" sz="3000" dirty="0">
                <a:latin typeface="+mj-lt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latin typeface="+mj-lt"/>
              </a:rPr>
              <a:t>7. </a:t>
            </a:r>
            <a:r>
              <a:rPr lang="ru-RU" dirty="0">
                <a:latin typeface="+mj-lt"/>
              </a:rPr>
              <a:t>Через 10 дней после официального окончания 1 тура очного этапа будет размещена карта наблюдения с баллами, набранными в ходе занятия. С ней участник может ознакомиться в личном кабинете или по ссылке, отправленной ранее для заполнения сопроводительной формы</a:t>
            </a:r>
            <a:endParaRPr lang="en-US" sz="3000" dirty="0">
              <a:latin typeface="+mj-lt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+mj-lt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9473" y="271549"/>
            <a:ext cx="9944327" cy="869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Логика работы</a:t>
            </a:r>
            <a:r>
              <a:rPr lang="ru-RU" sz="3600" dirty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:</a:t>
            </a:r>
          </a:p>
        </p:txBody>
      </p:sp>
      <p:pic>
        <p:nvPicPr>
          <p:cNvPr id="7" name="Изображение 6" descr="menu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" y="1826493"/>
            <a:ext cx="667351" cy="667351"/>
          </a:xfrm>
          <a:prstGeom prst="rect">
            <a:avLst/>
          </a:prstGeom>
        </p:spPr>
      </p:pic>
      <p:pic>
        <p:nvPicPr>
          <p:cNvPr id="10" name="logoMGP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0290" y="27154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324" y="1341912"/>
            <a:ext cx="10747675" cy="50655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+mj-lt"/>
                <a:ea typeface="Times New Roman" charset="0"/>
                <a:cs typeface="Arial"/>
              </a:rPr>
              <a:t>ВУЗ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Arial"/>
              </a:rPr>
              <a:t>[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Arial"/>
              </a:rPr>
              <a:t>Организация ответственная за проведение первого тура очного этапа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Arial"/>
              </a:rPr>
              <a:t>]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charset="0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+mj-lt"/>
                <a:ea typeface="Times New Roman" charset="0"/>
                <a:cs typeface="Arial"/>
              </a:rPr>
              <a:t>Представители от работодателей и вузов </a:t>
            </a:r>
            <a:r>
              <a:rPr lang="en-US" sz="2400" dirty="0">
                <a:solidFill>
                  <a:srgbClr val="7F7F7F"/>
                </a:solidFill>
                <a:latin typeface="+mj-lt"/>
                <a:ea typeface="Times New Roman" charset="0"/>
                <a:cs typeface="Arial"/>
              </a:rPr>
              <a:t>[</a:t>
            </a:r>
            <a:r>
              <a:rPr lang="ru-RU" sz="2400" dirty="0">
                <a:solidFill>
                  <a:srgbClr val="7F7F7F"/>
                </a:solidFill>
                <a:latin typeface="+mj-lt"/>
                <a:ea typeface="Times New Roman" charset="0"/>
                <a:cs typeface="Arial"/>
              </a:rPr>
              <a:t>Эксперты не менее 5 человек: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charset="0"/>
                <a:cs typeface="Arial"/>
              </a:rPr>
              <a:t>не менее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charset="0"/>
                <a:cs typeface="Arial"/>
              </a:rPr>
              <a:t>3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charset="0"/>
                <a:cs typeface="Arial"/>
              </a:rPr>
              <a:t>-х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charset="0"/>
                <a:cs typeface="Arial"/>
              </a:rPr>
              <a:t>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charset="0"/>
                <a:cs typeface="Arial"/>
              </a:rPr>
              <a:t>экспертов представители работодателя +1 наблюдатель от МГПУ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charset="0"/>
                <a:cs typeface="Arial"/>
              </a:rPr>
              <a:t>]</a:t>
            </a:r>
            <a:endParaRPr lang="ru-RU" sz="2400" dirty="0">
              <a:solidFill>
                <a:srgbClr val="7F7F7F"/>
              </a:solidFill>
              <a:latin typeface="+mj-lt"/>
              <a:ea typeface="Times New Roman" charset="0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latin typeface="+mj-lt"/>
                <a:ea typeface="Times New Roman" charset="0"/>
                <a:cs typeface="Arial"/>
              </a:rPr>
              <a:t>Оценивается владение профессиональными компетенциями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+mj-lt"/>
              <a:ea typeface="Times New Roman" charset="0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7F7F7F"/>
                </a:solidFill>
                <a:latin typeface="+mj-lt"/>
                <a:ea typeface="Times New Roman" charset="0"/>
                <a:cs typeface="Arial"/>
              </a:rPr>
              <a:t>Форма оценки: </a:t>
            </a:r>
            <a:r>
              <a:rPr lang="ru-RU" sz="2400" dirty="0">
                <a:latin typeface="+mj-lt"/>
                <a:ea typeface="Times New Roman" charset="0"/>
                <a:cs typeface="Arial"/>
              </a:rPr>
              <a:t>презентация модельного учебного занятия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+mj-lt"/>
              <a:ea typeface="Times New Roman" charset="0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+mj-lt"/>
                <a:ea typeface="Times New Roman" charset="0"/>
                <a:cs typeface="Arial"/>
              </a:rPr>
              <a:t>Процедура сопровождается </a:t>
            </a:r>
            <a:r>
              <a:rPr lang="ru-RU" sz="2400" b="1" dirty="0">
                <a:solidFill>
                  <a:srgbClr val="0070C0"/>
                </a:solidFill>
                <a:latin typeface="+mj-lt"/>
                <a:ea typeface="Times New Roman" charset="0"/>
                <a:cs typeface="Arial"/>
              </a:rPr>
              <a:t>экспертом-наблюдателем от МГПУ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316" y="229844"/>
            <a:ext cx="10515600" cy="869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  <a:ea typeface="Times New Roman" charset="0"/>
                <a:cs typeface="Arial"/>
              </a:rPr>
              <a:t>Первый тур очного этапа</a:t>
            </a:r>
          </a:p>
        </p:txBody>
      </p:sp>
      <p:pic>
        <p:nvPicPr>
          <p:cNvPr id="2" name="Изображение 1" descr="user (16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1466249"/>
            <a:ext cx="650240" cy="650240"/>
          </a:xfrm>
          <a:prstGeom prst="rect">
            <a:avLst/>
          </a:prstGeom>
        </p:spPr>
      </p:pic>
      <p:pic>
        <p:nvPicPr>
          <p:cNvPr id="7" name="Изображение 6" descr="menu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3" y="3075257"/>
            <a:ext cx="667351" cy="667351"/>
          </a:xfrm>
          <a:prstGeom prst="rect">
            <a:avLst/>
          </a:prstGeom>
        </p:spPr>
      </p:pic>
      <p:pic>
        <p:nvPicPr>
          <p:cNvPr id="11" name="Изображение 10" descr="lock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5599940"/>
            <a:ext cx="807495" cy="80749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791369" y="2687045"/>
            <a:ext cx="10133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logoMGPU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078" y="9139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97E5FA-C1F7-DB4E-9A18-655D052E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3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8727" y="365125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060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+mj-lt"/>
              </a:rPr>
              <a:t>Регистрация – подтверждение регистрации – заполнение сопроводительной формы</a:t>
            </a:r>
          </a:p>
          <a:p>
            <a:pPr marL="514350" indent="-514350">
              <a:buAutoNum type="arabicPeriod"/>
            </a:pPr>
            <a:endParaRPr lang="ru-RU" dirty="0">
              <a:latin typeface="+mj-lt"/>
            </a:endParaRPr>
          </a:p>
          <a:p>
            <a:pPr marL="514350" indent="-514350">
              <a:buAutoNum type="arabicPeriod"/>
            </a:pPr>
            <a:endParaRPr lang="ru-RU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+mj-lt"/>
              </a:rPr>
              <a:t>Заполнение рефлексивного листа – отслеживание результатов модельного учебного занятия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Взаимодействие участника с электронной системой предполагает следующие этапы: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1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7F53E-72DD-7241-AD62-1DD8F192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95" y="2751864"/>
            <a:ext cx="10616338" cy="1246699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Регистрация участников в электронной системе</a:t>
            </a:r>
          </a:p>
        </p:txBody>
      </p:sp>
      <p:pic>
        <p:nvPicPr>
          <p:cNvPr id="4" name="logoMGPU.png">
            <a:extLst>
              <a:ext uri="{FF2B5EF4-FFF2-40B4-BE49-F238E27FC236}">
                <a16:creationId xmlns:a16="http://schemas.microsoft.com/office/drawing/2014/main" id="{4AFACFD6-4878-424A-B117-686F1453C1C4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67523" y="359116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3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671"/>
            <a:ext cx="10866120" cy="7939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На Вашу электронную почту поступает приглашение с уведомлением о необходимости регистрации в системе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3" y="148342"/>
            <a:ext cx="10734822" cy="110509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</a:p>
        </p:txBody>
      </p:sp>
      <p:pic>
        <p:nvPicPr>
          <p:cNvPr id="9" name="logoMGPU.png">
            <a:extLst>
              <a:ext uri="{FF2B5EF4-FFF2-40B4-BE49-F238E27FC236}">
                <a16:creationId xmlns:a16="http://schemas.microsoft.com/office/drawing/2014/main" id="{234883A3-8D46-4D42-BA7C-73AC8D0BFF35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7008" y="148342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9969"/>
            <a:ext cx="10168808" cy="52180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10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24" y="803131"/>
            <a:ext cx="10861964" cy="8361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После перехода по ссылке, необходимо авторизоваться в системе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Шаг 1. Внесение данных о Вас в систему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31" y="-220764"/>
            <a:ext cx="10328564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</a:p>
        </p:txBody>
      </p:sp>
      <p:pic>
        <p:nvPicPr>
          <p:cNvPr id="9" name="logoMGPU.png">
            <a:extLst>
              <a:ext uri="{FF2B5EF4-FFF2-40B4-BE49-F238E27FC236}">
                <a16:creationId xmlns:a16="http://schemas.microsoft.com/office/drawing/2014/main" id="{48B1447A-6B0D-8E4A-AD82-0CEC74B9A838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2465" y="80903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676560"/>
            <a:ext cx="10057229" cy="51814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22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476"/>
            <a:ext cx="10515599" cy="64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Шаг 2. Учетная запись создана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99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22ACCE-C2BB-9440-BFA1-25D510DD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2705"/>
            <a:ext cx="10781607" cy="5435295"/>
          </a:xfrm>
          <a:prstGeom prst="rect">
            <a:avLst/>
          </a:prstGeom>
        </p:spPr>
      </p:pic>
      <p:pic>
        <p:nvPicPr>
          <p:cNvPr id="9" name="logoMGPU.png">
            <a:extLst>
              <a:ext uri="{FF2B5EF4-FFF2-40B4-BE49-F238E27FC236}">
                <a16:creationId xmlns:a16="http://schemas.microsoft.com/office/drawing/2014/main" id="{3B68C675-D530-5848-8447-BB758212FAB5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9999" y="58248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39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318"/>
            <a:ext cx="10515600" cy="8202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Шаг 3. На Вашу электронную почту поступает письмо-подтверждение. Подтвердить учетную запись необходимо в течение 24 часов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898"/>
            <a:ext cx="10515600" cy="79685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1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8" y="1497332"/>
            <a:ext cx="10328564" cy="53403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9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4" y="97142"/>
            <a:ext cx="10480965" cy="120518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1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5" y="1179952"/>
            <a:ext cx="10996489" cy="5598212"/>
          </a:xfrm>
          <a:prstGeom prst="rect">
            <a:avLst/>
          </a:prstGeom>
        </p:spPr>
      </p:pic>
      <p:sp>
        <p:nvSpPr>
          <p:cNvPr id="5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72051"/>
            <a:ext cx="10515600" cy="70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Шаг 4. Перейти к списку исследований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7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843"/>
            <a:ext cx="10515600" cy="87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Шаг 5. Переходите к Анкете участника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44"/>
            <a:ext cx="10399900" cy="91424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1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0820"/>
            <a:ext cx="10962582" cy="563078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4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1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7155"/>
            <a:ext cx="10897611" cy="5646944"/>
          </a:xfrm>
          <a:prstGeom prst="rect">
            <a:avLst/>
          </a:prstGeom>
        </p:spPr>
      </p:pic>
      <p:sp>
        <p:nvSpPr>
          <p:cNvPr id="5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848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Шаг 6. Начать заполнение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4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1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3" y="1290781"/>
            <a:ext cx="10845108" cy="5567219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838200" y="703385"/>
            <a:ext cx="10515600" cy="80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>
                <a:latin typeface="+mj-lt"/>
              </a:rPr>
              <a:t>Шаг 7. Заполняете и сохраняете по блокам анкету участника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0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1DCE7-F885-3142-A153-1314AF01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266277"/>
            <a:ext cx="10515600" cy="106914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ea typeface="Times New Roman" charset="0"/>
                <a:cs typeface="Arial"/>
              </a:rPr>
              <a:t>Перечень вузов организаторов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2C1CC-4065-8846-8E99-F6F23B75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420838"/>
            <a:ext cx="11591778" cy="52510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300" dirty="0">
                <a:latin typeface="+mj-lt"/>
              </a:rPr>
              <a:t>Астраханский государственный университет</a:t>
            </a:r>
            <a:endParaRPr lang="en-US" sz="23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ДВФУ </a:t>
            </a:r>
            <a:endParaRPr lang="en-US" sz="23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>
                <a:latin typeface="+mj-lt"/>
              </a:rPr>
              <a:t>Мордовский государственный педагогический институт имени М.Е. </a:t>
            </a:r>
            <a:r>
              <a:rPr lang="ru-RU" sz="2300" dirty="0" err="1">
                <a:latin typeface="+mj-lt"/>
              </a:rPr>
              <a:t>Евсевьева</a:t>
            </a:r>
            <a:endParaRPr lang="ru-RU" sz="23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>
                <a:latin typeface="+mj-lt"/>
              </a:rPr>
              <a:t>Московский городской педагогический университет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>
                <a:latin typeface="+mj-lt"/>
              </a:rPr>
              <a:t>Новосибирский государственный педагогический университет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>
                <a:latin typeface="+mj-lt"/>
              </a:rPr>
              <a:t>Нижегородский государственный педагогический университет имени </a:t>
            </a:r>
            <a:r>
              <a:rPr lang="ru-RU" sz="2300" dirty="0" err="1">
                <a:latin typeface="+mj-lt"/>
              </a:rPr>
              <a:t>Козьмы</a:t>
            </a:r>
            <a:r>
              <a:rPr lang="ru-RU" sz="2300" dirty="0">
                <a:latin typeface="+mj-lt"/>
              </a:rPr>
              <a:t> Минина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>
                <a:latin typeface="+mj-lt"/>
              </a:rPr>
              <a:t>Псковский государственный университет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>
                <a:latin typeface="+mj-lt"/>
              </a:rPr>
              <a:t>Тюменский государственный университет</a:t>
            </a:r>
            <a:endParaRPr lang="en-US" sz="23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>
                <a:latin typeface="+mj-lt"/>
              </a:rPr>
              <a:t>Ярославский государственный педагогический университет им. К.Д. Ушинского</a:t>
            </a:r>
          </a:p>
          <a:p>
            <a:pPr marL="0" indent="0">
              <a:buNone/>
            </a:pPr>
            <a:endParaRPr lang="ru-RU" sz="2300" dirty="0">
              <a:latin typeface="+mj-lt"/>
            </a:endParaRPr>
          </a:p>
        </p:txBody>
      </p:sp>
      <p:pic>
        <p:nvPicPr>
          <p:cNvPr id="4" name="logoMGP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522" y="252208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40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4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1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1193796"/>
            <a:ext cx="10792692" cy="5553366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838200" y="674589"/>
            <a:ext cx="10515600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>
                <a:latin typeface="+mj-lt"/>
              </a:rPr>
              <a:t>Шаг 8. Завершаете заполнение анкеты участника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2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637A07-05FD-3047-A8B1-1EBF3D4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4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Регистрация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1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5266"/>
            <a:ext cx="10960046" cy="569205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838200" y="700530"/>
            <a:ext cx="10515600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>
                <a:latin typeface="+mj-lt"/>
              </a:rPr>
              <a:t>Шаг 9. Сохранить все и завершить прохождение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9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08988" y="34538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8655" y="219511"/>
            <a:ext cx="10631635" cy="86847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Заполнение рефлексивного листа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79215"/>
              </p:ext>
            </p:extLst>
          </p:nvPr>
        </p:nvGraphicFramePr>
        <p:xfrm>
          <a:off x="457200" y="1067617"/>
          <a:ext cx="10651788" cy="5518656"/>
        </p:xfrm>
        <a:graphic>
          <a:graphicData uri="http://schemas.openxmlformats.org/drawingml/2006/table">
            <a:tbl>
              <a:tblPr firstRow="1" firstCol="1" bandRow="1"/>
              <a:tblGrid>
                <a:gridCol w="10651788">
                  <a:extLst>
                    <a:ext uri="{9D8B030D-6E8A-4147-A177-3AD203B41FA5}">
                      <a16:colId xmlns:a16="http://schemas.microsoft.com/office/drawing/2014/main" val="3423955145"/>
                    </a:ext>
                  </a:extLst>
                </a:gridCol>
              </a:tblGrid>
              <a:tr h="5518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Рефлексивный лист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  Оцените по 100-балльной шкале, насколько Вам удалось достичь поставленной цели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  0 ÷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 Если Вы не достигли 100 баллов, укажите три основные причины, которые помешали Вам выполнить все задуманное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1.2.а_____________________________________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1.2.б_____________________________________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1.2.в_____________________________________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  Оцените по 100-балльной шкале решение каждой поставленной задачи.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 Расположите задачи по убыванию баллов (на первое место поставьте задачу, которая была наиболее успешно решена, на последнее место – задачу, которая была решена в наименьшей степени). Рядом с задачами, за решение которых Вы поставили более 50 баллов,  запишите те признаки, которые позволили Вам судить об успешном их решении.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2.2.а_____________________________________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2.2.б_____________________________________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2.2.в_____________________________________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21" marR="54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42363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70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9231" y="110272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3037"/>
            <a:ext cx="10631635" cy="74124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Заполнение рефлексивного листа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01782"/>
              </p:ext>
            </p:extLst>
          </p:nvPr>
        </p:nvGraphicFramePr>
        <p:xfrm>
          <a:off x="457200" y="819733"/>
          <a:ext cx="11078308" cy="5974080"/>
        </p:xfrm>
        <a:graphic>
          <a:graphicData uri="http://schemas.openxmlformats.org/drawingml/2006/table">
            <a:tbl>
              <a:tblPr firstRow="1" firstCol="1" bandRow="1"/>
              <a:tblGrid>
                <a:gridCol w="11078308">
                  <a:extLst>
                    <a:ext uri="{9D8B030D-6E8A-4147-A177-3AD203B41FA5}">
                      <a16:colId xmlns:a16="http://schemas.microsoft.com/office/drawing/2014/main" val="3423955145"/>
                    </a:ext>
                  </a:extLst>
                </a:gridCol>
              </a:tblGrid>
              <a:tr h="583755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Выберите из списка 5 наиболее значимых компетенций в работе учителя?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Систематизация информации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Восприятие другой точки зрения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чувств и эмоций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своими эмоциями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Построение обратной связи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Разнообразие форм работы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пространства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Включение обучающихся в процесс работы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сопротивлением и конфликтами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Личная позиция в группе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Изложение информации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Эмоциональное вовлечение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Связь с практическим применением в жизни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Постановка задачи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ИКТ-компетенция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Насколько по Вашему мнению данные 5 компетенций сформированы у Вас в процессе обучения в вузе? (Выберите необходимое)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Недостаточный уровень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Профессиональный уровень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Высокопрофессиональный уровень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  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Выберите из списка 5 технологий, которые были применены преподавателями Вашего вуза, и в наибольшей степени повлияли на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у Вас данных компетенций (выбранных ранее)?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Проблемное обучение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Разноуровневое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обучение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21" marR="54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42363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02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221" y="26750"/>
            <a:ext cx="10595991" cy="43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Рефлексивный лист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3" y="1200142"/>
            <a:ext cx="11284840" cy="5657858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532221" y="492238"/>
            <a:ext cx="11568545" cy="830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+mj-lt"/>
              </a:rPr>
              <a:t>Шаг 1. Перейдя по ссылке, ранее присланной для заполнения сопроводительной формы, перейдите к списку исследований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92881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80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0968" y="32214"/>
            <a:ext cx="11003521" cy="43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Рефлексивный лист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8212" y="5927171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7" y="1079870"/>
            <a:ext cx="11329729" cy="5680364"/>
          </a:xfrm>
          <a:prstGeom prst="rect">
            <a:avLst/>
          </a:prstGeom>
        </p:spPr>
      </p:pic>
      <p:sp>
        <p:nvSpPr>
          <p:cNvPr id="7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610968" y="511797"/>
            <a:ext cx="11329729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+mj-lt"/>
              </a:rPr>
              <a:t>Шаг 2. Модельное занятие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8178" y="160394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31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221" y="26750"/>
            <a:ext cx="10595991" cy="43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Рефлексивный лист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8212" y="5927171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9" y="913887"/>
            <a:ext cx="11578431" cy="5805055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532221" y="492238"/>
            <a:ext cx="11568545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+mj-lt"/>
              </a:rPr>
              <a:t>Шаг 3. Выбираете лист рефлексии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15858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11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221" y="26750"/>
            <a:ext cx="10595991" cy="43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Рефлексивный лист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8212" y="5927171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0" y="974029"/>
            <a:ext cx="11540836" cy="578620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532221" y="492238"/>
            <a:ext cx="11568545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+mj-lt"/>
              </a:rPr>
              <a:t>Шаг 4. Начать заполнение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31124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31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4550" y="26750"/>
            <a:ext cx="10643662" cy="43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Рефлексивный лист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532221" y="492238"/>
            <a:ext cx="11568545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+mj-lt"/>
              </a:rPr>
              <a:t>Шаг 5. Заполнение и сохранение данных по блокам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893996"/>
            <a:ext cx="9813001" cy="589705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8187397" y="4107766"/>
            <a:ext cx="8440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16591" y="3080825"/>
            <a:ext cx="9425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16591" y="2096086"/>
            <a:ext cx="9425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80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4550" y="26750"/>
            <a:ext cx="10643662" cy="43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Рефлексивный лист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532221" y="492238"/>
            <a:ext cx="11568545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+mj-lt"/>
              </a:rPr>
              <a:t>Шаг 5. Заполнение и сохранение данных по блокам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39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" y="966212"/>
            <a:ext cx="10738646" cy="589178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841674" y="2307102"/>
            <a:ext cx="85812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41674" y="3725594"/>
            <a:ext cx="85812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41674" y="4794739"/>
            <a:ext cx="85812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41674" y="6201508"/>
            <a:ext cx="85812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7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8927" y="306805"/>
            <a:ext cx="10515600" cy="869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FFFFFF"/>
                </a:solidFill>
                <a:ea typeface="Times New Roman" charset="0"/>
                <a:cs typeface="Arial"/>
              </a:rPr>
              <a:t>Модельное учебное занятие (второй этап)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4422" y="1410524"/>
            <a:ext cx="10200105" cy="4585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500" dirty="0">
                <a:latin typeface="+mj-lt"/>
                <a:ea typeface="Times New Roman" charset="0"/>
                <a:cs typeface="Arial"/>
              </a:rPr>
              <a:t>Участнику необходимо показать «образцовое» занятие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+mj-lt"/>
                <a:ea typeface="Times New Roman" charset="0"/>
                <a:cs typeface="Arial"/>
              </a:rPr>
              <a:t>Обучающие действия участника в процессе занятия должны привести  обучающихся к освоению по завершению занятия конкретных запланированных результатов (знаний/умений/навыков), то есть участник на занятии показывает, чему он может научить обучающихся на одном занятии 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+mj-lt"/>
              <a:ea typeface="Times New Roman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latin typeface="+mj-lt"/>
                <a:ea typeface="Times New Roman" charset="0"/>
                <a:cs typeface="Arial"/>
              </a:rPr>
              <a:t>Самостоятельный выбор темы и содержания занятия участником</a:t>
            </a:r>
          </a:p>
          <a:p>
            <a:pPr>
              <a:lnSpc>
                <a:spcPct val="120000"/>
              </a:lnSpc>
            </a:pPr>
            <a:endParaRPr lang="ru-RU" sz="2500" dirty="0">
              <a:latin typeface="+mj-lt"/>
              <a:ea typeface="Times New Roman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latin typeface="+mj-lt"/>
                <a:ea typeface="Times New Roman" charset="0"/>
                <a:cs typeface="Arial"/>
              </a:rPr>
              <a:t>Презентация модельного учебного занятия - не более 20 минут и не менее 15 минут </a:t>
            </a:r>
          </a:p>
          <a:p>
            <a:pPr>
              <a:lnSpc>
                <a:spcPct val="120000"/>
              </a:lnSpc>
            </a:pPr>
            <a:endParaRPr lang="ru-RU" sz="2500" dirty="0">
              <a:latin typeface="+mj-lt"/>
              <a:ea typeface="Times New Roman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latin typeface="+mj-lt"/>
                <a:ea typeface="Times New Roman" charset="0"/>
                <a:cs typeface="Arial"/>
              </a:rPr>
              <a:t>Занятие фиксируется на видеокамеру</a:t>
            </a:r>
            <a:endParaRPr lang="en-US" sz="2500" dirty="0">
              <a:latin typeface="+mj-lt"/>
              <a:ea typeface="Times New Roman" charset="0"/>
              <a:cs typeface="Arial"/>
            </a:endParaRPr>
          </a:p>
        </p:txBody>
      </p:sp>
      <p:sp>
        <p:nvSpPr>
          <p:cNvPr id="9" name="Shape 277"/>
          <p:cNvSpPr/>
          <p:nvPr/>
        </p:nvSpPr>
        <p:spPr>
          <a:xfrm>
            <a:off x="11922845" y="234340"/>
            <a:ext cx="20999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9</a:t>
            </a:r>
            <a:endParaRPr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7173" y="423710"/>
            <a:ext cx="10515600" cy="869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  <a:ea typeface="Times New Roman" charset="0"/>
                <a:cs typeface="Arial"/>
              </a:rPr>
              <a:t>Первый тур очного этапа олимпиады «Я-профессионал»</a:t>
            </a:r>
          </a:p>
        </p:txBody>
      </p:sp>
      <p:pic>
        <p:nvPicPr>
          <p:cNvPr id="13" name="logoMGP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3DD868-FA4D-AA46-BAFB-1B2654C7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73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221" y="26750"/>
            <a:ext cx="10595991" cy="43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Рефлексивный лист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8212" y="5927171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0" y="1025236"/>
            <a:ext cx="11570039" cy="5832764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532221" y="492238"/>
            <a:ext cx="11568545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+mj-lt"/>
              </a:rPr>
              <a:t>Шаг 6. Завершить заполнение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24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4336" y="26750"/>
            <a:ext cx="10313876" cy="43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Рефлексивный лист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8212" y="5927171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3" y="1104242"/>
            <a:ext cx="11176640" cy="56344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4336" y="483205"/>
            <a:ext cx="6528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Шаг 7. Сохранить все и завершить</a:t>
            </a: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27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2335" y="63774"/>
            <a:ext cx="10824538" cy="5326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Результаты модельного учебного занятия</a:t>
            </a:r>
            <a:endParaRPr lang="ru-RU" sz="36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8212" y="5927171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1" y="1064682"/>
            <a:ext cx="11568545" cy="5800098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21011F2-359A-0841-9092-43888555D8C0}"/>
              </a:ext>
            </a:extLst>
          </p:cNvPr>
          <p:cNvSpPr txBox="1">
            <a:spLocks/>
          </p:cNvSpPr>
          <p:nvPr/>
        </p:nvSpPr>
        <p:spPr>
          <a:xfrm>
            <a:off x="532221" y="436820"/>
            <a:ext cx="11568545" cy="70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21" y="489141"/>
            <a:ext cx="6528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Шаг 1. Перейти к отчету</a:t>
            </a:r>
          </a:p>
        </p:txBody>
      </p:sp>
      <p:pic>
        <p:nvPicPr>
          <p:cNvPr id="9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79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728" y="1648962"/>
            <a:ext cx="10204115" cy="37609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Arial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2509" y="0"/>
            <a:ext cx="11003521" cy="4349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 </a:t>
            </a:r>
            <a:r>
              <a:rPr lang="ru-RU" sz="4000" dirty="0">
                <a:solidFill>
                  <a:srgbClr val="0070C0"/>
                </a:solidFill>
              </a:rPr>
              <a:t>Отчет по исследованию</a:t>
            </a:r>
            <a:endParaRPr lang="ru-RU" sz="40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10" name="logoMGP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8212" y="5927171"/>
            <a:ext cx="972554" cy="72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" y="909766"/>
            <a:ext cx="11652485" cy="5874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336" y="437591"/>
            <a:ext cx="9332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Шаг 2. Итоговый балл и отчет по исследованию</a:t>
            </a: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C053001C-9DF2-614C-B697-0062D006EF0F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9999" y="171769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48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3000" dirty="0">
                <a:latin typeface="Arial"/>
                <a:cs typeface="Arial"/>
              </a:rPr>
              <a:t>Спасибо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120640"/>
            <a:ext cx="10515600" cy="96901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Мкртчян </a:t>
            </a:r>
            <a:r>
              <a:rPr lang="ru-RU" dirty="0" err="1"/>
              <a:t>Вардигул</a:t>
            </a:r>
            <a:r>
              <a:rPr lang="ru-RU" dirty="0"/>
              <a:t> </a:t>
            </a:r>
            <a:r>
              <a:rPr lang="ru-RU" dirty="0" err="1"/>
              <a:t>Аргамовна</a:t>
            </a:r>
            <a:r>
              <a:rPr lang="ru-RU" dirty="0"/>
              <a:t>, </a:t>
            </a:r>
          </a:p>
          <a:p>
            <a:r>
              <a:rPr lang="ru-RU" dirty="0"/>
              <a:t>младший научный сотрудник лаборатории профессионального развития в образовании ИСП МГПУ</a:t>
            </a:r>
            <a:endParaRPr lang="en-US" dirty="0"/>
          </a:p>
          <a:p>
            <a:r>
              <a:rPr lang="ru-RU" dirty="0"/>
              <a:t>По всем вопросам пишите по адресу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u="sng" dirty="0">
                <a:solidFill>
                  <a:srgbClr val="0070C0"/>
                </a:solidFill>
                <a:hlinkClick r:id="rId2"/>
              </a:rPr>
              <a:t>MkrtchyanVA@mgpu.ru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  <a:p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444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logoMGP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1935" y="234340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4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874" y="322026"/>
            <a:ext cx="10515600" cy="82488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Схема для участников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692769" y="2588454"/>
            <a:ext cx="780757" cy="63561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00179"/>
              </p:ext>
            </p:extLst>
          </p:nvPr>
        </p:nvGraphicFramePr>
        <p:xfrm>
          <a:off x="1232874" y="1168415"/>
          <a:ext cx="10852052" cy="545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091374" y="1825625"/>
            <a:ext cx="1983545" cy="7628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Согласие на фото и видео съемку</a:t>
            </a:r>
          </a:p>
        </p:txBody>
      </p:sp>
      <p:pic>
        <p:nvPicPr>
          <p:cNvPr id="7" name="logoMGPU.png">
            <a:extLst>
              <a:ext uri="{FF2B5EF4-FFF2-40B4-BE49-F238E27FC236}">
                <a16:creationId xmlns:a16="http://schemas.microsoft.com/office/drawing/2014/main" id="{E973B03F-ABCA-014A-938C-F213A53D1CC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8125263" y="1806038"/>
            <a:ext cx="1983545" cy="7628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Отчет по карте наблюдения и итоговый балл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726656" y="2568867"/>
            <a:ext cx="780757" cy="63561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6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683C2-86CB-8E4B-941E-AA3DF38E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Форма для заполнения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CCC7F-BBE4-4F4E-A597-C04E698E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027"/>
            <a:ext cx="11077136" cy="274146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>
                <a:latin typeface="+mj-lt"/>
              </a:rPr>
              <a:t>Не позднее чем </a:t>
            </a:r>
            <a:r>
              <a:rPr lang="ru-RU" sz="2600" dirty="0">
                <a:solidFill>
                  <a:srgbClr val="0070C0"/>
                </a:solidFill>
                <a:latin typeface="+mj-lt"/>
              </a:rPr>
              <a:t>за 5 дней </a:t>
            </a:r>
            <a:r>
              <a:rPr lang="ru-RU" sz="2600" dirty="0">
                <a:latin typeface="+mj-lt"/>
              </a:rPr>
              <a:t>до начала работы площадки на вашу электронную почту поступит письмо с просьбой заполнить </a:t>
            </a:r>
            <a:r>
              <a:rPr lang="ru-RU" sz="2600" dirty="0">
                <a:solidFill>
                  <a:srgbClr val="0070C0"/>
                </a:solidFill>
                <a:latin typeface="+mj-lt"/>
              </a:rPr>
              <a:t>сопроводительную форму </a:t>
            </a:r>
            <a:r>
              <a:rPr lang="ru-RU" sz="2600" dirty="0">
                <a:latin typeface="+mj-lt"/>
              </a:rPr>
              <a:t>к модельному учебному занятию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>
                <a:latin typeface="+mj-lt"/>
              </a:rPr>
              <a:t>Заполнение сопроводительной формы является обязательным допуском к первому туру очного этапа Олимпиады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>
                <a:latin typeface="+mj-lt"/>
              </a:rPr>
              <a:t>В сопроводительной форме указываются основные элементы занятия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logoMGP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0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92" y="1359877"/>
            <a:ext cx="10358460" cy="4996473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+mj-lt"/>
              </a:rPr>
              <a:t>название занятия (тема);</a:t>
            </a:r>
          </a:p>
          <a:p>
            <a:r>
              <a:rPr lang="ru-RU" sz="2400" dirty="0">
                <a:latin typeface="+mj-lt"/>
              </a:rPr>
              <a:t>цели занятия;</a:t>
            </a:r>
          </a:p>
          <a:p>
            <a:r>
              <a:rPr lang="ru-RU" sz="2400" dirty="0">
                <a:latin typeface="+mj-lt"/>
              </a:rPr>
              <a:t>задачи занятия;</a:t>
            </a:r>
          </a:p>
          <a:p>
            <a:r>
              <a:rPr lang="ru-RU" sz="2400" dirty="0">
                <a:latin typeface="+mj-lt"/>
              </a:rPr>
              <a:t>ступень образования, на которую направлено занятие;</a:t>
            </a:r>
          </a:p>
          <a:p>
            <a:r>
              <a:rPr lang="ru-RU" sz="2400" dirty="0">
                <a:latin typeface="+mj-lt"/>
              </a:rPr>
              <a:t>класс, в котором учатся предполагаемые обучающиеся;</a:t>
            </a:r>
          </a:p>
          <a:p>
            <a:r>
              <a:rPr lang="ru-RU" sz="2400" dirty="0">
                <a:latin typeface="+mj-lt"/>
              </a:rPr>
              <a:t>количество обучающихся, на которое рассчитано занятие;</a:t>
            </a:r>
          </a:p>
          <a:p>
            <a:r>
              <a:rPr lang="ru-RU" sz="2400" dirty="0">
                <a:latin typeface="+mj-lt"/>
              </a:rPr>
              <a:t>результаты (чему научатся обучающиеся по итогу занятия);</a:t>
            </a:r>
          </a:p>
          <a:p>
            <a:r>
              <a:rPr lang="ru-RU" sz="2400" dirty="0">
                <a:latin typeface="+mj-lt"/>
              </a:rPr>
              <a:t>формы работы;</a:t>
            </a:r>
          </a:p>
          <a:p>
            <a:r>
              <a:rPr lang="ru-RU" sz="2400" dirty="0">
                <a:latin typeface="+mj-lt"/>
              </a:rPr>
              <a:t>технические средства, которые предполагается использовать на занятии: проектор, ноутбук без выхода в интернет, ноутбук с выходом в интернет, мультимедиа доска, другое;</a:t>
            </a:r>
          </a:p>
          <a:p>
            <a:r>
              <a:rPr lang="ru-RU" sz="2400" dirty="0">
                <a:latin typeface="+mj-lt"/>
              </a:rPr>
              <a:t>информацию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об использовании дополнительных материалов / оборудования на занятии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(да, нет);</a:t>
            </a:r>
          </a:p>
          <a:p>
            <a:r>
              <a:rPr lang="ru-RU" sz="2400" dirty="0">
                <a:latin typeface="+mj-lt"/>
              </a:rPr>
              <a:t>список дополнительного оборудования, которое участник Олимпиады предполагает принести с собой.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+mj-lt"/>
              </a:rPr>
              <a:t>!</a:t>
            </a:r>
            <a:r>
              <a:rPr lang="ru-RU" sz="2400" dirty="0">
                <a:latin typeface="+mj-lt"/>
              </a:rPr>
              <a:t>Организатор вправе отклонить предметы, представляющие опасность для участников Олимпиады.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+mj-lt"/>
              <a:ea typeface="Times New Roman" charset="0"/>
              <a:cs typeface="Arial"/>
            </a:endParaRPr>
          </a:p>
          <a:p>
            <a:pPr marL="0" indent="0">
              <a:buNone/>
            </a:pPr>
            <a:endParaRPr lang="ru-RU" sz="2500" dirty="0">
              <a:latin typeface="+mj-lt"/>
              <a:ea typeface="Times New Roman" charset="0"/>
              <a:cs typeface="Arial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71549"/>
            <a:ext cx="10515600" cy="8699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0070C0"/>
                </a:solidFill>
              </a:rPr>
              <a:t>В сопроводительной форме указываются основные элементы занятия:</a:t>
            </a:r>
            <a:endParaRPr lang="ru-RU" sz="4000" dirty="0">
              <a:solidFill>
                <a:srgbClr val="0070C0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7" name="Изображение 6" descr="menu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0" y="1359877"/>
            <a:ext cx="667351" cy="667351"/>
          </a:xfrm>
          <a:prstGeom prst="rect">
            <a:avLst/>
          </a:prstGeom>
        </p:spPr>
      </p:pic>
      <p:pic>
        <p:nvPicPr>
          <p:cNvPr id="10" name="logoMGP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39040" y="167327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5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683C2-86CB-8E4B-941E-AA3DF38E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Понижающие баллы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!!! Важно при демонстрации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CCC7F-BBE4-4F4E-A597-C04E698E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121"/>
            <a:ext cx="11077136" cy="432679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>
                <a:latin typeface="+mj-lt"/>
              </a:rPr>
              <a:t>За нарушение времени демонстрации </a:t>
            </a:r>
            <a:r>
              <a:rPr lang="en-US" sz="2600" dirty="0">
                <a:latin typeface="+mj-lt"/>
              </a:rPr>
              <a:t>[min 15 max 20 </a:t>
            </a:r>
            <a:r>
              <a:rPr lang="ru-RU" sz="2600" dirty="0">
                <a:latin typeface="+mj-lt"/>
              </a:rPr>
              <a:t>минут</a:t>
            </a:r>
            <a:r>
              <a:rPr lang="en-US" sz="2600" dirty="0">
                <a:latin typeface="+mj-lt"/>
              </a:rPr>
              <a:t>] </a:t>
            </a:r>
            <a:r>
              <a:rPr lang="ru-RU" sz="2600" dirty="0">
                <a:latin typeface="+mj-lt"/>
              </a:rPr>
              <a:t>минус 1 балл от общего балла </a:t>
            </a:r>
            <a:r>
              <a:rPr lang="ru-RU" dirty="0">
                <a:latin typeface="+mj-lt"/>
              </a:rPr>
              <a:t>(-1 балл)</a:t>
            </a:r>
            <a:endParaRPr lang="ru-RU" sz="2600" dirty="0">
              <a:latin typeface="+mj-lt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>
                <a:latin typeface="+mj-lt"/>
              </a:rPr>
              <a:t>За несоответствие элементов занятия, элементам, заявленным участником в сопроводительной форме, экспертная комиссия  минус 1 балл по каждому критерию (6 критериев)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latin typeface="+mj-lt"/>
              </a:rPr>
              <a:t>Несоответствие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темы </a:t>
            </a:r>
            <a:r>
              <a:rPr lang="ru-RU" sz="2200" dirty="0">
                <a:latin typeface="+mj-lt"/>
              </a:rPr>
              <a:t>занятия </a:t>
            </a:r>
            <a:r>
              <a:rPr lang="ru-RU" sz="2200" dirty="0">
                <a:solidFill>
                  <a:srgbClr val="0070C0"/>
                </a:solidFill>
                <a:latin typeface="+mj-lt"/>
              </a:rPr>
              <a:t>возрастным особенностям обучающихся </a:t>
            </a:r>
            <a:r>
              <a:rPr lang="ru-RU" sz="2400" dirty="0">
                <a:latin typeface="+mj-lt"/>
              </a:rPr>
              <a:t>(-1 балл)</a:t>
            </a:r>
            <a:endParaRPr lang="ru-RU" sz="2200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latin typeface="+mj-lt"/>
              </a:rPr>
              <a:t>Несоответствие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задач</a:t>
            </a:r>
            <a:r>
              <a:rPr lang="ru-RU" sz="2200" dirty="0">
                <a:latin typeface="+mj-lt"/>
              </a:rPr>
              <a:t> занятия </a:t>
            </a:r>
            <a:r>
              <a:rPr lang="ru-RU" sz="2200" dirty="0">
                <a:solidFill>
                  <a:srgbClr val="0070C0"/>
                </a:solidFill>
                <a:latin typeface="+mj-lt"/>
              </a:rPr>
              <a:t>возрастным особенностям обучающихся </a:t>
            </a:r>
            <a:r>
              <a:rPr lang="ru-RU" sz="2400" dirty="0">
                <a:latin typeface="+mj-lt"/>
              </a:rPr>
              <a:t>(-1 балл)</a:t>
            </a:r>
            <a:endParaRPr lang="ru-RU" sz="2200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latin typeface="+mj-lt"/>
              </a:rPr>
              <a:t>Несоответствие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форм работы </a:t>
            </a:r>
            <a:r>
              <a:rPr lang="ru-RU" sz="2200" dirty="0">
                <a:solidFill>
                  <a:srgbClr val="0070C0"/>
                </a:solidFill>
                <a:latin typeface="+mj-lt"/>
              </a:rPr>
              <a:t>возрастным особенностям обучающихся </a:t>
            </a:r>
            <a:r>
              <a:rPr lang="ru-RU" sz="2400" dirty="0">
                <a:latin typeface="+mj-lt"/>
              </a:rPr>
              <a:t>(-1 балл)</a:t>
            </a:r>
            <a:endParaRPr lang="ru-RU" sz="2200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latin typeface="+mj-lt"/>
              </a:rPr>
              <a:t>Несоответствие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темы занятия</a:t>
            </a:r>
            <a:r>
              <a:rPr lang="ru-RU" sz="2200" dirty="0">
                <a:latin typeface="+mj-lt"/>
              </a:rPr>
              <a:t>, указанной в сопроводительной форме </a:t>
            </a:r>
            <a:r>
              <a:rPr lang="ru-RU" sz="2400" dirty="0">
                <a:latin typeface="+mj-lt"/>
              </a:rPr>
              <a:t>(-1 балл)</a:t>
            </a:r>
            <a:endParaRPr lang="ru-RU" sz="22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latin typeface="+mj-lt"/>
              </a:rPr>
              <a:t>Несоответствие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задач занятия</a:t>
            </a:r>
            <a:r>
              <a:rPr lang="ru-RU" sz="2200" dirty="0">
                <a:latin typeface="+mj-lt"/>
              </a:rPr>
              <a:t>, указанных в сопроводительной форме </a:t>
            </a:r>
            <a:r>
              <a:rPr lang="ru-RU" sz="2400" dirty="0">
                <a:latin typeface="+mj-lt"/>
              </a:rPr>
              <a:t>(-1 балл)</a:t>
            </a:r>
            <a:endParaRPr lang="ru-RU" sz="22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latin typeface="+mj-lt"/>
              </a:rPr>
              <a:t>Несоответствие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форм работы </a:t>
            </a:r>
            <a:r>
              <a:rPr lang="ru-RU" sz="2200" dirty="0">
                <a:latin typeface="+mj-lt"/>
              </a:rPr>
              <a:t>на занятии, указанных в сопроводительной форме </a:t>
            </a:r>
            <a:r>
              <a:rPr lang="ru-RU" sz="2400" dirty="0">
                <a:latin typeface="+mj-lt"/>
              </a:rPr>
              <a:t>(-1 балл)</a:t>
            </a:r>
          </a:p>
          <a:p>
            <a:pPr marL="514350" indent="-514350">
              <a:buFont typeface="+mj-lt"/>
              <a:buAutoNum type="arabicPeriod"/>
            </a:pPr>
            <a:endParaRPr lang="ru-RU" sz="2200" dirty="0">
              <a:latin typeface="+mj-lt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en-US" sz="2600" dirty="0">
              <a:latin typeface="+mj-lt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dirty="0">
              <a:latin typeface="+mj-lt"/>
            </a:endParaRPr>
          </a:p>
        </p:txBody>
      </p:sp>
      <p:pic>
        <p:nvPicPr>
          <p:cNvPr id="4" name="logoMGP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18" y="10688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7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354" y="91393"/>
            <a:ext cx="10515600" cy="80327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Вуз организатор предоставляет: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769" y="894668"/>
            <a:ext cx="11312769" cy="5710527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просторная учебная аудитория с мобильной мебелью </a:t>
            </a:r>
          </a:p>
          <a:p>
            <a:r>
              <a:rPr lang="ru-RU" dirty="0">
                <a:latin typeface="+mj-lt"/>
              </a:rPr>
              <a:t>интерактивная доска;</a:t>
            </a:r>
          </a:p>
          <a:p>
            <a:r>
              <a:rPr lang="ru-RU" dirty="0">
                <a:latin typeface="+mj-lt"/>
              </a:rPr>
              <a:t>ноутбук с соединением с интерактивной доской</a:t>
            </a:r>
          </a:p>
          <a:p>
            <a:r>
              <a:rPr lang="ru-RU" dirty="0" err="1">
                <a:latin typeface="+mj-lt"/>
              </a:rPr>
              <a:t>флипчарт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пилоты</a:t>
            </a:r>
          </a:p>
          <a:p>
            <a:pPr marL="0" indent="0">
              <a:buNone/>
            </a:pPr>
            <a:endParaRPr lang="ru-RU" b="1" u="sng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0070C0"/>
                </a:solidFill>
                <a:latin typeface="+mj-lt"/>
              </a:rPr>
              <a:t>!!! Помним про технику безопасности!!! 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sz="900" dirty="0">
              <a:latin typeface="+mj-lt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!!!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Дополнительные необходимые для проведения материалы и оборудование участник обеспечивает самостоятельно, предварительно согласовав их с организаторами.</a:t>
            </a:r>
          </a:p>
        </p:txBody>
      </p:sp>
      <p:pic>
        <p:nvPicPr>
          <p:cNvPr id="5" name="logoMGPU.png">
            <a:extLst>
              <a:ext uri="{FF2B5EF4-FFF2-40B4-BE49-F238E27FC236}">
                <a16:creationId xmlns:a16="http://schemas.microsoft.com/office/drawing/2014/main" id="{923CC712-589F-074C-ACD9-58AD81F2CE8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954" y="91393"/>
            <a:ext cx="972554" cy="7222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8BC2DB-B2E5-5A4D-A7F7-A3AE57BB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FDF-F344-6E48-83C3-FD267D9C92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2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1704</Words>
  <Application>Microsoft Macintosh PowerPoint</Application>
  <PresentationFormat>Широкоэкранный</PresentationFormat>
  <Paragraphs>319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Helvetica CY</vt:lpstr>
      <vt:lpstr>Symbol</vt:lpstr>
      <vt:lpstr>Times New Roman</vt:lpstr>
      <vt:lpstr>Wingdings</vt:lpstr>
      <vt:lpstr>Тема Office</vt:lpstr>
      <vt:lpstr>Вебинар первый тур очного этапа Олимпиады «Я-профессионал»</vt:lpstr>
      <vt:lpstr>Первый тур очного этапа</vt:lpstr>
      <vt:lpstr>Перечень вузов организаторов</vt:lpstr>
      <vt:lpstr>Модельное учебное занятие (второй этап)</vt:lpstr>
      <vt:lpstr>Схема для участников</vt:lpstr>
      <vt:lpstr>Форма для заполнения</vt:lpstr>
      <vt:lpstr>В сопроводительной форме указываются основные элементы занятия:</vt:lpstr>
      <vt:lpstr>Понижающие баллы !!! Важно при демонстрации </vt:lpstr>
      <vt:lpstr>Вуз организатор предоставляет:</vt:lpstr>
      <vt:lpstr>Вариант застройки аудитории</vt:lpstr>
      <vt:lpstr>Фото- и видео - съемка</vt:lpstr>
      <vt:lpstr>Презентация PowerPoint</vt:lpstr>
      <vt:lpstr>Что оценивается</vt:lpstr>
      <vt:lpstr>Группы компетенций</vt:lpstr>
      <vt:lpstr>Презентация PowerPoint</vt:lpstr>
      <vt:lpstr>Карта наблюдения модельного учебного занятия содержит:</vt:lpstr>
      <vt:lpstr>Карта наблюдения модельного учебного занятия</vt:lpstr>
      <vt:lpstr>Инструкция для участников по работе с электронной системой олимпиады «Я – профессионал» в рамках первого тура очного этапа</vt:lpstr>
      <vt:lpstr>Логика работы:</vt:lpstr>
      <vt:lpstr>Взаимодействие участника с электронной системой предполагает следующие этапы: </vt:lpstr>
      <vt:lpstr>Регистрация участников в электронной системе</vt:lpstr>
      <vt:lpstr>Регистрация</vt:lpstr>
      <vt:lpstr>Регистрация</vt:lpstr>
      <vt:lpstr>Регистрация</vt:lpstr>
      <vt:lpstr>Регистрация </vt:lpstr>
      <vt:lpstr>Регистрация </vt:lpstr>
      <vt:lpstr>Регистрация </vt:lpstr>
      <vt:lpstr>Регистрация </vt:lpstr>
      <vt:lpstr>Регистрация </vt:lpstr>
      <vt:lpstr>Регистрация </vt:lpstr>
      <vt:lpstr>Регистрация </vt:lpstr>
      <vt:lpstr>Заполнение рефлексивного листа</vt:lpstr>
      <vt:lpstr>Заполнение рефлексивного листа</vt:lpstr>
      <vt:lpstr>Рефлексивный лист</vt:lpstr>
      <vt:lpstr>Рефлексивный лист</vt:lpstr>
      <vt:lpstr>Рефлексивный лист</vt:lpstr>
      <vt:lpstr>Рефлексивный лист</vt:lpstr>
      <vt:lpstr>Рефлексивный лист</vt:lpstr>
      <vt:lpstr>Рефлексивный лист</vt:lpstr>
      <vt:lpstr>Рефлексивный лист</vt:lpstr>
      <vt:lpstr>Рефлексивный лист</vt:lpstr>
      <vt:lpstr>Результаты модельного учебного занятия</vt:lpstr>
      <vt:lpstr> Отчет по исследованию</vt:lpstr>
      <vt:lpstr>Спасибо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Microsoft Office</dc:creator>
  <cp:keywords/>
  <dc:description/>
  <cp:lastModifiedBy>Эвелина Мария Саликова</cp:lastModifiedBy>
  <cp:revision>104</cp:revision>
  <dcterms:created xsi:type="dcterms:W3CDTF">2017-12-17T07:44:19Z</dcterms:created>
  <dcterms:modified xsi:type="dcterms:W3CDTF">2019-01-31T20:17:56Z</dcterms:modified>
  <cp:category/>
</cp:coreProperties>
</file>