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sldIdLst>
    <p:sldId id="283" r:id="rId2"/>
    <p:sldId id="349" r:id="rId3"/>
    <p:sldId id="344" r:id="rId4"/>
    <p:sldId id="339" r:id="rId5"/>
    <p:sldId id="340" r:id="rId6"/>
    <p:sldId id="348" r:id="rId7"/>
    <p:sldId id="343" r:id="rId8"/>
    <p:sldId id="345" r:id="rId9"/>
    <p:sldId id="347" r:id="rId10"/>
    <p:sldId id="346" r:id="rId11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87627" autoAdjust="0"/>
  </p:normalViewPr>
  <p:slideViewPr>
    <p:cSldViewPr>
      <p:cViewPr varScale="1">
        <p:scale>
          <a:sx n="55" d="100"/>
          <a:sy n="55" d="100"/>
        </p:scale>
        <p:origin x="1356" y="2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90E2E-E18D-4286-A92E-D7C9F19E8106}" type="datetimeFigureOut">
              <a:rPr lang="ru-RU" smtClean="0"/>
              <a:t>25.03.2019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311E5-BDBA-4267-8079-0D3BC4D879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791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797E7FA5-F0C6-4192-8FD1-FA3179E2F96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2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38026CA3-6AE7-4805-83AB-52F806A6459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49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6B171C8B-5B98-4BA3-94D3-C9EB54BF482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22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D4F24497-C86B-4151-AA20-86F15E8ED98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16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FD5939BC-087F-4C27-8CDF-A6EB84C0625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50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A40D5A59-A4E1-480E-8DF5-96E5D758992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74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E0551680-CF37-4470-9B8B-6F63565A34B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3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2156FFF9-B946-4B46-857D-CD967A747A7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85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D2273271-6EC5-4B3A-BFB2-29B5BE4A5B3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92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1678F17A-207E-40D4-8888-198F86B23AC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90570">
              <a:defRPr/>
            </a:pPr>
            <a:fld id="{B4748FCE-D474-49DB-A55B-12767342BEB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91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90570">
              <a:defRPr/>
            </a:pPr>
            <a:fld id="{EEF43240-90B9-423B-875B-60DD9C2C410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905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90570">
              <a:defRPr/>
            </a:pPr>
            <a:fld id="{F35EDC60-4A83-4689-87ED-52E80DE18D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905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4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ctrTitle"/>
          </p:nvPr>
        </p:nvSpPr>
        <p:spPr>
          <a:xfrm>
            <a:off x="3710862" y="1687999"/>
            <a:ext cx="6210690" cy="3469535"/>
          </a:xfrm>
        </p:spPr>
        <p:txBody>
          <a:bodyPr vert="horz" lIns="99060" tIns="49530" rIns="99060" bIns="49530" rtlCol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3600" spc="150" dirty="0">
                <a:latin typeface="Museo Sans Cyrl 500" panose="02000000000000000000" pitchFamily="50" charset="-52"/>
                <a:cs typeface="BrowalliaUPC" panose="020B0502040204020203" pitchFamily="34" charset="-34"/>
              </a:rPr>
              <a:t>ОСОБЕННОСТИ </a:t>
            </a:r>
            <a:br>
              <a:rPr lang="ru-RU" sz="3600" spc="150" dirty="0">
                <a:latin typeface="Museo Sans Cyrl 500" panose="02000000000000000000" pitchFamily="50" charset="-52"/>
                <a:cs typeface="BrowalliaUPC" panose="020B0502040204020203" pitchFamily="34" charset="-34"/>
              </a:rPr>
            </a:br>
            <a:r>
              <a:rPr lang="ru-RU" sz="3600" spc="150" dirty="0">
                <a:latin typeface="Museo Sans Cyrl 500" panose="02000000000000000000" pitchFamily="50" charset="-52"/>
                <a:cs typeface="BrowalliaUPC" panose="020B0502040204020203" pitchFamily="34" charset="-34"/>
              </a:rPr>
              <a:t>ПРИЕМА В </a:t>
            </a:r>
            <a:r>
              <a:rPr lang="ru-RU" sz="3600" spc="150" dirty="0">
                <a:solidFill>
                  <a:srgbClr val="FF0000"/>
                </a:solidFill>
                <a:latin typeface="Museo Sans Cyrl 500" panose="02000000000000000000" pitchFamily="50" charset="-52"/>
                <a:cs typeface="BrowalliaUPC" panose="020B0502040204020203" pitchFamily="34" charset="-34"/>
              </a:rPr>
              <a:t>2019</a:t>
            </a:r>
            <a:r>
              <a:rPr lang="ru-RU" sz="3600" spc="150" dirty="0">
                <a:latin typeface="Museo Sans Cyrl 500" panose="02000000000000000000" pitchFamily="50" charset="-52"/>
                <a:cs typeface="BrowalliaUPC" panose="020B0502040204020203" pitchFamily="34" charset="-34"/>
              </a:rPr>
              <a:t> ГОДУ</a:t>
            </a:r>
            <a:br>
              <a:rPr lang="ru-RU" sz="3600" spc="150" dirty="0">
                <a:latin typeface="Museo Sans Cyrl 500" panose="02000000000000000000" pitchFamily="50" charset="-52"/>
                <a:cs typeface="BrowalliaUPC" panose="020B0502040204020203" pitchFamily="34" charset="-34"/>
              </a:rPr>
            </a:br>
            <a:br>
              <a:rPr lang="ru-RU" sz="3600" spc="150" dirty="0">
                <a:latin typeface="Museo Sans Cyrl 500" panose="02000000000000000000" pitchFamily="50" charset="-52"/>
                <a:cs typeface="BrowalliaUPC" panose="020B0502040204020203" pitchFamily="34" charset="-34"/>
              </a:rPr>
            </a:br>
            <a:r>
              <a:rPr lang="ru-RU" sz="3600" b="1" spc="150" dirty="0">
                <a:latin typeface="Museo Sans Cyrl 500" panose="02000000000000000000" pitchFamily="50" charset="-52"/>
                <a:cs typeface="BrowalliaUPC" panose="020B0502040204020203" pitchFamily="34" charset="-34"/>
              </a:rPr>
              <a:t>БАКАЛАВРИАТ И СПЕЦИАЛИТЕТ</a:t>
            </a:r>
            <a:endParaRPr lang="ru-RU" sz="3600" b="1" spc="150" dirty="0">
              <a:latin typeface="Museo Sans Cyrl 500" panose="02000000000000000000" pitchFamily="50" charset="-52"/>
              <a:ea typeface="Calibri"/>
              <a:cs typeface="BrowalliaUPC" panose="020B0502040204020203" pitchFamily="34" charset="-34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2" y="1820951"/>
            <a:ext cx="3292622" cy="3203631"/>
          </a:xfrm>
          <a:prstGeom prst="rect">
            <a:avLst/>
          </a:prstGeom>
        </p:spPr>
      </p:pic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D134585D-D32B-48DF-953B-8BF86822E86B}"/>
              </a:ext>
            </a:extLst>
          </p:cNvPr>
          <p:cNvCxnSpPr/>
          <p:nvPr/>
        </p:nvCxnSpPr>
        <p:spPr>
          <a:xfrm>
            <a:off x="3853090" y="3422766"/>
            <a:ext cx="489654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304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27" y="260647"/>
            <a:ext cx="9906000" cy="1269684"/>
          </a:xfrm>
        </p:spPr>
        <p:txBody>
          <a:bodyPr>
            <a:normAutofit/>
          </a:bodyPr>
          <a:lstStyle/>
          <a:p>
            <a:pPr algn="ctr"/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К</a:t>
            </a:r>
            <a:r>
              <a:rPr lang="ru-RU" sz="4000" spc="162" dirty="0">
                <a:solidFill>
                  <a:srgbClr val="FF0000"/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О</a:t>
            </a:r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НТАКТЫ</a:t>
            </a:r>
            <a:b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</a:br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ПРИЕМНОЙ КОМИССИИ</a:t>
            </a:r>
            <a:endParaRPr lang="ru-RU" sz="4000" dirty="0">
              <a:latin typeface="Museo Sans Cyrl 500" panose="02000000000000000000" pitchFamily="50" charset="-52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71359230-DBD8-4C17-B42C-28FD51FF98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73243"/>
              </p:ext>
            </p:extLst>
          </p:nvPr>
        </p:nvGraphicFramePr>
        <p:xfrm>
          <a:off x="209155" y="1646380"/>
          <a:ext cx="9487690" cy="516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525">
                  <a:extLst>
                    <a:ext uri="{9D8B030D-6E8A-4147-A177-3AD203B41FA5}">
                      <a16:colId xmlns:a16="http://schemas.microsoft.com/office/drawing/2014/main" val="81559011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597039191"/>
                    </a:ext>
                  </a:extLst>
                </a:gridCol>
                <a:gridCol w="6472037">
                  <a:extLst>
                    <a:ext uri="{9D8B030D-6E8A-4147-A177-3AD203B41FA5}">
                      <a16:colId xmlns:a16="http://schemas.microsoft.com/office/drawing/2014/main" val="1391198633"/>
                    </a:ext>
                  </a:extLst>
                </a:gridCol>
              </a:tblGrid>
              <a:tr h="129202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2050" b="1" spc="162" dirty="0">
                          <a:solidFill>
                            <a:schemeClr val="tx1"/>
                          </a:solidFill>
                          <a:latin typeface="Museo Sans Cyrl 500" panose="02000000000000000000" pitchFamily="50" charset="-52"/>
                          <a:ea typeface="Calibri"/>
                          <a:cs typeface="Times New Roman"/>
                        </a:rPr>
                        <a:t>Адрес </a:t>
                      </a:r>
                      <a:endParaRPr lang="ru-RU" sz="2050" b="1" dirty="0">
                        <a:solidFill>
                          <a:schemeClr val="tx1"/>
                        </a:solidFill>
                        <a:latin typeface="Museo Sans Cyrl 500" panose="02000000000000000000" pitchFamily="50" charset="-52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endParaRPr lang="ru-RU" sz="2050" b="1" dirty="0">
                        <a:solidFill>
                          <a:schemeClr val="tx1"/>
                        </a:solidFill>
                        <a:latin typeface="Museo Sans Cyrl 100" panose="02000000000000000000" pitchFamily="2" charset="-52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050" b="1" spc="162" dirty="0">
                          <a:solidFill>
                            <a:sysClr val="windowText" lastClr="000000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м. ВДНХ, м. Ботанический сад,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050" b="1" spc="162" dirty="0">
                          <a:solidFill>
                            <a:sysClr val="windowText" lastClr="000000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2-й Сельскохозяйственный проезд, дом 4, корпус 2, 1 этаж, кабинет 212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41643"/>
                  </a:ext>
                </a:extLst>
              </a:tr>
              <a:tr h="129202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2050" b="1" spc="162" dirty="0">
                          <a:solidFill>
                            <a:schemeClr val="tx1"/>
                          </a:solidFill>
                          <a:latin typeface="Museo Sans Cyrl 500" panose="02000000000000000000" pitchFamily="50" charset="-52"/>
                          <a:ea typeface="Calibri"/>
                          <a:cs typeface="Times New Roman"/>
                        </a:rPr>
                        <a:t>Телефоны</a:t>
                      </a:r>
                      <a:endParaRPr lang="ru-RU" sz="2050" b="1" dirty="0">
                        <a:solidFill>
                          <a:schemeClr val="tx1"/>
                        </a:solidFill>
                        <a:latin typeface="Museo Sans Cyrl 500" panose="02000000000000000000" pitchFamily="50" charset="-52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endParaRPr lang="ru-RU" sz="2050" b="1" dirty="0">
                        <a:solidFill>
                          <a:schemeClr val="tx1"/>
                        </a:solidFill>
                        <a:latin typeface="Museo Sans Cyrl 100" panose="02000000000000000000" pitchFamily="2" charset="-52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050" b="1" spc="162" dirty="0">
                          <a:solidFill>
                            <a:sysClr val="windowText" lastClr="000000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+7 (499) 181- 21 - 33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050" b="1" spc="162" dirty="0">
                          <a:solidFill>
                            <a:sysClr val="windowText" lastClr="000000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+7 (499) 181- 21 - 77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283773"/>
                  </a:ext>
                </a:extLst>
              </a:tr>
              <a:tr h="129202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2050" b="1" spc="162" dirty="0">
                          <a:solidFill>
                            <a:schemeClr val="tx1"/>
                          </a:solidFill>
                          <a:latin typeface="Museo Sans Cyrl 500" panose="02000000000000000000" pitchFamily="50" charset="-52"/>
                          <a:ea typeface="Calibri"/>
                          <a:cs typeface="Times New Roman"/>
                        </a:rPr>
                        <a:t>E-mail</a:t>
                      </a:r>
                      <a:endParaRPr lang="ru-RU" sz="2050" b="1" dirty="0">
                        <a:solidFill>
                          <a:schemeClr val="tx1"/>
                        </a:solidFill>
                        <a:latin typeface="Museo Sans Cyrl 500" panose="02000000000000000000" pitchFamily="50" charset="-52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endParaRPr lang="ru-RU" sz="2050" b="1" dirty="0">
                        <a:solidFill>
                          <a:schemeClr val="tx1"/>
                        </a:solidFill>
                        <a:latin typeface="Museo Sans Cyrl 100" panose="02000000000000000000" pitchFamily="2" charset="-52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2050" b="1" spc="162" dirty="0">
                          <a:solidFill>
                            <a:sysClr val="windowText" lastClr="000000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priem@mgpu.ru</a:t>
                      </a:r>
                      <a:endParaRPr lang="ru-RU" sz="2050" b="1" dirty="0">
                        <a:solidFill>
                          <a:sysClr val="windowText" lastClr="000000"/>
                        </a:solidFill>
                        <a:latin typeface="Museo Sans Cyrl 100" panose="02000000000000000000" pitchFamily="2" charset="-52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181197"/>
                  </a:ext>
                </a:extLst>
              </a:tr>
              <a:tr h="129202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50" b="1" spc="162" dirty="0">
                          <a:solidFill>
                            <a:schemeClr val="tx1"/>
                          </a:solidFill>
                          <a:latin typeface="Museo Sans Cyrl 500" panose="02000000000000000000" pitchFamily="50" charset="-52"/>
                          <a:ea typeface="Calibri"/>
                          <a:cs typeface="Times New Roman"/>
                        </a:rPr>
                        <a:t>График работы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50" b="1" spc="162" dirty="0">
                        <a:solidFill>
                          <a:schemeClr val="tx1"/>
                        </a:solidFill>
                        <a:latin typeface="Museo Sans Cyrl 100" panose="02000000000000000000" pitchFamily="2" charset="-52"/>
                        <a:ea typeface="Calibri"/>
                        <a:cs typeface="Times New Roman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050" b="1" spc="162" dirty="0">
                          <a:solidFill>
                            <a:sysClr val="windowText" lastClr="000000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с 10:00 до 18:00 (без обеда)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050" b="1" spc="162" dirty="0">
                          <a:solidFill>
                            <a:sysClr val="windowText" lastClr="000000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понедельник - пятница</a:t>
                      </a:r>
                    </a:p>
                  </a:txBody>
                  <a:tcPr anchor="ctr">
                    <a:lnL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817603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DB1847A-406D-4DC0-A52E-7EE3604D6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43027" y="6356352"/>
            <a:ext cx="2228850" cy="365125"/>
          </a:xfrm>
        </p:spPr>
        <p:txBody>
          <a:bodyPr vert="horz" lIns="91440" tIns="45720" rIns="91440" bIns="45720" rtlCol="0" anchor="ctr"/>
          <a:lstStyle/>
          <a:p>
            <a:pPr defTabSz="990570"/>
            <a:fld id="{F35EDC60-4A83-4689-87ED-52E80DE18D6E}" type="slidenum">
              <a:rPr lang="ru-RU" sz="4000" b="1">
                <a:solidFill>
                  <a:srgbClr val="FF0000"/>
                </a:solidFill>
                <a:latin typeface="Museo Sans Cyrl 900" panose="02000000000000000000" pitchFamily="2" charset="-52"/>
              </a:rPr>
              <a:pPr defTabSz="990570"/>
              <a:t>10</a:t>
            </a:fld>
            <a:endParaRPr lang="ru-RU" sz="4000" b="1" dirty="0">
              <a:solidFill>
                <a:srgbClr val="FF0000"/>
              </a:solidFill>
              <a:latin typeface="Museo Sans Cyrl 900" panose="02000000000000000000" pitchFamily="2" charset="-52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530504E-C6D6-4E9A-85E4-63C15E91AD9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70" t="1" r="27207" b="86661"/>
          <a:stretch/>
        </p:blipFill>
        <p:spPr>
          <a:xfrm>
            <a:off x="2360711" y="5918810"/>
            <a:ext cx="493759" cy="44805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0540C369-6E5F-450E-902F-E8ABCCFF4C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30" t="27214" r="56707" b="61014"/>
          <a:stretch/>
        </p:blipFill>
        <p:spPr>
          <a:xfrm>
            <a:off x="2360711" y="4687239"/>
            <a:ext cx="493758" cy="412547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88A254DE-FC28-4EB3-AD60-9637F035C29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95" t="24725" b="56593"/>
          <a:stretch/>
        </p:blipFill>
        <p:spPr>
          <a:xfrm>
            <a:off x="2396666" y="3307786"/>
            <a:ext cx="421849" cy="627528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F5699F6-6AC4-4755-968F-9DA908BB88D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17" t="24725" r="27560" b="57856"/>
          <a:stretch/>
        </p:blipFill>
        <p:spPr>
          <a:xfrm>
            <a:off x="2360711" y="2012237"/>
            <a:ext cx="493758" cy="58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86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27" y="260647"/>
            <a:ext cx="9906000" cy="853251"/>
          </a:xfrm>
        </p:spPr>
        <p:txBody>
          <a:bodyPr>
            <a:normAutofit/>
          </a:bodyPr>
          <a:lstStyle/>
          <a:p>
            <a:pPr algn="ctr"/>
            <a:r>
              <a:rPr lang="ru-RU" sz="4000" spc="150" dirty="0">
                <a:solidFill>
                  <a:schemeClr val="tx1">
                    <a:lumMod val="95000"/>
                    <a:lumOff val="5000"/>
                  </a:schemeClr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5 ШАГОВ П</a:t>
            </a:r>
            <a:r>
              <a:rPr lang="ru-RU" sz="4000" spc="150" dirty="0">
                <a:solidFill>
                  <a:srgbClr val="FF0000"/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О</a:t>
            </a:r>
            <a:r>
              <a:rPr lang="ru-RU" sz="4000" spc="150" dirty="0">
                <a:solidFill>
                  <a:schemeClr val="tx1">
                    <a:lumMod val="95000"/>
                    <a:lumOff val="5000"/>
                  </a:schemeClr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СТУПЛЕНИЯ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Museo Sans Cyrl 500" panose="02000000000000000000" pitchFamily="50" charset="-52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9E35426-C44D-4585-9243-9599EAF08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7302" y="6356352"/>
            <a:ext cx="2228850" cy="365125"/>
          </a:xfrm>
        </p:spPr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z="4000" b="1" smtClean="0">
                <a:solidFill>
                  <a:srgbClr val="FF0000"/>
                </a:solidFill>
                <a:latin typeface="Museo Sans Cyrl 900" panose="02000000000000000000" pitchFamily="2" charset="-52"/>
              </a:rPr>
              <a:pPr defTabSz="990570">
                <a:defRPr/>
              </a:pPr>
              <a:t>2</a:t>
            </a:fld>
            <a:endParaRPr lang="ru-RU" sz="4000" b="1" dirty="0">
              <a:solidFill>
                <a:srgbClr val="FF0000"/>
              </a:solidFill>
              <a:latin typeface="Museo Sans Cyrl 900" panose="02000000000000000000" pitchFamily="2" charset="-52"/>
            </a:endParaRPr>
          </a:p>
        </p:txBody>
      </p:sp>
      <p:sp>
        <p:nvSpPr>
          <p:cNvPr id="6" name="Кольцо 1">
            <a:extLst>
              <a:ext uri="{FF2B5EF4-FFF2-40B4-BE49-F238E27FC236}">
                <a16:creationId xmlns:a16="http://schemas.microsoft.com/office/drawing/2014/main" id="{1CA5E135-7795-4107-AD7D-4AD337CF29D3}"/>
              </a:ext>
            </a:extLst>
          </p:cNvPr>
          <p:cNvSpPr/>
          <p:nvPr/>
        </p:nvSpPr>
        <p:spPr>
          <a:xfrm>
            <a:off x="849103" y="1352303"/>
            <a:ext cx="612000" cy="612000"/>
          </a:xfrm>
          <a:prstGeom prst="donut">
            <a:avLst>
              <a:gd name="adj" fmla="val 405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0384806-F930-4AC4-8405-8F21A91EFF18}"/>
              </a:ext>
            </a:extLst>
          </p:cNvPr>
          <p:cNvSpPr/>
          <p:nvPr/>
        </p:nvSpPr>
        <p:spPr>
          <a:xfrm>
            <a:off x="972398" y="1381304"/>
            <a:ext cx="39466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spc="150" dirty="0">
                <a:solidFill>
                  <a:srgbClr val="FF0000"/>
                </a:solidFill>
                <a:latin typeface="Museo Sans Cyrl 500" panose="02000000000000000000" pitchFamily="50" charset="-52"/>
                <a:cs typeface="Times New Roman"/>
              </a:rPr>
              <a:t>1</a:t>
            </a:r>
            <a:endParaRPr lang="ru-RU" sz="3000" dirty="0">
              <a:latin typeface="Museo Sans Cyrl 500" panose="02000000000000000000" pitchFamily="50" charset="-52"/>
            </a:endParaRPr>
          </a:p>
        </p:txBody>
      </p:sp>
      <p:sp>
        <p:nvSpPr>
          <p:cNvPr id="8" name="Кольцо 13">
            <a:extLst>
              <a:ext uri="{FF2B5EF4-FFF2-40B4-BE49-F238E27FC236}">
                <a16:creationId xmlns:a16="http://schemas.microsoft.com/office/drawing/2014/main" id="{D7BFD09B-A666-4ABD-BA9D-A8A229567A4F}"/>
              </a:ext>
            </a:extLst>
          </p:cNvPr>
          <p:cNvSpPr/>
          <p:nvPr/>
        </p:nvSpPr>
        <p:spPr>
          <a:xfrm>
            <a:off x="849103" y="2471491"/>
            <a:ext cx="612000" cy="612000"/>
          </a:xfrm>
          <a:prstGeom prst="donut">
            <a:avLst>
              <a:gd name="adj" fmla="val 405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2900F3C-DBDC-4AC8-91A7-48FA99721481}"/>
              </a:ext>
            </a:extLst>
          </p:cNvPr>
          <p:cNvSpPr/>
          <p:nvPr/>
        </p:nvSpPr>
        <p:spPr>
          <a:xfrm>
            <a:off x="946552" y="2500492"/>
            <a:ext cx="42511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spc="150" dirty="0">
                <a:solidFill>
                  <a:srgbClr val="FF0000"/>
                </a:solidFill>
                <a:latin typeface="Museo Sans Cyrl 500" panose="02000000000000000000" pitchFamily="50" charset="-52"/>
                <a:cs typeface="Times New Roman"/>
              </a:rPr>
              <a:t>2</a:t>
            </a:r>
            <a:endParaRPr lang="ru-RU" sz="3000" dirty="0">
              <a:latin typeface="Museo Sans Cyrl 500" panose="02000000000000000000" pitchFamily="50" charset="-52"/>
            </a:endParaRPr>
          </a:p>
        </p:txBody>
      </p:sp>
      <p:sp>
        <p:nvSpPr>
          <p:cNvPr id="10" name="Кольцо 18">
            <a:extLst>
              <a:ext uri="{FF2B5EF4-FFF2-40B4-BE49-F238E27FC236}">
                <a16:creationId xmlns:a16="http://schemas.microsoft.com/office/drawing/2014/main" id="{87DAB0C8-072D-4CDD-8C27-B67003D11A16}"/>
              </a:ext>
            </a:extLst>
          </p:cNvPr>
          <p:cNvSpPr/>
          <p:nvPr/>
        </p:nvSpPr>
        <p:spPr>
          <a:xfrm>
            <a:off x="852869" y="3586407"/>
            <a:ext cx="612000" cy="612000"/>
          </a:xfrm>
          <a:prstGeom prst="donut">
            <a:avLst>
              <a:gd name="adj" fmla="val 405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1C42E7D-BED2-4B2A-A69D-570F7141ADD2}"/>
              </a:ext>
            </a:extLst>
          </p:cNvPr>
          <p:cNvSpPr/>
          <p:nvPr/>
        </p:nvSpPr>
        <p:spPr>
          <a:xfrm>
            <a:off x="950318" y="3615408"/>
            <a:ext cx="42191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spc="150" dirty="0">
                <a:solidFill>
                  <a:srgbClr val="FF0000"/>
                </a:solidFill>
                <a:latin typeface="Museo Sans Cyrl 500" panose="02000000000000000000" pitchFamily="50" charset="-52"/>
                <a:cs typeface="Times New Roman"/>
              </a:rPr>
              <a:t>3</a:t>
            </a:r>
            <a:endParaRPr lang="ru-RU" sz="3000" dirty="0">
              <a:latin typeface="Museo Sans Cyrl 500" panose="02000000000000000000" pitchFamily="50" charset="-52"/>
            </a:endParaRPr>
          </a:p>
        </p:txBody>
      </p:sp>
      <p:sp>
        <p:nvSpPr>
          <p:cNvPr id="12" name="Кольцо 21">
            <a:extLst>
              <a:ext uri="{FF2B5EF4-FFF2-40B4-BE49-F238E27FC236}">
                <a16:creationId xmlns:a16="http://schemas.microsoft.com/office/drawing/2014/main" id="{32713BBE-FD1D-4A4B-9112-F04518F85777}"/>
              </a:ext>
            </a:extLst>
          </p:cNvPr>
          <p:cNvSpPr/>
          <p:nvPr/>
        </p:nvSpPr>
        <p:spPr>
          <a:xfrm>
            <a:off x="849103" y="4743694"/>
            <a:ext cx="612000" cy="612000"/>
          </a:xfrm>
          <a:prstGeom prst="donut">
            <a:avLst>
              <a:gd name="adj" fmla="val 405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7B528C3-E08B-4B52-84A7-868C499A78BD}"/>
              </a:ext>
            </a:extLst>
          </p:cNvPr>
          <p:cNvSpPr/>
          <p:nvPr/>
        </p:nvSpPr>
        <p:spPr>
          <a:xfrm>
            <a:off x="946552" y="4772695"/>
            <a:ext cx="43794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spc="150" dirty="0">
                <a:solidFill>
                  <a:srgbClr val="FF0000"/>
                </a:solidFill>
                <a:latin typeface="Museo Sans Cyrl 500" panose="02000000000000000000" pitchFamily="50" charset="-52"/>
                <a:cs typeface="Times New Roman"/>
              </a:rPr>
              <a:t>4</a:t>
            </a:r>
            <a:endParaRPr lang="ru-RU" sz="3000" dirty="0">
              <a:latin typeface="Museo Sans Cyrl 500" panose="02000000000000000000" pitchFamily="50" charset="-52"/>
            </a:endParaRPr>
          </a:p>
        </p:txBody>
      </p:sp>
      <p:sp>
        <p:nvSpPr>
          <p:cNvPr id="14" name="Кольцо 24">
            <a:extLst>
              <a:ext uri="{FF2B5EF4-FFF2-40B4-BE49-F238E27FC236}">
                <a16:creationId xmlns:a16="http://schemas.microsoft.com/office/drawing/2014/main" id="{71120A63-C5B2-45FC-8D1C-62492FA831B7}"/>
              </a:ext>
            </a:extLst>
          </p:cNvPr>
          <p:cNvSpPr/>
          <p:nvPr/>
        </p:nvSpPr>
        <p:spPr>
          <a:xfrm>
            <a:off x="849103" y="5823360"/>
            <a:ext cx="612000" cy="612000"/>
          </a:xfrm>
          <a:prstGeom prst="donut">
            <a:avLst>
              <a:gd name="adj" fmla="val 405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772FEF4-25D0-4AA0-9AA3-51CF22DFA09F}"/>
              </a:ext>
            </a:extLst>
          </p:cNvPr>
          <p:cNvSpPr/>
          <p:nvPr/>
        </p:nvSpPr>
        <p:spPr>
          <a:xfrm>
            <a:off x="943377" y="5852361"/>
            <a:ext cx="41710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spc="150" dirty="0">
                <a:solidFill>
                  <a:srgbClr val="FF0000"/>
                </a:solidFill>
                <a:latin typeface="Museo Sans Cyrl 500" panose="02000000000000000000" pitchFamily="50" charset="-52"/>
                <a:cs typeface="Times New Roman"/>
              </a:rPr>
              <a:t>5</a:t>
            </a:r>
            <a:endParaRPr lang="ru-RU" sz="3000" dirty="0">
              <a:latin typeface="Museo Sans Cyrl 500" panose="02000000000000000000" pitchFamily="50" charset="-52"/>
            </a:endParaRP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ABFA8334-34A2-41B2-B573-6EE2554C08D9}"/>
              </a:ext>
            </a:extLst>
          </p:cNvPr>
          <p:cNvSpPr txBox="1">
            <a:spLocks/>
          </p:cNvSpPr>
          <p:nvPr/>
        </p:nvSpPr>
        <p:spPr>
          <a:xfrm>
            <a:off x="1811150" y="3373000"/>
            <a:ext cx="8110402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50" b="1" spc="150" dirty="0">
                <a:latin typeface="Museo Sans Cyrl 100" panose="02000000000000000000" pitchFamily="2" charset="-52"/>
                <a:ea typeface="Calibri"/>
                <a:cs typeface="Times New Roman"/>
              </a:rPr>
              <a:t>Увидеть себя в рейтинге и предоставить </a:t>
            </a:r>
            <a:r>
              <a:rPr lang="ru-RU" sz="1850" b="1" spc="150" dirty="0">
                <a:solidFill>
                  <a:srgbClr val="FF0000"/>
                </a:solidFill>
                <a:latin typeface="Museo Sans Cyrl 100" panose="02000000000000000000" pitchFamily="2" charset="-52"/>
                <a:ea typeface="Calibri"/>
                <a:cs typeface="Times New Roman"/>
              </a:rPr>
              <a:t>оригинал</a:t>
            </a:r>
            <a:r>
              <a:rPr lang="ru-RU" sz="1850" b="1" spc="150" dirty="0">
                <a:solidFill>
                  <a:schemeClr val="tx1">
                    <a:lumMod val="75000"/>
                    <a:lumOff val="25000"/>
                  </a:schemeClr>
                </a:solidFill>
                <a:latin typeface="Museo Sans Cyrl 100" panose="02000000000000000000" pitchFamily="2" charset="-52"/>
                <a:ea typeface="Calibri"/>
                <a:cs typeface="Times New Roman"/>
              </a:rPr>
              <a:t> </a:t>
            </a:r>
            <a:r>
              <a:rPr lang="ru-RU" sz="1850" b="1" spc="150" dirty="0">
                <a:latin typeface="Museo Sans Cyrl 100" panose="02000000000000000000" pitchFamily="2" charset="-52"/>
                <a:ea typeface="Calibri"/>
                <a:cs typeface="Times New Roman"/>
              </a:rPr>
              <a:t>документа об образовании и </a:t>
            </a:r>
            <a:r>
              <a:rPr lang="ru-RU" sz="1850" b="1" spc="150" dirty="0">
                <a:solidFill>
                  <a:srgbClr val="FF0000"/>
                </a:solidFill>
                <a:latin typeface="Museo Sans Cyrl 100" panose="02000000000000000000" pitchFamily="2" charset="-52"/>
                <a:ea typeface="Calibri"/>
                <a:cs typeface="Times New Roman"/>
              </a:rPr>
              <a:t>согласие на зачисление </a:t>
            </a:r>
            <a:r>
              <a:rPr lang="ru-RU" sz="1850" b="1" spc="150" dirty="0">
                <a:latin typeface="Museo Sans Cyrl 100" panose="02000000000000000000" pitchFamily="2" charset="-52"/>
                <a:ea typeface="Calibri"/>
                <a:cs typeface="Times New Roman"/>
              </a:rPr>
              <a:t>в приемную комиссию МГПУ</a:t>
            </a: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11C18FBB-8CA4-4810-9ADD-FB39774DA178}"/>
              </a:ext>
            </a:extLst>
          </p:cNvPr>
          <p:cNvSpPr txBox="1">
            <a:spLocks/>
          </p:cNvSpPr>
          <p:nvPr/>
        </p:nvSpPr>
        <p:spPr>
          <a:xfrm>
            <a:off x="1811149" y="4752686"/>
            <a:ext cx="5725357" cy="5940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50" b="1" spc="150" dirty="0">
                <a:latin typeface="Museo Sans Cyrl 100" panose="02000000000000000000" pitchFamily="2" charset="-52"/>
                <a:ea typeface="Calibri"/>
                <a:cs typeface="Times New Roman"/>
              </a:rPr>
              <a:t>Дождаться приказа о зачислении</a:t>
            </a:r>
          </a:p>
        </p:txBody>
      </p:sp>
      <p:cxnSp>
        <p:nvCxnSpPr>
          <p:cNvPr id="18" name="Скругленная соединительная линия 16">
            <a:extLst>
              <a:ext uri="{FF2B5EF4-FFF2-40B4-BE49-F238E27FC236}">
                <a16:creationId xmlns:a16="http://schemas.microsoft.com/office/drawing/2014/main" id="{CFBE5ADA-3123-4CF1-A2D5-3CBB5C9B0173}"/>
              </a:ext>
            </a:extLst>
          </p:cNvPr>
          <p:cNvCxnSpPr/>
          <p:nvPr/>
        </p:nvCxnSpPr>
        <p:spPr>
          <a:xfrm rot="10800000" flipV="1">
            <a:off x="822264" y="5253607"/>
            <a:ext cx="12700" cy="720000"/>
          </a:xfrm>
          <a:prstGeom prst="curvedConnector3">
            <a:avLst>
              <a:gd name="adj1" fmla="val 2804654"/>
            </a:avLst>
          </a:prstGeom>
          <a:ln w="19050">
            <a:solidFill>
              <a:schemeClr val="bg2">
                <a:lumMod val="25000"/>
              </a:schemeClr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кругленная соединительная линия 17">
            <a:extLst>
              <a:ext uri="{FF2B5EF4-FFF2-40B4-BE49-F238E27FC236}">
                <a16:creationId xmlns:a16="http://schemas.microsoft.com/office/drawing/2014/main" id="{E8AB4E10-EFC4-448F-9EF5-A1D0B59870AB}"/>
              </a:ext>
            </a:extLst>
          </p:cNvPr>
          <p:cNvCxnSpPr>
            <a:cxnSpLocks/>
          </p:cNvCxnSpPr>
          <p:nvPr/>
        </p:nvCxnSpPr>
        <p:spPr>
          <a:xfrm rot="10800000" flipV="1">
            <a:off x="1454753" y="1868494"/>
            <a:ext cx="12700" cy="720000"/>
          </a:xfrm>
          <a:prstGeom prst="curvedConnector3">
            <a:avLst>
              <a:gd name="adj1" fmla="val -2370346"/>
            </a:avLst>
          </a:prstGeom>
          <a:ln w="19050">
            <a:solidFill>
              <a:schemeClr val="bg2">
                <a:lumMod val="25000"/>
              </a:schemeClr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кругленная соединительная линия 19">
            <a:extLst>
              <a:ext uri="{FF2B5EF4-FFF2-40B4-BE49-F238E27FC236}">
                <a16:creationId xmlns:a16="http://schemas.microsoft.com/office/drawing/2014/main" id="{EA179A98-E254-4A31-B726-5C2F41736EB5}"/>
              </a:ext>
            </a:extLst>
          </p:cNvPr>
          <p:cNvCxnSpPr/>
          <p:nvPr/>
        </p:nvCxnSpPr>
        <p:spPr>
          <a:xfrm rot="10800000" flipV="1">
            <a:off x="822263" y="2965687"/>
            <a:ext cx="12700" cy="720000"/>
          </a:xfrm>
          <a:prstGeom prst="curvedConnector3">
            <a:avLst>
              <a:gd name="adj1" fmla="val 2804654"/>
            </a:avLst>
          </a:prstGeom>
          <a:ln w="19050">
            <a:solidFill>
              <a:schemeClr val="bg2">
                <a:lumMod val="25000"/>
              </a:schemeClr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кругленная соединительная линия 22">
            <a:extLst>
              <a:ext uri="{FF2B5EF4-FFF2-40B4-BE49-F238E27FC236}">
                <a16:creationId xmlns:a16="http://schemas.microsoft.com/office/drawing/2014/main" id="{027E89FB-521B-48D1-86D6-03D416222B93}"/>
              </a:ext>
            </a:extLst>
          </p:cNvPr>
          <p:cNvCxnSpPr/>
          <p:nvPr/>
        </p:nvCxnSpPr>
        <p:spPr>
          <a:xfrm rot="10800000" flipV="1">
            <a:off x="1454753" y="4149861"/>
            <a:ext cx="12700" cy="720000"/>
          </a:xfrm>
          <a:prstGeom prst="curvedConnector3">
            <a:avLst>
              <a:gd name="adj1" fmla="val -2370346"/>
            </a:avLst>
          </a:prstGeom>
          <a:ln w="19050">
            <a:solidFill>
              <a:schemeClr val="bg2">
                <a:lumMod val="25000"/>
              </a:schemeClr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99190F65-AA5C-4313-94B6-72EA61B61819}"/>
              </a:ext>
            </a:extLst>
          </p:cNvPr>
          <p:cNvSpPr txBox="1">
            <a:spLocks/>
          </p:cNvSpPr>
          <p:nvPr/>
        </p:nvSpPr>
        <p:spPr>
          <a:xfrm>
            <a:off x="1811149" y="2515456"/>
            <a:ext cx="8069407" cy="5240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>
              <a:lnSpc>
                <a:spcPct val="100000"/>
              </a:lnSpc>
              <a:spcBef>
                <a:spcPts val="0"/>
              </a:spcBef>
              <a:buNone/>
              <a:defRPr sz="1850" spc="15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ea typeface="Calibri"/>
                <a:cs typeface="Times New Roman"/>
              </a:defRPr>
            </a:lvl1pPr>
          </a:lstStyle>
          <a:p>
            <a:r>
              <a:rPr lang="ru-RU" b="1" dirty="0">
                <a:solidFill>
                  <a:schemeClr val="tx1"/>
                </a:solidFill>
                <a:latin typeface="Museo Sans Cyrl 100" panose="02000000000000000000" pitchFamily="2" charset="-52"/>
              </a:rPr>
              <a:t>Преодолеть порог по минимальным баллам</a:t>
            </a:r>
          </a:p>
        </p:txBody>
      </p:sp>
      <p:sp>
        <p:nvSpPr>
          <p:cNvPr id="25" name="Заголовок 1">
            <a:extLst>
              <a:ext uri="{FF2B5EF4-FFF2-40B4-BE49-F238E27FC236}">
                <a16:creationId xmlns:a16="http://schemas.microsoft.com/office/drawing/2014/main" id="{E48CD865-6AD3-4970-8B42-76495C1A7EF7}"/>
              </a:ext>
            </a:extLst>
          </p:cNvPr>
          <p:cNvSpPr txBox="1">
            <a:spLocks/>
          </p:cNvSpPr>
          <p:nvPr/>
        </p:nvSpPr>
        <p:spPr>
          <a:xfrm>
            <a:off x="1811149" y="1343263"/>
            <a:ext cx="8069407" cy="63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50" b="1" spc="150" dirty="0">
                <a:latin typeface="Museo Sans Cyrl 100" panose="02000000000000000000" pitchFamily="2" charset="-52"/>
                <a:ea typeface="Calibri"/>
                <a:cs typeface="Times New Roman"/>
              </a:rPr>
              <a:t>Подать документы на поступление лично или через операторов почтовой связи</a:t>
            </a:r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28D07F73-A025-4F8A-A3C5-894D57F18435}"/>
              </a:ext>
            </a:extLst>
          </p:cNvPr>
          <p:cNvSpPr txBox="1">
            <a:spLocks/>
          </p:cNvSpPr>
          <p:nvPr/>
        </p:nvSpPr>
        <p:spPr>
          <a:xfrm>
            <a:off x="1811150" y="5832352"/>
            <a:ext cx="6238526" cy="5940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50" b="1" spc="150" dirty="0">
                <a:latin typeface="Museo Sans Cyrl 100" panose="02000000000000000000" pitchFamily="2" charset="-52"/>
                <a:ea typeface="Calibri"/>
                <a:cs typeface="Times New Roman"/>
              </a:rPr>
              <a:t>Если не прошли на бюджет, можно заключить </a:t>
            </a:r>
            <a:r>
              <a:rPr lang="ru-RU" sz="1850" b="1" spc="150" dirty="0">
                <a:solidFill>
                  <a:srgbClr val="FF0000"/>
                </a:solidFill>
                <a:latin typeface="Museo Sans Cyrl 100" panose="02000000000000000000" pitchFamily="2" charset="-52"/>
                <a:ea typeface="Calibri"/>
                <a:cs typeface="Times New Roman"/>
              </a:rPr>
              <a:t>договор</a:t>
            </a:r>
            <a:r>
              <a:rPr lang="ru-RU" sz="1850" b="1" spc="150" dirty="0">
                <a:solidFill>
                  <a:schemeClr val="tx1">
                    <a:lumMod val="75000"/>
                    <a:lumOff val="25000"/>
                  </a:schemeClr>
                </a:solidFill>
                <a:latin typeface="Museo Sans Cyrl 100" panose="02000000000000000000" pitchFamily="2" charset="-52"/>
                <a:ea typeface="Calibri"/>
                <a:cs typeface="Times New Roman"/>
              </a:rPr>
              <a:t> </a:t>
            </a:r>
            <a:r>
              <a:rPr lang="ru-RU" sz="1850" b="1" spc="150" dirty="0">
                <a:latin typeface="Museo Sans Cyrl 100" panose="02000000000000000000" pitchFamily="2" charset="-52"/>
                <a:ea typeface="Calibri"/>
                <a:cs typeface="Times New Roman"/>
              </a:rPr>
              <a:t>на платное обучение</a:t>
            </a:r>
          </a:p>
        </p:txBody>
      </p:sp>
    </p:spTree>
    <p:extLst>
      <p:ext uri="{BB962C8B-B14F-4D97-AF65-F5344CB8AC3E}">
        <p14:creationId xmlns:p14="http://schemas.microsoft.com/office/powerpoint/2010/main" val="3771339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65F7A5D4-6316-4179-B3D6-84B57F02AA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840812"/>
              </p:ext>
            </p:extLst>
          </p:nvPr>
        </p:nvGraphicFramePr>
        <p:xfrm>
          <a:off x="524508" y="1113897"/>
          <a:ext cx="8856984" cy="5483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6984">
                  <a:extLst>
                    <a:ext uri="{9D8B030D-6E8A-4147-A177-3AD203B41FA5}">
                      <a16:colId xmlns:a16="http://schemas.microsoft.com/office/drawing/2014/main" val="3923594378"/>
                    </a:ext>
                  </a:extLst>
                </a:gridCol>
              </a:tblGrid>
              <a:tr h="783351">
                <a:tc>
                  <a:txBody>
                    <a:bodyPr/>
                    <a:lstStyle/>
                    <a:p>
                      <a:pPr marL="342900" indent="-342900" algn="just">
                        <a:buClr>
                          <a:srgbClr val="FF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2100" b="1" kern="1200" spc="162" dirty="0">
                          <a:solidFill>
                            <a:schemeClr val="dk1"/>
                          </a:solidFill>
                          <a:latin typeface="Museo Sans Cyrl 100" panose="02000000000000000000" pitchFamily="2" charset="-52"/>
                          <a:cs typeface="Times New Roman"/>
                        </a:rPr>
                        <a:t>Паспорт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6154017"/>
                  </a:ext>
                </a:extLst>
              </a:tr>
              <a:tr h="78335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100" b="1" spc="162" dirty="0"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Документы об образовании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167380"/>
                  </a:ext>
                </a:extLst>
              </a:tr>
              <a:tr h="78335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100" b="1" spc="162" dirty="0"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2 фото 3х4 матовые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045643"/>
                  </a:ext>
                </a:extLst>
              </a:tr>
              <a:tr h="78335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100" b="1" spc="162" dirty="0"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Индивидуальные достижения (при наличии)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947957"/>
                  </a:ext>
                </a:extLst>
              </a:tr>
              <a:tr h="78335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100" b="1" spc="162" dirty="0"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Особые права при поступлении (при наличии)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4808063"/>
                  </a:ext>
                </a:extLst>
              </a:tr>
              <a:tr h="78335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100" b="1" spc="162" dirty="0"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Документы о прохождении медицинского осмотра </a:t>
                      </a:r>
                      <a:r>
                        <a:rPr lang="ru-RU" sz="2100" b="1" spc="162" dirty="0">
                          <a:solidFill>
                            <a:srgbClr val="FF0000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*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129389"/>
                  </a:ext>
                </a:extLst>
              </a:tr>
              <a:tr h="78335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spc="162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* </a:t>
                      </a:r>
                      <a:r>
                        <a:rPr lang="ru-RU" sz="2100" kern="1200" spc="162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2100" b="1" kern="1200" spc="162" dirty="0">
                          <a:solidFill>
                            <a:schemeClr val="dk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для поступающих на программы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kern="1200" spc="162" dirty="0">
                          <a:solidFill>
                            <a:srgbClr val="FF0000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44.00.00</a:t>
                      </a:r>
                      <a:r>
                        <a:rPr lang="ru-RU" sz="2100" b="1" kern="1200" spc="162" dirty="0">
                          <a:solidFill>
                            <a:schemeClr val="dk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 «Образование и педагогические науки»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623994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27" y="260647"/>
            <a:ext cx="9906000" cy="853251"/>
          </a:xfrm>
        </p:spPr>
        <p:txBody>
          <a:bodyPr>
            <a:normAutofit/>
          </a:bodyPr>
          <a:lstStyle/>
          <a:p>
            <a:pPr algn="ctr"/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СПИСОК</a:t>
            </a:r>
            <a:r>
              <a:rPr lang="ru-RU" sz="4000" spc="162" dirty="0">
                <a:solidFill>
                  <a:schemeClr val="tx1">
                    <a:lumMod val="75000"/>
                    <a:lumOff val="25000"/>
                  </a:schemeClr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 </a:t>
            </a:r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Д</a:t>
            </a:r>
            <a:r>
              <a:rPr lang="ru-RU" sz="4000" spc="162" dirty="0">
                <a:solidFill>
                  <a:srgbClr val="FF0000"/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О</a:t>
            </a:r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КУМЕНТОВ</a:t>
            </a:r>
            <a:endParaRPr lang="ru-RU" sz="4000" dirty="0">
              <a:latin typeface="Museo Sans Cyrl 500" panose="02000000000000000000" pitchFamily="50" charset="-52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9E35426-C44D-4585-9243-9599EAF08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7302" y="6356352"/>
            <a:ext cx="2228850" cy="365125"/>
          </a:xfrm>
        </p:spPr>
        <p:txBody>
          <a:bodyPr/>
          <a:lstStyle/>
          <a:p>
            <a:pPr defTabSz="990570">
              <a:defRPr/>
            </a:pPr>
            <a:fld id="{F35EDC60-4A83-4689-87ED-52E80DE18D6E}" type="slidenum">
              <a:rPr lang="ru-RU" sz="4000" b="1" smtClean="0">
                <a:solidFill>
                  <a:srgbClr val="FF0000"/>
                </a:solidFill>
                <a:latin typeface="Museo Sans Cyrl 900" panose="02000000000000000000" pitchFamily="2" charset="-52"/>
              </a:rPr>
              <a:pPr defTabSz="990570">
                <a:defRPr/>
              </a:pPr>
              <a:t>3</a:t>
            </a:fld>
            <a:endParaRPr lang="ru-RU" sz="4000" b="1" dirty="0">
              <a:solidFill>
                <a:srgbClr val="FF0000"/>
              </a:solidFill>
              <a:latin typeface="Museo Sans Cyrl 900" panose="020000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85614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27" y="260647"/>
            <a:ext cx="9906000" cy="853251"/>
          </a:xfrm>
        </p:spPr>
        <p:txBody>
          <a:bodyPr>
            <a:normAutofit/>
          </a:bodyPr>
          <a:lstStyle/>
          <a:p>
            <a:pPr algn="ctr"/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ИНДИВИДУАЛЬНЫЕ</a:t>
            </a:r>
            <a:r>
              <a:rPr lang="ru-RU" sz="4000" spc="162" dirty="0">
                <a:solidFill>
                  <a:schemeClr val="tx1">
                    <a:lumMod val="75000"/>
                    <a:lumOff val="25000"/>
                  </a:schemeClr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 </a:t>
            </a:r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Д</a:t>
            </a:r>
            <a:r>
              <a:rPr lang="ru-RU" sz="4000" spc="162" dirty="0">
                <a:solidFill>
                  <a:srgbClr val="FF0000"/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О</a:t>
            </a:r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СТИЖЕНИЯ</a:t>
            </a:r>
            <a:endParaRPr lang="ru-RU" sz="4000" dirty="0">
              <a:latin typeface="Museo Sans Cyrl 500" panose="02000000000000000000" pitchFamily="50" charset="-52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C71ADAC-4808-498B-B9CA-24CD1970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594004"/>
              </p:ext>
            </p:extLst>
          </p:nvPr>
        </p:nvGraphicFramePr>
        <p:xfrm>
          <a:off x="3276224" y="1513947"/>
          <a:ext cx="6408712" cy="508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>
                  <a:extLst>
                    <a:ext uri="{9D8B030D-6E8A-4147-A177-3AD203B41FA5}">
                      <a16:colId xmlns:a16="http://schemas.microsoft.com/office/drawing/2014/main" val="2570179218"/>
                    </a:ext>
                  </a:extLst>
                </a:gridCol>
              </a:tblGrid>
              <a:tr h="1016681">
                <a:tc>
                  <a:txBody>
                    <a:bodyPr/>
                    <a:lstStyle/>
                    <a:p>
                      <a:pPr marL="625475" marR="0" lvl="0" indent="-3587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600" b="1" spc="162" dirty="0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Диплом, аттестат с отличием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2949916"/>
                  </a:ext>
                </a:extLst>
              </a:tr>
              <a:tr h="1016681">
                <a:tc>
                  <a:txBody>
                    <a:bodyPr/>
                    <a:lstStyle/>
                    <a:p>
                      <a:pPr marL="625475" marR="0" lvl="0" indent="-3587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600" b="1" spc="162" dirty="0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Победа на интеллектуальных конкурсах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242433"/>
                  </a:ext>
                </a:extLst>
              </a:tr>
              <a:tr h="1016681">
                <a:tc>
                  <a:txBody>
                    <a:bodyPr/>
                    <a:lstStyle/>
                    <a:p>
                      <a:pPr marL="625475" marR="0" lvl="0" indent="-3587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600" b="1" spc="162" dirty="0" err="1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Волонтерство</a:t>
                      </a:r>
                      <a:endParaRPr lang="ru-RU" sz="2600" b="1" spc="162" dirty="0">
                        <a:solidFill>
                          <a:schemeClr val="tx1"/>
                        </a:solidFill>
                        <a:latin typeface="Museo Sans Cyrl 100" panose="02000000000000000000" pitchFamily="2" charset="-52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0634823"/>
                  </a:ext>
                </a:extLst>
              </a:tr>
              <a:tr h="1016681">
                <a:tc>
                  <a:txBody>
                    <a:bodyPr/>
                    <a:lstStyle/>
                    <a:p>
                      <a:pPr marL="625475" marR="0" lvl="0" indent="-3587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600" b="1" spc="162" dirty="0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Золотой значок ГТО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773475"/>
                  </a:ext>
                </a:extLst>
              </a:tr>
              <a:tr h="1016681">
                <a:tc>
                  <a:txBody>
                    <a:bodyPr/>
                    <a:lstStyle/>
                    <a:p>
                      <a:pPr marL="625475" marR="0" lvl="0" indent="-3587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600" b="1" spc="162" dirty="0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Спортивные достижения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379966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49283DB-5E23-438E-B765-6CAFDD3530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13" y="1513947"/>
            <a:ext cx="2779149" cy="2779149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5994DB8-0CA8-4B85-9F3A-2C96FCAA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8427" y="6356352"/>
            <a:ext cx="2228850" cy="365125"/>
          </a:xfrm>
        </p:spPr>
        <p:txBody>
          <a:bodyPr vert="horz" lIns="91440" tIns="45720" rIns="91440" bIns="45720" rtlCol="0" anchor="ctr"/>
          <a:lstStyle/>
          <a:p>
            <a:pPr defTabSz="990570"/>
            <a:fld id="{F35EDC60-4A83-4689-87ED-52E80DE18D6E}" type="slidenum">
              <a:rPr lang="ru-RU" sz="4000" b="1">
                <a:solidFill>
                  <a:srgbClr val="FF0000"/>
                </a:solidFill>
                <a:latin typeface="Museo Sans Cyrl 900" panose="02000000000000000000" pitchFamily="2" charset="-52"/>
              </a:rPr>
              <a:pPr defTabSz="990570"/>
              <a:t>4</a:t>
            </a:fld>
            <a:endParaRPr lang="ru-RU" sz="4000" b="1" dirty="0">
              <a:solidFill>
                <a:srgbClr val="FF0000"/>
              </a:solidFill>
              <a:latin typeface="Museo Sans Cyrl 900" panose="020000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639595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27" y="260647"/>
            <a:ext cx="9906000" cy="853251"/>
          </a:xfrm>
        </p:spPr>
        <p:txBody>
          <a:bodyPr>
            <a:normAutofit/>
          </a:bodyPr>
          <a:lstStyle/>
          <a:p>
            <a:pPr algn="ctr"/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ОС</a:t>
            </a:r>
            <a:r>
              <a:rPr lang="ru-RU" sz="4000" spc="162" dirty="0">
                <a:solidFill>
                  <a:srgbClr val="FF0000"/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О</a:t>
            </a:r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БЫЕ</a:t>
            </a:r>
            <a:r>
              <a:rPr lang="ru-RU" sz="4000" spc="162" dirty="0">
                <a:solidFill>
                  <a:schemeClr val="tx1">
                    <a:lumMod val="75000"/>
                    <a:lumOff val="25000"/>
                  </a:schemeClr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 </a:t>
            </a:r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ПРАВА</a:t>
            </a:r>
            <a:endParaRPr lang="ru-RU" sz="4000" dirty="0">
              <a:latin typeface="Museo Sans Cyrl 500" panose="02000000000000000000" pitchFamily="50" charset="-52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56602D97-7427-4F9A-BA12-7A59C96F03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632716"/>
              </p:ext>
            </p:extLst>
          </p:nvPr>
        </p:nvGraphicFramePr>
        <p:xfrm>
          <a:off x="3584848" y="1556792"/>
          <a:ext cx="5976664" cy="4469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6664">
                  <a:extLst>
                    <a:ext uri="{9D8B030D-6E8A-4147-A177-3AD203B41FA5}">
                      <a16:colId xmlns:a16="http://schemas.microsoft.com/office/drawing/2014/main" val="2570179218"/>
                    </a:ext>
                  </a:extLst>
                </a:gridCol>
              </a:tblGrid>
              <a:tr h="148987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600" b="1" spc="162" dirty="0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Без вступительных испытаний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2949916"/>
                  </a:ext>
                </a:extLst>
              </a:tr>
              <a:tr h="148987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600" b="1" spc="162" dirty="0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Особая квота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242433"/>
                  </a:ext>
                </a:extLst>
              </a:tr>
              <a:tr h="148987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600" b="1" spc="162" dirty="0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Преимущественное право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0634823"/>
                  </a:ext>
                </a:extLst>
              </a:tr>
            </a:tbl>
          </a:graphicData>
        </a:graphic>
      </p:graphicFrame>
      <p:pic>
        <p:nvPicPr>
          <p:cNvPr id="4" name="Рисунок 3" descr="Изображение выглядит как объект, часы&#10;&#10;Автоматически созданное описание">
            <a:extLst>
              <a:ext uri="{FF2B5EF4-FFF2-40B4-BE49-F238E27FC236}">
                <a16:creationId xmlns:a16="http://schemas.microsoft.com/office/drawing/2014/main" id="{9D2740AE-4586-444E-8934-6C5DA934D85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04"/>
          <a:stretch/>
        </p:blipFill>
        <p:spPr>
          <a:xfrm>
            <a:off x="776536" y="2698654"/>
            <a:ext cx="2160240" cy="2185898"/>
          </a:xfrm>
          <a:prstGeom prst="rect">
            <a:avLst/>
          </a:prstGeom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374854-781E-4866-B3EA-0343DFC56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55727" y="6356352"/>
            <a:ext cx="2228850" cy="365125"/>
          </a:xfrm>
        </p:spPr>
        <p:txBody>
          <a:bodyPr vert="horz" lIns="91440" tIns="45720" rIns="91440" bIns="45720" rtlCol="0" anchor="ctr"/>
          <a:lstStyle/>
          <a:p>
            <a:pPr defTabSz="990570"/>
            <a:fld id="{F35EDC60-4A83-4689-87ED-52E80DE18D6E}" type="slidenum">
              <a:rPr lang="ru-RU" sz="4000" b="1">
                <a:solidFill>
                  <a:srgbClr val="FF0000"/>
                </a:solidFill>
                <a:latin typeface="Museo Sans Cyrl 900" panose="02000000000000000000" pitchFamily="2" charset="-52"/>
              </a:rPr>
              <a:pPr defTabSz="990570"/>
              <a:t>5</a:t>
            </a:fld>
            <a:endParaRPr lang="ru-RU" sz="4000" b="1" dirty="0">
              <a:solidFill>
                <a:srgbClr val="FF0000"/>
              </a:solidFill>
              <a:latin typeface="Museo Sans Cyrl 900" panose="020000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96250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27" y="260647"/>
            <a:ext cx="9906000" cy="853251"/>
          </a:xfrm>
        </p:spPr>
        <p:txBody>
          <a:bodyPr>
            <a:normAutofit/>
          </a:bodyPr>
          <a:lstStyle/>
          <a:p>
            <a:pPr algn="ctr"/>
            <a:r>
              <a:rPr lang="ru-RU" sz="4000" spc="162" dirty="0">
                <a:solidFill>
                  <a:srgbClr val="FF0000"/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О</a:t>
            </a:r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ЛИМПИЙСКАЯ СТИПЕНДИЯ</a:t>
            </a:r>
            <a:endParaRPr lang="ru-RU" sz="4000" dirty="0">
              <a:latin typeface="Museo Sans Cyrl 500" panose="02000000000000000000" pitchFamily="50" charset="-52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56602D97-7427-4F9A-BA12-7A59C96F03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230436"/>
              </p:ext>
            </p:extLst>
          </p:nvPr>
        </p:nvGraphicFramePr>
        <p:xfrm>
          <a:off x="3584848" y="2528558"/>
          <a:ext cx="5976664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6664">
                  <a:extLst>
                    <a:ext uri="{9D8B030D-6E8A-4147-A177-3AD203B41FA5}">
                      <a16:colId xmlns:a16="http://schemas.microsoft.com/office/drawing/2014/main" val="2570179218"/>
                    </a:ext>
                  </a:extLst>
                </a:gridCol>
              </a:tblGrid>
              <a:tr h="14898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3000" b="0" spc="162" dirty="0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Зачисленным без вступительных испытаний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3000" b="0" spc="162" dirty="0">
                          <a:solidFill>
                            <a:schemeClr val="tx1"/>
                          </a:solidFill>
                          <a:latin typeface="Museo Sans Cyrl 100" panose="02000000000000000000" pitchFamily="2" charset="-52"/>
                          <a:ea typeface="Calibri"/>
                          <a:cs typeface="Times New Roman"/>
                        </a:rPr>
                        <a:t>назначается стипендия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2000" b="1" spc="162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5000" b="1" spc="162" dirty="0">
                          <a:solidFill>
                            <a:schemeClr val="tx1"/>
                          </a:solidFill>
                          <a:latin typeface="Museo Sans Cyrl 900" panose="02000000000000000000" pitchFamily="2" charset="-52"/>
                          <a:ea typeface="Calibri"/>
                          <a:cs typeface="Times New Roman"/>
                        </a:rPr>
                        <a:t>20 000 рублей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2949916"/>
                  </a:ext>
                </a:extLst>
              </a:tr>
            </a:tbl>
          </a:graphicData>
        </a:graphic>
      </p:graphicFrame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374854-781E-4866-B3EA-0343DFC56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55727" y="6356352"/>
            <a:ext cx="2228850" cy="365125"/>
          </a:xfrm>
        </p:spPr>
        <p:txBody>
          <a:bodyPr vert="horz" lIns="91440" tIns="45720" rIns="91440" bIns="45720" rtlCol="0" anchor="ctr"/>
          <a:lstStyle/>
          <a:p>
            <a:pPr defTabSz="990570"/>
            <a:fld id="{F35EDC60-4A83-4689-87ED-52E80DE18D6E}" type="slidenum">
              <a:rPr lang="ru-RU" sz="4000" b="1">
                <a:solidFill>
                  <a:srgbClr val="FF0000"/>
                </a:solidFill>
                <a:latin typeface="Museo Sans Cyrl 900" panose="02000000000000000000" pitchFamily="2" charset="-52"/>
              </a:rPr>
              <a:pPr defTabSz="990570"/>
              <a:t>6</a:t>
            </a:fld>
            <a:endParaRPr lang="ru-RU" sz="4000" b="1" dirty="0">
              <a:solidFill>
                <a:srgbClr val="FF0000"/>
              </a:solidFill>
              <a:latin typeface="Museo Sans Cyrl 900" panose="02000000000000000000" pitchFamily="2" charset="-52"/>
            </a:endParaRPr>
          </a:p>
        </p:txBody>
      </p:sp>
      <p:pic>
        <p:nvPicPr>
          <p:cNvPr id="6" name="Рисунок 5" descr="Изображение выглядит как визитка&#10;&#10;Автоматически созданное описание">
            <a:extLst>
              <a:ext uri="{FF2B5EF4-FFF2-40B4-BE49-F238E27FC236}">
                <a16:creationId xmlns:a16="http://schemas.microsoft.com/office/drawing/2014/main" id="{96B395F6-EABA-489B-AC0D-A3ABFA0C9A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20" y="2517555"/>
            <a:ext cx="2551847" cy="255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79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27" y="260647"/>
            <a:ext cx="9906000" cy="853251"/>
          </a:xfrm>
        </p:spPr>
        <p:txBody>
          <a:bodyPr>
            <a:normAutofit/>
          </a:bodyPr>
          <a:lstStyle/>
          <a:p>
            <a:pPr algn="ctr"/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ЗАЧИСЛЕНИЕ НА </a:t>
            </a:r>
            <a:r>
              <a:rPr lang="ru-RU" sz="4000" spc="162" dirty="0">
                <a:solidFill>
                  <a:srgbClr val="FF0000"/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БЮДЖЕТ</a:t>
            </a:r>
            <a:endParaRPr lang="ru-RU" sz="4000" dirty="0">
              <a:solidFill>
                <a:srgbClr val="FF0000"/>
              </a:solidFill>
              <a:latin typeface="Museo Sans Cyrl 500" panose="02000000000000000000" pitchFamily="50" charset="-52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CAFA3AC9-7914-45A4-826C-CE811DFDE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229724"/>
              </p:ext>
            </p:extLst>
          </p:nvPr>
        </p:nvGraphicFramePr>
        <p:xfrm>
          <a:off x="3795300" y="2344548"/>
          <a:ext cx="5756314" cy="3060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6314">
                  <a:extLst>
                    <a:ext uri="{9D8B030D-6E8A-4147-A177-3AD203B41FA5}">
                      <a16:colId xmlns:a16="http://schemas.microsoft.com/office/drawing/2014/main" val="2570179218"/>
                    </a:ext>
                  </a:extLst>
                </a:gridCol>
              </a:tblGrid>
              <a:tr h="10201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0" spc="162" dirty="0">
                          <a:solidFill>
                            <a:schemeClr val="tx1"/>
                          </a:solidFill>
                          <a:latin typeface="Museo Sans Cyrl 500" panose="02000000000000000000" pitchFamily="50" charset="-52"/>
                          <a:ea typeface="Calibri"/>
                          <a:cs typeface="Times New Roman"/>
                        </a:rPr>
                        <a:t>Оригинал документа об образовании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2949916"/>
                  </a:ext>
                </a:extLst>
              </a:tr>
              <a:tr h="10201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b="0" spc="162" dirty="0">
                        <a:solidFill>
                          <a:schemeClr val="tx1"/>
                        </a:solidFill>
                        <a:latin typeface="Museo Sans Cyrl 500" panose="02000000000000000000" pitchFamily="50" charset="-52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568264"/>
                  </a:ext>
                </a:extLst>
              </a:tr>
              <a:tr h="10201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0" spc="162" dirty="0">
                          <a:solidFill>
                            <a:schemeClr val="tx1"/>
                          </a:solidFill>
                          <a:latin typeface="Museo Sans Cyrl 500" panose="02000000000000000000" pitchFamily="50" charset="-52"/>
                          <a:ea typeface="Calibri"/>
                          <a:cs typeface="Times New Roman"/>
                        </a:rPr>
                        <a:t>Согласие о зачислении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242433"/>
                  </a:ext>
                </a:extLst>
              </a:tr>
            </a:tbl>
          </a:graphicData>
        </a:graphic>
      </p:graphicFrame>
      <p:sp>
        <p:nvSpPr>
          <p:cNvPr id="3" name="Крест 2">
            <a:extLst>
              <a:ext uri="{FF2B5EF4-FFF2-40B4-BE49-F238E27FC236}">
                <a16:creationId xmlns:a16="http://schemas.microsoft.com/office/drawing/2014/main" id="{2FE0351E-5232-435F-AC44-4F12E44754EF}"/>
              </a:ext>
            </a:extLst>
          </p:cNvPr>
          <p:cNvSpPr/>
          <p:nvPr/>
        </p:nvSpPr>
        <p:spPr>
          <a:xfrm>
            <a:off x="4016896" y="3658717"/>
            <a:ext cx="432000" cy="432000"/>
          </a:xfrm>
          <a:prstGeom prst="plus">
            <a:avLst>
              <a:gd name="adj" fmla="val 38601"/>
            </a:avLst>
          </a:prstGeom>
          <a:solidFill>
            <a:schemeClr val="bg2">
              <a:lumMod val="2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Изображение выглядит как знак&#10;&#10;Автоматически созданное описание">
            <a:extLst>
              <a:ext uri="{FF2B5EF4-FFF2-40B4-BE49-F238E27FC236}">
                <a16:creationId xmlns:a16="http://schemas.microsoft.com/office/drawing/2014/main" id="{92EBD35D-B36C-46F9-9529-9FDBE17B34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4" y="2045356"/>
            <a:ext cx="2744041" cy="3658721"/>
          </a:xfrm>
          <a:prstGeom prst="rect">
            <a:avLst/>
          </a:prstGeom>
        </p:spPr>
      </p:pic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39FA3B9-B5F0-4A5F-8A1F-A320ADD05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55727" y="6356352"/>
            <a:ext cx="2228850" cy="365125"/>
          </a:xfrm>
        </p:spPr>
        <p:txBody>
          <a:bodyPr vert="horz" lIns="91440" tIns="45720" rIns="91440" bIns="45720" rtlCol="0" anchor="ctr"/>
          <a:lstStyle/>
          <a:p>
            <a:pPr defTabSz="990570"/>
            <a:fld id="{F35EDC60-4A83-4689-87ED-52E80DE18D6E}" type="slidenum">
              <a:rPr lang="ru-RU" sz="4000" b="1">
                <a:solidFill>
                  <a:srgbClr val="FF0000"/>
                </a:solidFill>
                <a:latin typeface="Museo Sans Cyrl 900" panose="02000000000000000000" pitchFamily="2" charset="-52"/>
              </a:rPr>
              <a:pPr defTabSz="990570"/>
              <a:t>7</a:t>
            </a:fld>
            <a:endParaRPr lang="ru-RU" sz="4000" b="1" dirty="0">
              <a:solidFill>
                <a:srgbClr val="FF0000"/>
              </a:solidFill>
              <a:latin typeface="Museo Sans Cyrl 900" panose="020000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1714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27" y="260647"/>
            <a:ext cx="9906000" cy="853251"/>
          </a:xfrm>
        </p:spPr>
        <p:txBody>
          <a:bodyPr>
            <a:normAutofit/>
          </a:bodyPr>
          <a:lstStyle/>
          <a:p>
            <a:pPr algn="ctr"/>
            <a:r>
              <a:rPr lang="ru-RU" sz="4000" spc="162" dirty="0">
                <a:latin typeface="Museo Sans Cyrl 500" panose="02000000000000000000" pitchFamily="50" charset="-52"/>
                <a:ea typeface="Calibri"/>
                <a:cs typeface="Times New Roman"/>
              </a:rPr>
              <a:t>ЗАЧИСЛЕНИЕ НА </a:t>
            </a:r>
            <a:r>
              <a:rPr lang="ru-RU" sz="4000" spc="162" dirty="0">
                <a:solidFill>
                  <a:srgbClr val="FF0000"/>
                </a:solidFill>
                <a:latin typeface="Museo Sans Cyrl 500" panose="02000000000000000000" pitchFamily="50" charset="-52"/>
                <a:ea typeface="Calibri"/>
                <a:cs typeface="Times New Roman"/>
              </a:rPr>
              <a:t>ВНЕБЮДЖЕТ</a:t>
            </a:r>
            <a:endParaRPr lang="ru-RU" sz="4000" dirty="0">
              <a:solidFill>
                <a:srgbClr val="FF0000"/>
              </a:solidFill>
              <a:latin typeface="Museo Sans Cyrl 500" panose="02000000000000000000" pitchFamily="50" charset="-52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CAFA3AC9-7914-45A4-826C-CE811DFDE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973573"/>
              </p:ext>
            </p:extLst>
          </p:nvPr>
        </p:nvGraphicFramePr>
        <p:xfrm>
          <a:off x="3795300" y="1768482"/>
          <a:ext cx="5756314" cy="4212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6314">
                  <a:extLst>
                    <a:ext uri="{9D8B030D-6E8A-4147-A177-3AD203B41FA5}">
                      <a16:colId xmlns:a16="http://schemas.microsoft.com/office/drawing/2014/main" val="2570179218"/>
                    </a:ext>
                  </a:extLst>
                </a:gridCol>
              </a:tblGrid>
              <a:tr h="842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0" spc="162" dirty="0">
                          <a:solidFill>
                            <a:schemeClr val="tx1"/>
                          </a:solidFill>
                          <a:latin typeface="Museo Sans Cyrl 500" panose="02000000000000000000" pitchFamily="50" charset="-52"/>
                          <a:ea typeface="Calibri"/>
                          <a:cs typeface="Times New Roman"/>
                        </a:rPr>
                        <a:t>Согласие о зачислении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2949916"/>
                  </a:ext>
                </a:extLst>
              </a:tr>
              <a:tr h="842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b="0" spc="162" dirty="0">
                        <a:solidFill>
                          <a:schemeClr val="tx1"/>
                        </a:solidFill>
                        <a:latin typeface="Museo Sans Cyrl 500" panose="02000000000000000000" pitchFamily="50" charset="-52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1357263"/>
                  </a:ext>
                </a:extLst>
              </a:tr>
              <a:tr h="842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0" spc="162" dirty="0">
                          <a:solidFill>
                            <a:schemeClr val="tx1"/>
                          </a:solidFill>
                          <a:latin typeface="Museo Sans Cyrl 500" panose="02000000000000000000" pitchFamily="50" charset="-52"/>
                          <a:ea typeface="Calibri"/>
                          <a:cs typeface="Times New Roman"/>
                        </a:rPr>
                        <a:t>Договор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568264"/>
                  </a:ext>
                </a:extLst>
              </a:tr>
              <a:tr h="842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0" b="0" spc="162" dirty="0">
                        <a:solidFill>
                          <a:schemeClr val="tx1"/>
                        </a:solidFill>
                        <a:latin typeface="Museo Sans Cyrl 500" panose="02000000000000000000" pitchFamily="50" charset="-52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86927"/>
                  </a:ext>
                </a:extLst>
              </a:tr>
              <a:tr h="8424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0" spc="162" dirty="0">
                          <a:solidFill>
                            <a:schemeClr val="tx1"/>
                          </a:solidFill>
                          <a:latin typeface="Museo Sans Cyrl 500" panose="02000000000000000000" pitchFamily="50" charset="-52"/>
                          <a:ea typeface="Calibri"/>
                          <a:cs typeface="Times New Roman"/>
                        </a:rPr>
                        <a:t>Оплата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242433"/>
                  </a:ext>
                </a:extLst>
              </a:tr>
            </a:tbl>
          </a:graphicData>
        </a:graphic>
      </p:graphicFrame>
      <p:pic>
        <p:nvPicPr>
          <p:cNvPr id="8" name="Рисунок 7" descr="Изображение выглядит как знак&#10;&#10;Автоматически созданное описание">
            <a:extLst>
              <a:ext uri="{FF2B5EF4-FFF2-40B4-BE49-F238E27FC236}">
                <a16:creationId xmlns:a16="http://schemas.microsoft.com/office/drawing/2014/main" id="{92EBD35D-B36C-46F9-9529-9FDBE17B34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4" y="2045357"/>
            <a:ext cx="2744041" cy="3658721"/>
          </a:xfrm>
          <a:prstGeom prst="rect">
            <a:avLst/>
          </a:prstGeom>
        </p:spPr>
      </p:pic>
      <p:sp>
        <p:nvSpPr>
          <p:cNvPr id="10" name="Крест 9">
            <a:extLst>
              <a:ext uri="{FF2B5EF4-FFF2-40B4-BE49-F238E27FC236}">
                <a16:creationId xmlns:a16="http://schemas.microsoft.com/office/drawing/2014/main" id="{3C68A05E-BC05-4A5A-B832-B5DCD1A19387}"/>
              </a:ext>
            </a:extLst>
          </p:cNvPr>
          <p:cNvSpPr/>
          <p:nvPr/>
        </p:nvSpPr>
        <p:spPr>
          <a:xfrm>
            <a:off x="4052896" y="2780928"/>
            <a:ext cx="432000" cy="432000"/>
          </a:xfrm>
          <a:prstGeom prst="plus">
            <a:avLst>
              <a:gd name="adj" fmla="val 38601"/>
            </a:avLst>
          </a:prstGeom>
          <a:solidFill>
            <a:schemeClr val="bg2">
              <a:lumMod val="2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рест 10">
            <a:extLst>
              <a:ext uri="{FF2B5EF4-FFF2-40B4-BE49-F238E27FC236}">
                <a16:creationId xmlns:a16="http://schemas.microsoft.com/office/drawing/2014/main" id="{FCE83AF5-5E24-4CCF-B3F9-2225BB032E7C}"/>
              </a:ext>
            </a:extLst>
          </p:cNvPr>
          <p:cNvSpPr/>
          <p:nvPr/>
        </p:nvSpPr>
        <p:spPr>
          <a:xfrm>
            <a:off x="4052896" y="4485970"/>
            <a:ext cx="432000" cy="432000"/>
          </a:xfrm>
          <a:prstGeom prst="plus">
            <a:avLst>
              <a:gd name="adj" fmla="val 38601"/>
            </a:avLst>
          </a:prstGeom>
          <a:solidFill>
            <a:schemeClr val="bg2">
              <a:lumMod val="2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05D9657-78B4-46EB-8996-2B2EC207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55727" y="6356352"/>
            <a:ext cx="2228850" cy="365125"/>
          </a:xfrm>
        </p:spPr>
        <p:txBody>
          <a:bodyPr vert="horz" lIns="91440" tIns="45720" rIns="91440" bIns="45720" rtlCol="0" anchor="ctr"/>
          <a:lstStyle/>
          <a:p>
            <a:pPr defTabSz="990570"/>
            <a:fld id="{F35EDC60-4A83-4689-87ED-52E80DE18D6E}" type="slidenum">
              <a:rPr lang="ru-RU" sz="4000" b="1">
                <a:solidFill>
                  <a:srgbClr val="FF0000"/>
                </a:solidFill>
                <a:latin typeface="Museo Sans Cyrl 900" panose="02000000000000000000" pitchFamily="2" charset="-52"/>
              </a:rPr>
              <a:pPr defTabSz="990570"/>
              <a:t>8</a:t>
            </a:fld>
            <a:endParaRPr lang="ru-RU" sz="4000" b="1">
              <a:solidFill>
                <a:srgbClr val="FF0000"/>
              </a:solidFill>
              <a:latin typeface="Museo Sans Cyrl 900" panose="020000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59965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27" y="260647"/>
            <a:ext cx="9906000" cy="853251"/>
          </a:xfrm>
        </p:spPr>
        <p:txBody>
          <a:bodyPr>
            <a:normAutofit/>
          </a:bodyPr>
          <a:lstStyle/>
          <a:p>
            <a:pPr algn="ctr"/>
            <a:r>
              <a:rPr lang="ru-RU" sz="4000" spc="162" dirty="0">
                <a:latin typeface="Museo Sans Cyrl 500" panose="02000000000000000000" pitchFamily="50" charset="-52"/>
                <a:cs typeface="Times New Roman"/>
              </a:rPr>
              <a:t>НАЧАЛ</a:t>
            </a:r>
            <a:r>
              <a:rPr lang="ru-RU" sz="4000" spc="162" dirty="0">
                <a:solidFill>
                  <a:srgbClr val="FF0000"/>
                </a:solidFill>
                <a:latin typeface="Museo Sans Cyrl 500" panose="02000000000000000000" pitchFamily="50" charset="-52"/>
                <a:cs typeface="Times New Roman"/>
              </a:rPr>
              <a:t>О</a:t>
            </a:r>
            <a:r>
              <a:rPr lang="ru-RU" sz="4000" spc="162" dirty="0">
                <a:latin typeface="Museo Sans Cyrl 500" panose="02000000000000000000" pitchFamily="50" charset="-52"/>
                <a:cs typeface="Times New Roman"/>
              </a:rPr>
              <a:t> ПРИЕМА</a:t>
            </a:r>
            <a:endParaRPr lang="ru-RU" sz="4000" dirty="0">
              <a:latin typeface="Museo Sans Cyrl 500" panose="02000000000000000000" pitchFamily="50" charset="-52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85D8296B-07B0-4199-8B2D-C88987D47125}"/>
              </a:ext>
            </a:extLst>
          </p:cNvPr>
          <p:cNvSpPr txBox="1">
            <a:spLocks/>
          </p:cNvSpPr>
          <p:nvPr/>
        </p:nvSpPr>
        <p:spPr>
          <a:xfrm>
            <a:off x="3492248" y="2834437"/>
            <a:ext cx="6240694" cy="1374325"/>
          </a:xfrm>
          <a:prstGeom prst="rect">
            <a:avLst/>
          </a:prstGeom>
        </p:spPr>
        <p:txBody>
          <a:bodyPr vert="horz" lIns="99060" tIns="49530" rIns="99060" bIns="4953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5000"/>
              </a:lnSpc>
              <a:spcBef>
                <a:spcPts val="0"/>
              </a:spcBef>
            </a:pPr>
            <a:r>
              <a:rPr lang="ru-RU" sz="4500" b="1" spc="162" dirty="0">
                <a:latin typeface="Museo Sans Cyrl 900" panose="02000000000000000000" pitchFamily="2" charset="-52"/>
                <a:ea typeface="Calibri"/>
                <a:cs typeface="Times New Roman"/>
              </a:rPr>
              <a:t>1 июня 2019 года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009405-884A-497B-8CA6-DAD488417F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44" y="2617684"/>
            <a:ext cx="2132856" cy="2132856"/>
          </a:xfrm>
          <a:prstGeom prst="rect">
            <a:avLst/>
          </a:prstGeom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A6E5064-5737-4262-9ED8-4B32F85AE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8427" y="6356352"/>
            <a:ext cx="2228850" cy="365125"/>
          </a:xfrm>
        </p:spPr>
        <p:txBody>
          <a:bodyPr vert="horz" lIns="91440" tIns="45720" rIns="91440" bIns="45720" rtlCol="0" anchor="ctr"/>
          <a:lstStyle/>
          <a:p>
            <a:pPr defTabSz="990570"/>
            <a:fld id="{F35EDC60-4A83-4689-87ED-52E80DE18D6E}" type="slidenum">
              <a:rPr lang="ru-RU" sz="4000" b="1">
                <a:solidFill>
                  <a:srgbClr val="FF0000"/>
                </a:solidFill>
                <a:latin typeface="Museo Sans Cyrl 900" panose="02000000000000000000" pitchFamily="2" charset="-52"/>
              </a:rPr>
              <a:pPr defTabSz="990570"/>
              <a:t>9</a:t>
            </a:fld>
            <a:endParaRPr lang="ru-RU" sz="4000" b="1">
              <a:solidFill>
                <a:srgbClr val="FF0000"/>
              </a:solidFill>
              <a:latin typeface="Museo Sans Cyrl 900" panose="020000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3382302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235</Words>
  <Application>Microsoft Office PowerPoint</Application>
  <PresentationFormat>Лист A4 (210x297 мм)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Museo Sans Cyrl 100</vt:lpstr>
      <vt:lpstr>Museo Sans Cyrl 500</vt:lpstr>
      <vt:lpstr>Museo Sans Cyrl 900</vt:lpstr>
      <vt:lpstr>1_Тема Office</vt:lpstr>
      <vt:lpstr>ОСОБЕННОСТИ  ПРИЕМА В 2019 ГОДУ  БАКАЛАВРИАТ И СПЕЦИАЛИТЕТ</vt:lpstr>
      <vt:lpstr>5 ШАГОВ ПОСТУПЛЕНИЯ</vt:lpstr>
      <vt:lpstr>СПИСОК ДОКУМЕНТОВ</vt:lpstr>
      <vt:lpstr>ИНДИВИДУАЛЬНЫЕ ДОСТИЖЕНИЯ</vt:lpstr>
      <vt:lpstr>ОСОБЫЕ ПРАВА</vt:lpstr>
      <vt:lpstr>ОЛИМПИЙСКАЯ СТИПЕНДИЯ</vt:lpstr>
      <vt:lpstr>ЗАЧИСЛЕНИЕ НА БЮДЖЕТ</vt:lpstr>
      <vt:lpstr>ЗАЧИСЛЕНИЕ НА ВНЕБЮДЖЕТ</vt:lpstr>
      <vt:lpstr>НАЧАЛО ПРИЕМА</vt:lpstr>
      <vt:lpstr>КОНТАКТЫ ПРИЕМНОЙ КОМИССИИ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Титова Наталья Владимировна</cp:lastModifiedBy>
  <cp:revision>305</cp:revision>
  <cp:lastPrinted>2017-10-26T06:56:08Z</cp:lastPrinted>
  <dcterms:created xsi:type="dcterms:W3CDTF">2017-06-01T16:51:05Z</dcterms:created>
  <dcterms:modified xsi:type="dcterms:W3CDTF">2019-03-25T14:25:01Z</dcterms:modified>
</cp:coreProperties>
</file>