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sldIdLst>
    <p:sldId id="283" r:id="rId2"/>
    <p:sldId id="349" r:id="rId3"/>
    <p:sldId id="344" r:id="rId4"/>
    <p:sldId id="339" r:id="rId5"/>
    <p:sldId id="343" r:id="rId6"/>
    <p:sldId id="345" r:id="rId7"/>
    <p:sldId id="347" r:id="rId8"/>
    <p:sldId id="346" r:id="rId9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87627" autoAdjust="0"/>
  </p:normalViewPr>
  <p:slideViewPr>
    <p:cSldViewPr>
      <p:cViewPr varScale="1">
        <p:scale>
          <a:sx n="55" d="100"/>
          <a:sy n="55" d="100"/>
        </p:scale>
        <p:origin x="1356" y="2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90E2E-E18D-4286-A92E-D7C9F19E8106}" type="datetimeFigureOut">
              <a:rPr lang="ru-RU" smtClean="0"/>
              <a:t>25.03.2019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311E5-BDBA-4267-8079-0D3BC4D87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79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90570">
              <a:defRPr/>
            </a:pPr>
            <a:fld id="{797E7FA5-F0C6-4192-8FD1-FA3179E2F96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05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05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52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90570">
              <a:defRPr/>
            </a:pPr>
            <a:fld id="{38026CA3-6AE7-4805-83AB-52F806A6459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05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05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49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90570">
              <a:defRPr/>
            </a:pPr>
            <a:fld id="{6B171C8B-5B98-4BA3-94D3-C9EB54BF482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05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05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22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90570">
              <a:defRPr/>
            </a:pPr>
            <a:fld id="{D4F24497-C86B-4151-AA20-86F15E8ED98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05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05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6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90570">
              <a:defRPr/>
            </a:pPr>
            <a:fld id="{FD5939BC-087F-4C27-8CDF-A6EB84C0625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05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05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50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90570">
              <a:defRPr/>
            </a:pPr>
            <a:fld id="{A40D5A59-A4E1-480E-8DF5-96E5D758992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05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05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74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90570">
              <a:defRPr/>
            </a:pPr>
            <a:fld id="{E0551680-CF37-4470-9B8B-6F63565A34B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05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05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3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90570">
              <a:defRPr/>
            </a:pPr>
            <a:fld id="{2156FFF9-B946-4B46-857D-CD967A747A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05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05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85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90570">
              <a:defRPr/>
            </a:pPr>
            <a:fld id="{D2273271-6EC5-4B3A-BFB2-29B5BE4A5B3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05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05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920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90570">
              <a:defRPr/>
            </a:pPr>
            <a:fld id="{1678F17A-207E-40D4-8888-198F86B23AC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05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05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3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90570">
              <a:defRPr/>
            </a:pPr>
            <a:fld id="{B4748FCE-D474-49DB-A55B-12767342BEB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905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05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1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90570">
              <a:defRPr/>
            </a:pPr>
            <a:fld id="{EEF43240-90B9-423B-875B-60DD9C2C41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25.03.2019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90570"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90570">
              <a:defRPr/>
            </a:pPr>
            <a:fld id="{F35EDC60-4A83-4689-87ED-52E80DE18D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90570"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94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3535288" y="1519916"/>
            <a:ext cx="6210690" cy="3469535"/>
          </a:xfrm>
        </p:spPr>
        <p:txBody>
          <a:bodyPr vert="horz" lIns="99060" tIns="49530" rIns="99060" bIns="49530" rtlCol="0" anchor="ctr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3600" spc="150" dirty="0">
                <a:latin typeface="Museo Sans Cyrl 500" panose="02000000000000000000" pitchFamily="50" charset="-52"/>
                <a:cs typeface="Arial" panose="020B0604020202020204" pitchFamily="34" charset="0"/>
              </a:rPr>
              <a:t>ОСОБЕННОСТИ ПРИЕМА </a:t>
            </a:r>
            <a:br>
              <a:rPr lang="ru-RU" sz="3600" spc="150" dirty="0">
                <a:latin typeface="Museo Sans Cyrl 500" panose="02000000000000000000" pitchFamily="50" charset="-52"/>
                <a:cs typeface="Arial" panose="020B0604020202020204" pitchFamily="34" charset="0"/>
              </a:rPr>
            </a:br>
            <a:r>
              <a:rPr lang="ru-RU" sz="3600" spc="150" dirty="0">
                <a:latin typeface="Museo Sans Cyrl 500" panose="02000000000000000000" pitchFamily="50" charset="-52"/>
                <a:cs typeface="Arial" panose="020B0604020202020204" pitchFamily="34" charset="0"/>
              </a:rPr>
              <a:t>В </a:t>
            </a:r>
            <a:r>
              <a:rPr lang="ru-RU" sz="3600" spc="150" dirty="0">
                <a:solidFill>
                  <a:srgbClr val="FF0000"/>
                </a:solidFill>
                <a:latin typeface="Museo Sans Cyrl 500" panose="02000000000000000000" pitchFamily="50" charset="-52"/>
                <a:cs typeface="Arial" panose="020B0604020202020204" pitchFamily="34" charset="0"/>
              </a:rPr>
              <a:t>2019</a:t>
            </a:r>
            <a:r>
              <a:rPr lang="ru-RU" sz="3600" spc="150" dirty="0">
                <a:latin typeface="Museo Sans Cyrl 500" panose="02000000000000000000" pitchFamily="50" charset="-52"/>
                <a:cs typeface="Arial" panose="020B0604020202020204" pitchFamily="34" charset="0"/>
              </a:rPr>
              <a:t> ГОДУ</a:t>
            </a:r>
            <a:br>
              <a:rPr lang="ru-RU" sz="3600" spc="150" dirty="0">
                <a:latin typeface="Museo Sans Cyrl 500" panose="02000000000000000000" pitchFamily="50" charset="-52"/>
                <a:cs typeface="Arial" panose="020B0604020202020204" pitchFamily="34" charset="0"/>
              </a:rPr>
            </a:br>
            <a:br>
              <a:rPr lang="ru-RU" sz="3600" spc="150" dirty="0">
                <a:latin typeface="Museo Sans Cyrl 500" panose="02000000000000000000" pitchFamily="50" charset="-52"/>
                <a:cs typeface="Arial" panose="020B0604020202020204" pitchFamily="34" charset="0"/>
              </a:rPr>
            </a:br>
            <a:r>
              <a:rPr lang="ru-RU" sz="3600" b="1" spc="150" dirty="0">
                <a:latin typeface="Museo Sans Cyrl 500" panose="02000000000000000000" pitchFamily="50" charset="-52"/>
                <a:cs typeface="Arial" panose="020B0604020202020204" pitchFamily="34" charset="0"/>
              </a:rPr>
              <a:t>МАГИСТРАТУРА</a:t>
            </a:r>
            <a:endParaRPr lang="ru-RU" sz="3600" b="1" spc="150" dirty="0">
              <a:latin typeface="Museo Sans Cyrl 500" panose="02000000000000000000" pitchFamily="50" charset="-52"/>
              <a:ea typeface="Calibri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2" y="1652868"/>
            <a:ext cx="3292622" cy="3203631"/>
          </a:xfrm>
          <a:prstGeom prst="rect">
            <a:avLst/>
          </a:prstGeom>
        </p:spPr>
      </p:pic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134585D-D32B-48DF-953B-8BF86822E86B}"/>
              </a:ext>
            </a:extLst>
          </p:cNvPr>
          <p:cNvCxnSpPr/>
          <p:nvPr/>
        </p:nvCxnSpPr>
        <p:spPr>
          <a:xfrm>
            <a:off x="3656856" y="3483313"/>
            <a:ext cx="489654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304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327" y="260647"/>
            <a:ext cx="9906000" cy="853251"/>
          </a:xfrm>
        </p:spPr>
        <p:txBody>
          <a:bodyPr>
            <a:normAutofit/>
          </a:bodyPr>
          <a:lstStyle/>
          <a:p>
            <a:pPr algn="ctr"/>
            <a:r>
              <a:rPr lang="ru-RU" sz="4000" spc="150" dirty="0">
                <a:solidFill>
                  <a:schemeClr val="tx1">
                    <a:lumMod val="95000"/>
                    <a:lumOff val="5000"/>
                  </a:schemeClr>
                </a:solidFill>
                <a:latin typeface="Museo Sans Cyrl 500" panose="02000000000000000000" pitchFamily="50" charset="-52"/>
                <a:ea typeface="Calibri"/>
                <a:cs typeface="Times New Roman"/>
              </a:rPr>
              <a:t>5 ШАГОВ П</a:t>
            </a:r>
            <a:r>
              <a:rPr lang="ru-RU" sz="4000" spc="150" dirty="0">
                <a:solidFill>
                  <a:srgbClr val="FF0000"/>
                </a:solidFill>
                <a:latin typeface="Museo Sans Cyrl 500" panose="02000000000000000000" pitchFamily="50" charset="-52"/>
                <a:ea typeface="Calibri"/>
                <a:cs typeface="Times New Roman"/>
              </a:rPr>
              <a:t>О</a:t>
            </a:r>
            <a:r>
              <a:rPr lang="ru-RU" sz="4000" spc="150" dirty="0">
                <a:solidFill>
                  <a:schemeClr val="tx1">
                    <a:lumMod val="95000"/>
                    <a:lumOff val="5000"/>
                  </a:schemeClr>
                </a:solidFill>
                <a:latin typeface="Museo Sans Cyrl 500" panose="02000000000000000000" pitchFamily="50" charset="-52"/>
                <a:ea typeface="Calibri"/>
                <a:cs typeface="Times New Roman"/>
              </a:rPr>
              <a:t>СТУПЛЕНИЯ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Museo Sans Cyrl 500" panose="02000000000000000000" pitchFamily="50" charset="-52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9E35426-C44D-4585-9243-9599EAF0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57977" y="6356352"/>
            <a:ext cx="2228850" cy="365125"/>
          </a:xfrm>
        </p:spPr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z="4000" b="1" smtClean="0">
                <a:solidFill>
                  <a:srgbClr val="FF0000"/>
                </a:solidFill>
                <a:latin typeface="Museo Sans Cyrl 900" panose="02000000000000000000" pitchFamily="2" charset="-52"/>
              </a:rPr>
              <a:pPr defTabSz="990570">
                <a:defRPr/>
              </a:pPr>
              <a:t>2</a:t>
            </a:fld>
            <a:endParaRPr lang="ru-RU" sz="4000" b="1" dirty="0">
              <a:solidFill>
                <a:srgbClr val="FF0000"/>
              </a:solidFill>
              <a:latin typeface="Museo Sans Cyrl 900" panose="02000000000000000000" pitchFamily="2" charset="-52"/>
            </a:endParaRPr>
          </a:p>
        </p:txBody>
      </p:sp>
      <p:sp>
        <p:nvSpPr>
          <p:cNvPr id="6" name="Кольцо 1">
            <a:extLst>
              <a:ext uri="{FF2B5EF4-FFF2-40B4-BE49-F238E27FC236}">
                <a16:creationId xmlns:a16="http://schemas.microsoft.com/office/drawing/2014/main" id="{1CA5E135-7795-4107-AD7D-4AD337CF29D3}"/>
              </a:ext>
            </a:extLst>
          </p:cNvPr>
          <p:cNvSpPr/>
          <p:nvPr/>
        </p:nvSpPr>
        <p:spPr>
          <a:xfrm>
            <a:off x="849103" y="1352303"/>
            <a:ext cx="612000" cy="612000"/>
          </a:xfrm>
          <a:prstGeom prst="donut">
            <a:avLst>
              <a:gd name="adj" fmla="val 405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0384806-F930-4AC4-8405-8F21A91EFF18}"/>
              </a:ext>
            </a:extLst>
          </p:cNvPr>
          <p:cNvSpPr/>
          <p:nvPr/>
        </p:nvSpPr>
        <p:spPr>
          <a:xfrm>
            <a:off x="946552" y="1381304"/>
            <a:ext cx="39466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spc="150" dirty="0">
                <a:solidFill>
                  <a:srgbClr val="FF0000"/>
                </a:solidFill>
                <a:latin typeface="Museo Sans Cyrl 500" panose="02000000000000000000" pitchFamily="50" charset="-52"/>
                <a:cs typeface="Times New Roman"/>
              </a:rPr>
              <a:t>1</a:t>
            </a:r>
            <a:endParaRPr lang="ru-RU" sz="3000" dirty="0">
              <a:latin typeface="Museo Sans Cyrl 500" panose="02000000000000000000" pitchFamily="50" charset="-52"/>
            </a:endParaRPr>
          </a:p>
        </p:txBody>
      </p:sp>
      <p:sp>
        <p:nvSpPr>
          <p:cNvPr id="8" name="Кольцо 13">
            <a:extLst>
              <a:ext uri="{FF2B5EF4-FFF2-40B4-BE49-F238E27FC236}">
                <a16:creationId xmlns:a16="http://schemas.microsoft.com/office/drawing/2014/main" id="{D7BFD09B-A666-4ABD-BA9D-A8A229567A4F}"/>
              </a:ext>
            </a:extLst>
          </p:cNvPr>
          <p:cNvSpPr/>
          <p:nvPr/>
        </p:nvSpPr>
        <p:spPr>
          <a:xfrm>
            <a:off x="849103" y="2471491"/>
            <a:ext cx="612000" cy="612000"/>
          </a:xfrm>
          <a:prstGeom prst="donut">
            <a:avLst>
              <a:gd name="adj" fmla="val 405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2900F3C-DBDC-4AC8-91A7-48FA99721481}"/>
              </a:ext>
            </a:extLst>
          </p:cNvPr>
          <p:cNvSpPr/>
          <p:nvPr/>
        </p:nvSpPr>
        <p:spPr>
          <a:xfrm>
            <a:off x="946552" y="2500492"/>
            <a:ext cx="42511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spc="150" dirty="0">
                <a:solidFill>
                  <a:srgbClr val="FF0000"/>
                </a:solidFill>
                <a:latin typeface="Museo Sans Cyrl 500" panose="02000000000000000000" pitchFamily="50" charset="-52"/>
                <a:cs typeface="Times New Roman"/>
              </a:rPr>
              <a:t>2</a:t>
            </a:r>
            <a:endParaRPr lang="ru-RU" sz="3000" dirty="0">
              <a:latin typeface="Museo Sans Cyrl 500" panose="02000000000000000000" pitchFamily="50" charset="-52"/>
            </a:endParaRPr>
          </a:p>
        </p:txBody>
      </p:sp>
      <p:sp>
        <p:nvSpPr>
          <p:cNvPr id="10" name="Кольцо 18">
            <a:extLst>
              <a:ext uri="{FF2B5EF4-FFF2-40B4-BE49-F238E27FC236}">
                <a16:creationId xmlns:a16="http://schemas.microsoft.com/office/drawing/2014/main" id="{87DAB0C8-072D-4CDD-8C27-B67003D11A16}"/>
              </a:ext>
            </a:extLst>
          </p:cNvPr>
          <p:cNvSpPr/>
          <p:nvPr/>
        </p:nvSpPr>
        <p:spPr>
          <a:xfrm>
            <a:off x="852869" y="3586407"/>
            <a:ext cx="612000" cy="612000"/>
          </a:xfrm>
          <a:prstGeom prst="donut">
            <a:avLst>
              <a:gd name="adj" fmla="val 405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1C42E7D-BED2-4B2A-A69D-570F7141ADD2}"/>
              </a:ext>
            </a:extLst>
          </p:cNvPr>
          <p:cNvSpPr/>
          <p:nvPr/>
        </p:nvSpPr>
        <p:spPr>
          <a:xfrm>
            <a:off x="950318" y="3615408"/>
            <a:ext cx="42191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spc="150" dirty="0">
                <a:solidFill>
                  <a:srgbClr val="FF0000"/>
                </a:solidFill>
                <a:latin typeface="Museo Sans Cyrl 500" panose="02000000000000000000" pitchFamily="50" charset="-52"/>
                <a:cs typeface="Times New Roman"/>
              </a:rPr>
              <a:t>3</a:t>
            </a:r>
            <a:endParaRPr lang="ru-RU" sz="3000" dirty="0">
              <a:latin typeface="Museo Sans Cyrl 500" panose="02000000000000000000" pitchFamily="50" charset="-52"/>
            </a:endParaRPr>
          </a:p>
        </p:txBody>
      </p:sp>
      <p:sp>
        <p:nvSpPr>
          <p:cNvPr id="12" name="Кольцо 21">
            <a:extLst>
              <a:ext uri="{FF2B5EF4-FFF2-40B4-BE49-F238E27FC236}">
                <a16:creationId xmlns:a16="http://schemas.microsoft.com/office/drawing/2014/main" id="{32713BBE-FD1D-4A4B-9112-F04518F85777}"/>
              </a:ext>
            </a:extLst>
          </p:cNvPr>
          <p:cNvSpPr/>
          <p:nvPr/>
        </p:nvSpPr>
        <p:spPr>
          <a:xfrm>
            <a:off x="849103" y="4743694"/>
            <a:ext cx="612000" cy="612000"/>
          </a:xfrm>
          <a:prstGeom prst="donut">
            <a:avLst>
              <a:gd name="adj" fmla="val 405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7B528C3-E08B-4B52-84A7-868C499A78BD}"/>
              </a:ext>
            </a:extLst>
          </p:cNvPr>
          <p:cNvSpPr/>
          <p:nvPr/>
        </p:nvSpPr>
        <p:spPr>
          <a:xfrm>
            <a:off x="946552" y="4772695"/>
            <a:ext cx="43794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spc="150" dirty="0">
                <a:solidFill>
                  <a:srgbClr val="FF0000"/>
                </a:solidFill>
                <a:latin typeface="Museo Sans Cyrl 500" panose="02000000000000000000" pitchFamily="50" charset="-52"/>
                <a:cs typeface="Times New Roman"/>
              </a:rPr>
              <a:t>4</a:t>
            </a:r>
            <a:endParaRPr lang="ru-RU" sz="3000" dirty="0">
              <a:latin typeface="Museo Sans Cyrl 500" panose="02000000000000000000" pitchFamily="50" charset="-52"/>
            </a:endParaRPr>
          </a:p>
        </p:txBody>
      </p:sp>
      <p:sp>
        <p:nvSpPr>
          <p:cNvPr id="14" name="Кольцо 24">
            <a:extLst>
              <a:ext uri="{FF2B5EF4-FFF2-40B4-BE49-F238E27FC236}">
                <a16:creationId xmlns:a16="http://schemas.microsoft.com/office/drawing/2014/main" id="{71120A63-C5B2-45FC-8D1C-62492FA831B7}"/>
              </a:ext>
            </a:extLst>
          </p:cNvPr>
          <p:cNvSpPr/>
          <p:nvPr/>
        </p:nvSpPr>
        <p:spPr>
          <a:xfrm>
            <a:off x="849103" y="5823360"/>
            <a:ext cx="612000" cy="612000"/>
          </a:xfrm>
          <a:prstGeom prst="donut">
            <a:avLst>
              <a:gd name="adj" fmla="val 405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772FEF4-25D0-4AA0-9AA3-51CF22DFA09F}"/>
              </a:ext>
            </a:extLst>
          </p:cNvPr>
          <p:cNvSpPr/>
          <p:nvPr/>
        </p:nvSpPr>
        <p:spPr>
          <a:xfrm>
            <a:off x="943377" y="5852361"/>
            <a:ext cx="41710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spc="150" dirty="0">
                <a:solidFill>
                  <a:srgbClr val="FF0000"/>
                </a:solidFill>
                <a:latin typeface="Museo Sans Cyrl 500" panose="02000000000000000000" pitchFamily="50" charset="-52"/>
                <a:cs typeface="Times New Roman"/>
              </a:rPr>
              <a:t>5</a:t>
            </a:r>
            <a:endParaRPr lang="ru-RU" sz="3000" dirty="0">
              <a:latin typeface="Museo Sans Cyrl 500" panose="02000000000000000000" pitchFamily="50" charset="-52"/>
            </a:endParaRP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ABFA8334-34A2-41B2-B573-6EE2554C08D9}"/>
              </a:ext>
            </a:extLst>
          </p:cNvPr>
          <p:cNvSpPr txBox="1">
            <a:spLocks/>
          </p:cNvSpPr>
          <p:nvPr/>
        </p:nvSpPr>
        <p:spPr>
          <a:xfrm>
            <a:off x="1811150" y="3385435"/>
            <a:ext cx="811040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50" b="1" spc="150" dirty="0">
                <a:latin typeface="Museo Sans Cyrl 100" panose="02000000000000000000" pitchFamily="2" charset="-52"/>
                <a:ea typeface="Calibri"/>
                <a:cs typeface="Times New Roman"/>
              </a:rPr>
              <a:t>Увидеть себя в рейтинге и предоставить </a:t>
            </a:r>
            <a:r>
              <a:rPr lang="ru-RU" sz="1850" b="1" spc="150" dirty="0">
                <a:solidFill>
                  <a:srgbClr val="FF0000"/>
                </a:solidFill>
                <a:latin typeface="Museo Sans Cyrl 100" panose="02000000000000000000" pitchFamily="2" charset="-52"/>
                <a:ea typeface="Calibri"/>
                <a:cs typeface="Times New Roman"/>
              </a:rPr>
              <a:t>оригинал</a:t>
            </a:r>
            <a:r>
              <a:rPr lang="ru-RU" sz="1850" b="1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100" panose="02000000000000000000" pitchFamily="2" charset="-52"/>
                <a:ea typeface="Calibri"/>
                <a:cs typeface="Times New Roman"/>
              </a:rPr>
              <a:t> </a:t>
            </a:r>
            <a:r>
              <a:rPr lang="ru-RU" sz="1850" b="1" spc="150" dirty="0">
                <a:latin typeface="Museo Sans Cyrl 100" panose="02000000000000000000" pitchFamily="2" charset="-52"/>
                <a:ea typeface="Calibri"/>
                <a:cs typeface="Times New Roman"/>
              </a:rPr>
              <a:t>документа об образовании и </a:t>
            </a:r>
            <a:r>
              <a:rPr lang="ru-RU" sz="1850" b="1" spc="150" dirty="0">
                <a:solidFill>
                  <a:srgbClr val="FF0000"/>
                </a:solidFill>
                <a:latin typeface="Museo Sans Cyrl 100" panose="02000000000000000000" pitchFamily="2" charset="-52"/>
                <a:ea typeface="Calibri"/>
                <a:cs typeface="Times New Roman"/>
              </a:rPr>
              <a:t>согласие на зачисление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50" b="1" spc="150" dirty="0">
                <a:latin typeface="Museo Sans Cyrl 100" panose="02000000000000000000" pitchFamily="2" charset="-52"/>
                <a:ea typeface="Calibri"/>
                <a:cs typeface="Times New Roman"/>
              </a:rPr>
              <a:t>в приемную комиссию МГПУ</a:t>
            </a: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11C18FBB-8CA4-4810-9ADD-FB39774DA178}"/>
              </a:ext>
            </a:extLst>
          </p:cNvPr>
          <p:cNvSpPr txBox="1">
            <a:spLocks/>
          </p:cNvSpPr>
          <p:nvPr/>
        </p:nvSpPr>
        <p:spPr>
          <a:xfrm>
            <a:off x="1811149" y="4714587"/>
            <a:ext cx="5725357" cy="594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50" b="1" spc="150" dirty="0">
                <a:latin typeface="Museo Sans Cyrl 100" panose="02000000000000000000" pitchFamily="2" charset="-52"/>
                <a:ea typeface="Calibri"/>
                <a:cs typeface="Times New Roman"/>
              </a:rPr>
              <a:t>Дождаться приказа о зачислении</a:t>
            </a:r>
          </a:p>
        </p:txBody>
      </p:sp>
      <p:cxnSp>
        <p:nvCxnSpPr>
          <p:cNvPr id="18" name="Скругленная соединительная линия 16">
            <a:extLst>
              <a:ext uri="{FF2B5EF4-FFF2-40B4-BE49-F238E27FC236}">
                <a16:creationId xmlns:a16="http://schemas.microsoft.com/office/drawing/2014/main" id="{CFBE5ADA-3123-4CF1-A2D5-3CBB5C9B0173}"/>
              </a:ext>
            </a:extLst>
          </p:cNvPr>
          <p:cNvCxnSpPr/>
          <p:nvPr/>
        </p:nvCxnSpPr>
        <p:spPr>
          <a:xfrm rot="10800000" flipV="1">
            <a:off x="822264" y="5253607"/>
            <a:ext cx="12700" cy="720000"/>
          </a:xfrm>
          <a:prstGeom prst="curvedConnector3">
            <a:avLst>
              <a:gd name="adj1" fmla="val 2804654"/>
            </a:avLst>
          </a:prstGeom>
          <a:ln w="19050">
            <a:solidFill>
              <a:schemeClr val="bg2">
                <a:lumMod val="2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кругленная соединительная линия 17">
            <a:extLst>
              <a:ext uri="{FF2B5EF4-FFF2-40B4-BE49-F238E27FC236}">
                <a16:creationId xmlns:a16="http://schemas.microsoft.com/office/drawing/2014/main" id="{E8AB4E10-EFC4-448F-9EF5-A1D0B59870AB}"/>
              </a:ext>
            </a:extLst>
          </p:cNvPr>
          <p:cNvCxnSpPr/>
          <p:nvPr/>
        </p:nvCxnSpPr>
        <p:spPr>
          <a:xfrm rot="10800000" flipV="1">
            <a:off x="1454753" y="1868494"/>
            <a:ext cx="12700" cy="720000"/>
          </a:xfrm>
          <a:prstGeom prst="curvedConnector3">
            <a:avLst>
              <a:gd name="adj1" fmla="val -2370346"/>
            </a:avLst>
          </a:prstGeom>
          <a:ln w="19050">
            <a:solidFill>
              <a:schemeClr val="bg2">
                <a:lumMod val="2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кругленная соединительная линия 19">
            <a:extLst>
              <a:ext uri="{FF2B5EF4-FFF2-40B4-BE49-F238E27FC236}">
                <a16:creationId xmlns:a16="http://schemas.microsoft.com/office/drawing/2014/main" id="{EA179A98-E254-4A31-B726-5C2F41736EB5}"/>
              </a:ext>
            </a:extLst>
          </p:cNvPr>
          <p:cNvCxnSpPr/>
          <p:nvPr/>
        </p:nvCxnSpPr>
        <p:spPr>
          <a:xfrm rot="10800000" flipV="1">
            <a:off x="822263" y="2965687"/>
            <a:ext cx="12700" cy="720000"/>
          </a:xfrm>
          <a:prstGeom prst="curvedConnector3">
            <a:avLst>
              <a:gd name="adj1" fmla="val 2804654"/>
            </a:avLst>
          </a:prstGeom>
          <a:ln w="19050">
            <a:solidFill>
              <a:schemeClr val="bg2">
                <a:lumMod val="2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кругленная соединительная линия 22">
            <a:extLst>
              <a:ext uri="{FF2B5EF4-FFF2-40B4-BE49-F238E27FC236}">
                <a16:creationId xmlns:a16="http://schemas.microsoft.com/office/drawing/2014/main" id="{027E89FB-521B-48D1-86D6-03D416222B93}"/>
              </a:ext>
            </a:extLst>
          </p:cNvPr>
          <p:cNvCxnSpPr/>
          <p:nvPr/>
        </p:nvCxnSpPr>
        <p:spPr>
          <a:xfrm rot="10800000" flipV="1">
            <a:off x="1454753" y="4149861"/>
            <a:ext cx="12700" cy="720000"/>
          </a:xfrm>
          <a:prstGeom prst="curvedConnector3">
            <a:avLst>
              <a:gd name="adj1" fmla="val -2370346"/>
            </a:avLst>
          </a:prstGeom>
          <a:ln w="19050">
            <a:solidFill>
              <a:schemeClr val="bg2">
                <a:lumMod val="2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99190F65-AA5C-4313-94B6-72EA61B61819}"/>
              </a:ext>
            </a:extLst>
          </p:cNvPr>
          <p:cNvSpPr txBox="1">
            <a:spLocks/>
          </p:cNvSpPr>
          <p:nvPr/>
        </p:nvSpPr>
        <p:spPr>
          <a:xfrm>
            <a:off x="1811149" y="2515456"/>
            <a:ext cx="8069407" cy="5240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lnSpc>
                <a:spcPct val="100000"/>
              </a:lnSpc>
              <a:spcBef>
                <a:spcPts val="0"/>
              </a:spcBef>
              <a:buNone/>
              <a:defRPr sz="1850" spc="15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Calibri"/>
                <a:cs typeface="Times New Roman"/>
              </a:defRPr>
            </a:lvl1pPr>
          </a:lstStyle>
          <a:p>
            <a:r>
              <a:rPr lang="ru-RU" b="1" dirty="0">
                <a:solidFill>
                  <a:schemeClr val="tx1"/>
                </a:solidFill>
                <a:latin typeface="Museo Sans Cyrl 100" panose="02000000000000000000" pitchFamily="2" charset="-52"/>
              </a:rPr>
              <a:t>Пройти вступительные испытания</a:t>
            </a:r>
          </a:p>
        </p:txBody>
      </p:sp>
      <p:sp>
        <p:nvSpPr>
          <p:cNvPr id="25" name="Заголовок 1">
            <a:extLst>
              <a:ext uri="{FF2B5EF4-FFF2-40B4-BE49-F238E27FC236}">
                <a16:creationId xmlns:a16="http://schemas.microsoft.com/office/drawing/2014/main" id="{E48CD865-6AD3-4970-8B42-76495C1A7EF7}"/>
              </a:ext>
            </a:extLst>
          </p:cNvPr>
          <p:cNvSpPr txBox="1">
            <a:spLocks/>
          </p:cNvSpPr>
          <p:nvPr/>
        </p:nvSpPr>
        <p:spPr>
          <a:xfrm>
            <a:off x="1811149" y="1343263"/>
            <a:ext cx="8069407" cy="63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50" b="1" spc="150" dirty="0">
                <a:latin typeface="Museo Sans Cyrl 100" panose="02000000000000000000" pitchFamily="2" charset="-52"/>
                <a:ea typeface="Calibri"/>
                <a:cs typeface="Times New Roman"/>
              </a:rPr>
              <a:t>Подать документы на поступление лично или через операторов почтовой связи</a:t>
            </a: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28D07F73-A025-4F8A-A3C5-894D57F18435}"/>
              </a:ext>
            </a:extLst>
          </p:cNvPr>
          <p:cNvSpPr txBox="1">
            <a:spLocks/>
          </p:cNvSpPr>
          <p:nvPr/>
        </p:nvSpPr>
        <p:spPr>
          <a:xfrm>
            <a:off x="1811150" y="5832352"/>
            <a:ext cx="6238526" cy="5940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50" b="1" spc="150" dirty="0">
                <a:latin typeface="Museo Sans Cyrl 100" panose="02000000000000000000" pitchFamily="2" charset="-52"/>
                <a:ea typeface="Calibri"/>
                <a:cs typeface="Times New Roman"/>
              </a:rPr>
              <a:t>Если не прошли на бюджет, можно заключить </a:t>
            </a:r>
            <a:r>
              <a:rPr lang="ru-RU" sz="1850" b="1" spc="150" dirty="0">
                <a:solidFill>
                  <a:srgbClr val="FF0000"/>
                </a:solidFill>
                <a:latin typeface="Museo Sans Cyrl 100" panose="02000000000000000000" pitchFamily="2" charset="-52"/>
                <a:ea typeface="Calibri"/>
                <a:cs typeface="Times New Roman"/>
              </a:rPr>
              <a:t>договор</a:t>
            </a:r>
            <a:r>
              <a:rPr lang="ru-RU" sz="1850" b="1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100" panose="02000000000000000000" pitchFamily="2" charset="-52"/>
                <a:ea typeface="Calibri"/>
                <a:cs typeface="Times New Roman"/>
              </a:rPr>
              <a:t> </a:t>
            </a:r>
            <a:r>
              <a:rPr lang="ru-RU" sz="1850" b="1" spc="150" dirty="0">
                <a:latin typeface="Museo Sans Cyrl 100" panose="02000000000000000000" pitchFamily="2" charset="-52"/>
                <a:ea typeface="Calibri"/>
                <a:cs typeface="Times New Roman"/>
              </a:rPr>
              <a:t>на платное обучение</a:t>
            </a:r>
          </a:p>
        </p:txBody>
      </p:sp>
    </p:spTree>
    <p:extLst>
      <p:ext uri="{BB962C8B-B14F-4D97-AF65-F5344CB8AC3E}">
        <p14:creationId xmlns:p14="http://schemas.microsoft.com/office/powerpoint/2010/main" val="377133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5F7A5D4-6316-4179-B3D6-84B57F02AA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293956"/>
              </p:ext>
            </p:extLst>
          </p:nvPr>
        </p:nvGraphicFramePr>
        <p:xfrm>
          <a:off x="524508" y="1113897"/>
          <a:ext cx="8856984" cy="5483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4">
                  <a:extLst>
                    <a:ext uri="{9D8B030D-6E8A-4147-A177-3AD203B41FA5}">
                      <a16:colId xmlns:a16="http://schemas.microsoft.com/office/drawing/2014/main" val="3923594378"/>
                    </a:ext>
                  </a:extLst>
                </a:gridCol>
              </a:tblGrid>
              <a:tr h="864573">
                <a:tc>
                  <a:txBody>
                    <a:bodyPr/>
                    <a:lstStyle/>
                    <a:p>
                      <a:pPr marL="342900" indent="-342900" algn="just">
                        <a:buClr>
                          <a:srgbClr val="FF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ru-RU" sz="2100" b="1" kern="1200" spc="162" dirty="0">
                          <a:solidFill>
                            <a:schemeClr val="dk1"/>
                          </a:solidFill>
                          <a:latin typeface="Museo Sans Cyrl 100" panose="02000000000000000000" pitchFamily="2" charset="-52"/>
                          <a:cs typeface="Times New Roman"/>
                        </a:rPr>
                        <a:t>Паспорт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6154017"/>
                  </a:ext>
                </a:extLst>
              </a:tr>
              <a:tr h="86457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100" b="1" spc="162" dirty="0"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Документы об образовании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167380"/>
                  </a:ext>
                </a:extLst>
              </a:tr>
              <a:tr h="86457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100" b="1" spc="162" dirty="0"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2 фото 3х4 матовые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045643"/>
                  </a:ext>
                </a:extLst>
              </a:tr>
              <a:tr h="86457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100" b="1" spc="162" dirty="0"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Индивидуальные достижения (при наличии)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947957"/>
                  </a:ext>
                </a:extLst>
              </a:tr>
              <a:tr h="86457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100" b="1" spc="162" dirty="0"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Документы о прохождении медицинского осмотра </a:t>
                      </a:r>
                      <a:r>
                        <a:rPr lang="ru-RU" sz="2100" b="1" spc="162" dirty="0">
                          <a:solidFill>
                            <a:srgbClr val="FF0000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*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129389"/>
                  </a:ext>
                </a:extLst>
              </a:tr>
              <a:tr h="116059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spc="162" dirty="0">
                          <a:solidFill>
                            <a:srgbClr val="FF0000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* </a:t>
                      </a:r>
                      <a:r>
                        <a:rPr lang="ru-RU" sz="2100" b="1" kern="1200" spc="162" dirty="0">
                          <a:solidFill>
                            <a:schemeClr val="dk1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- для поступающих на направления: педагогическое образование, психолого-педагогическое образование, специальное (дефектологическое) образование 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623994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327" y="260647"/>
            <a:ext cx="9906000" cy="853251"/>
          </a:xfrm>
        </p:spPr>
        <p:txBody>
          <a:bodyPr>
            <a:normAutofit/>
          </a:bodyPr>
          <a:lstStyle/>
          <a:p>
            <a:pPr algn="ctr"/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СПИСОК</a:t>
            </a:r>
            <a:r>
              <a:rPr lang="ru-RU" sz="4000" spc="162" dirty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500" panose="02000000000000000000" pitchFamily="50" charset="-52"/>
                <a:ea typeface="Calibri"/>
                <a:cs typeface="Times New Roman"/>
              </a:rPr>
              <a:t> </a:t>
            </a:r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Д</a:t>
            </a:r>
            <a:r>
              <a:rPr lang="ru-RU" sz="4000" spc="162" dirty="0">
                <a:solidFill>
                  <a:srgbClr val="FF0000"/>
                </a:solidFill>
                <a:latin typeface="Museo Sans Cyrl 500" panose="02000000000000000000" pitchFamily="50" charset="-52"/>
                <a:ea typeface="Calibri"/>
                <a:cs typeface="Times New Roman"/>
              </a:rPr>
              <a:t>О</a:t>
            </a:r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КУМЕНТОВ</a:t>
            </a:r>
            <a:endParaRPr lang="ru-RU" sz="4000" dirty="0">
              <a:latin typeface="Museo Sans Cyrl 500" panose="02000000000000000000" pitchFamily="50" charset="-52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9E35426-C44D-4585-9243-9599EAF0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9552" y="6356352"/>
            <a:ext cx="2228850" cy="365125"/>
          </a:xfrm>
        </p:spPr>
        <p:txBody>
          <a:bodyPr/>
          <a:lstStyle/>
          <a:p>
            <a:pPr defTabSz="990570">
              <a:defRPr/>
            </a:pPr>
            <a:fld id="{F35EDC60-4A83-4689-87ED-52E80DE18D6E}" type="slidenum">
              <a:rPr lang="ru-RU" sz="4000" b="1" smtClean="0">
                <a:solidFill>
                  <a:srgbClr val="FF0000"/>
                </a:solidFill>
                <a:latin typeface="Museo Sans Cyrl 900" panose="02000000000000000000" pitchFamily="2" charset="-52"/>
              </a:rPr>
              <a:pPr defTabSz="990570">
                <a:defRPr/>
              </a:pPr>
              <a:t>3</a:t>
            </a:fld>
            <a:endParaRPr lang="ru-RU" sz="4000" b="1" dirty="0">
              <a:solidFill>
                <a:srgbClr val="FF0000"/>
              </a:solidFill>
              <a:latin typeface="Museo Sans Cyrl 900" panose="020000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56141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327" y="260647"/>
            <a:ext cx="9906000" cy="853251"/>
          </a:xfrm>
        </p:spPr>
        <p:txBody>
          <a:bodyPr>
            <a:normAutofit/>
          </a:bodyPr>
          <a:lstStyle/>
          <a:p>
            <a:pPr algn="ctr"/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ИНДИВИДУАЛЬНЫЕ</a:t>
            </a:r>
            <a:r>
              <a:rPr lang="ru-RU" sz="4000" spc="162" dirty="0">
                <a:solidFill>
                  <a:schemeClr val="tx1">
                    <a:lumMod val="75000"/>
                    <a:lumOff val="25000"/>
                  </a:schemeClr>
                </a:solidFill>
                <a:latin typeface="Museo Sans Cyrl 500" panose="02000000000000000000" pitchFamily="50" charset="-52"/>
                <a:ea typeface="Calibri"/>
                <a:cs typeface="Times New Roman"/>
              </a:rPr>
              <a:t> </a:t>
            </a:r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Д</a:t>
            </a:r>
            <a:r>
              <a:rPr lang="ru-RU" sz="4000" spc="162" dirty="0">
                <a:solidFill>
                  <a:srgbClr val="FF0000"/>
                </a:solidFill>
                <a:latin typeface="Museo Sans Cyrl 500" panose="02000000000000000000" pitchFamily="50" charset="-52"/>
                <a:ea typeface="Calibri"/>
                <a:cs typeface="Times New Roman"/>
              </a:rPr>
              <a:t>О</a:t>
            </a:r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СТИЖЕНИЯ</a:t>
            </a:r>
            <a:endParaRPr lang="ru-RU" sz="4000" dirty="0">
              <a:latin typeface="Museo Sans Cyrl 500" panose="02000000000000000000" pitchFamily="50" charset="-52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5994DB8-0CA8-4B85-9F3A-2C96FCAA8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57977" y="6356352"/>
            <a:ext cx="2228850" cy="365125"/>
          </a:xfrm>
        </p:spPr>
        <p:txBody>
          <a:bodyPr vert="horz" lIns="91440" tIns="45720" rIns="91440" bIns="45720" rtlCol="0" anchor="ctr"/>
          <a:lstStyle/>
          <a:p>
            <a:pPr defTabSz="990570"/>
            <a:fld id="{F35EDC60-4A83-4689-87ED-52E80DE18D6E}" type="slidenum">
              <a:rPr lang="ru-RU" sz="4000" b="1">
                <a:solidFill>
                  <a:srgbClr val="FF0000"/>
                </a:solidFill>
                <a:latin typeface="Museo Sans Cyrl 900" panose="02000000000000000000" pitchFamily="2" charset="-52"/>
              </a:rPr>
              <a:pPr defTabSz="990570"/>
              <a:t>4</a:t>
            </a:fld>
            <a:endParaRPr lang="ru-RU" sz="4000" b="1">
              <a:solidFill>
                <a:srgbClr val="FF0000"/>
              </a:solidFill>
              <a:latin typeface="Museo Sans Cyrl 900" panose="02000000000000000000" pitchFamily="2" charset="-52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32234299-53D2-4DB1-AAB9-404139030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696262"/>
              </p:ext>
            </p:extLst>
          </p:nvPr>
        </p:nvGraphicFramePr>
        <p:xfrm>
          <a:off x="3728864" y="1340768"/>
          <a:ext cx="5832647" cy="525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775">
                  <a:extLst>
                    <a:ext uri="{9D8B030D-6E8A-4147-A177-3AD203B41FA5}">
                      <a16:colId xmlns:a16="http://schemas.microsoft.com/office/drawing/2014/main" val="3923594378"/>
                    </a:ext>
                  </a:extLst>
                </a:gridCol>
                <a:gridCol w="282354">
                  <a:extLst>
                    <a:ext uri="{9D8B030D-6E8A-4147-A177-3AD203B41FA5}">
                      <a16:colId xmlns:a16="http://schemas.microsoft.com/office/drawing/2014/main" val="1788824867"/>
                    </a:ext>
                  </a:extLst>
                </a:gridCol>
                <a:gridCol w="3704518">
                  <a:extLst>
                    <a:ext uri="{9D8B030D-6E8A-4147-A177-3AD203B41FA5}">
                      <a16:colId xmlns:a16="http://schemas.microsoft.com/office/drawing/2014/main" val="2280931207"/>
                    </a:ext>
                  </a:extLst>
                </a:gridCol>
              </a:tblGrid>
              <a:tr h="1051317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4500" b="1" kern="1200" spc="162" dirty="0">
                          <a:solidFill>
                            <a:schemeClr val="dk1"/>
                          </a:solidFill>
                          <a:latin typeface="Museo Sans Cyrl 500" panose="02000000000000000000" pitchFamily="50" charset="-52"/>
                          <a:cs typeface="Times New Roman"/>
                        </a:rPr>
                        <a:t>MAX</a:t>
                      </a:r>
                      <a:endParaRPr lang="ru-RU" sz="4500" b="1" kern="1200" spc="162" dirty="0">
                        <a:solidFill>
                          <a:schemeClr val="dk1"/>
                        </a:solidFill>
                        <a:latin typeface="Museo Sans Cyrl 500" panose="02000000000000000000" pitchFamily="50" charset="-52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endParaRPr lang="ru-RU" sz="4500" b="1" kern="1200" spc="162" dirty="0">
                        <a:solidFill>
                          <a:schemeClr val="dk1"/>
                        </a:solidFill>
                        <a:latin typeface="Museo Sans Cyrl 100" panose="02000000000000000000" pitchFamily="2" charset="-52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ru-RU" sz="4500" b="1" kern="1200" spc="162" dirty="0">
                          <a:solidFill>
                            <a:schemeClr val="dk1"/>
                          </a:solidFill>
                          <a:latin typeface="Museo Sans Cyrl 100" panose="02000000000000000000" pitchFamily="2" charset="-52"/>
                          <a:cs typeface="Times New Roman"/>
                        </a:rPr>
                        <a:t>200 баллов</a:t>
                      </a: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6154017"/>
                  </a:ext>
                </a:extLst>
              </a:tr>
              <a:tr h="10513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4000" b="1" kern="1200" spc="162" dirty="0">
                        <a:solidFill>
                          <a:schemeClr val="dk1"/>
                        </a:solidFill>
                        <a:latin typeface="Museo Sans Cyrl 500" panose="02000000000000000000" pitchFamily="50" charset="-52"/>
                        <a:ea typeface="Calibri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4000" b="1" kern="1200" spc="162" dirty="0">
                        <a:solidFill>
                          <a:schemeClr val="dk1"/>
                        </a:solidFill>
                        <a:latin typeface="Museo Sans Cyrl 100" panose="02000000000000000000" pitchFamily="2" charset="-52"/>
                        <a:ea typeface="Calibri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4000" b="1" kern="1200" spc="162" dirty="0">
                          <a:solidFill>
                            <a:schemeClr val="dk1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50 баллов</a:t>
                      </a: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0167380"/>
                  </a:ext>
                </a:extLst>
              </a:tr>
              <a:tr h="10513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3500" b="1" kern="1200" spc="162" dirty="0">
                        <a:solidFill>
                          <a:schemeClr val="dk1"/>
                        </a:solidFill>
                        <a:latin typeface="Museo Sans Cyrl 500" panose="02000000000000000000" pitchFamily="50" charset="-52"/>
                        <a:ea typeface="Calibri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3500" b="1" kern="1200" spc="162" dirty="0">
                        <a:solidFill>
                          <a:schemeClr val="dk1"/>
                        </a:solidFill>
                        <a:latin typeface="Museo Sans Cyrl 100" panose="02000000000000000000" pitchFamily="2" charset="-52"/>
                        <a:ea typeface="Calibri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3500" b="1" kern="1200" spc="162" dirty="0">
                          <a:solidFill>
                            <a:schemeClr val="dk1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10 баллов</a:t>
                      </a: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045643"/>
                  </a:ext>
                </a:extLst>
              </a:tr>
              <a:tr h="10513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3000" b="1" kern="1200" spc="162" dirty="0">
                        <a:solidFill>
                          <a:schemeClr val="dk1"/>
                        </a:solidFill>
                        <a:latin typeface="Museo Sans Cyrl 500" panose="02000000000000000000" pitchFamily="50" charset="-52"/>
                        <a:ea typeface="Calibri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3000" b="1" kern="1200" spc="162" dirty="0">
                        <a:solidFill>
                          <a:schemeClr val="dk1"/>
                        </a:solidFill>
                        <a:latin typeface="Museo Sans Cyrl 100" panose="02000000000000000000" pitchFamily="2" charset="-52"/>
                        <a:ea typeface="Calibri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3000" b="1" kern="1200" spc="162" dirty="0">
                          <a:solidFill>
                            <a:schemeClr val="dk1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8 баллов</a:t>
                      </a: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5947957"/>
                  </a:ext>
                </a:extLst>
              </a:tr>
              <a:tr h="10513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500" b="1" kern="1200" spc="162" dirty="0">
                          <a:solidFill>
                            <a:schemeClr val="dk1"/>
                          </a:solidFill>
                          <a:latin typeface="Museo Sans Cyrl 500" panose="02000000000000000000" pitchFamily="50" charset="-52"/>
                          <a:ea typeface="Calibri"/>
                          <a:cs typeface="Times New Roman"/>
                        </a:rPr>
                        <a:t>MIN</a:t>
                      </a:r>
                      <a:endParaRPr lang="ru-RU" sz="2500" b="1" kern="1200" spc="162" dirty="0">
                        <a:solidFill>
                          <a:schemeClr val="dk1"/>
                        </a:solidFill>
                        <a:latin typeface="Museo Sans Cyrl 500" panose="02000000000000000000" pitchFamily="50" charset="-52"/>
                        <a:ea typeface="Calibri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2500" b="1" kern="1200" spc="162" dirty="0">
                        <a:solidFill>
                          <a:schemeClr val="dk1"/>
                        </a:solidFill>
                        <a:latin typeface="Museo Sans Cyrl 100" panose="02000000000000000000" pitchFamily="2" charset="-52"/>
                        <a:ea typeface="Calibri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500" b="1" kern="1200" spc="162" dirty="0">
                          <a:solidFill>
                            <a:schemeClr val="dk1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6 баллов</a:t>
                      </a: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129389"/>
                  </a:ext>
                </a:extLst>
              </a:tr>
            </a:tbl>
          </a:graphicData>
        </a:graphic>
      </p:graphicFrame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B1DAD36A-8100-43A2-A0C8-3DFDC4DC41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41" y="1340768"/>
            <a:ext cx="2779149" cy="277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595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327" y="260647"/>
            <a:ext cx="9906000" cy="853251"/>
          </a:xfrm>
        </p:spPr>
        <p:txBody>
          <a:bodyPr>
            <a:normAutofit/>
          </a:bodyPr>
          <a:lstStyle/>
          <a:p>
            <a:pPr algn="ctr"/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ЗАЧИСЛЕНИЕ НА </a:t>
            </a:r>
            <a:r>
              <a:rPr lang="ru-RU" sz="4000" spc="162" dirty="0">
                <a:solidFill>
                  <a:srgbClr val="FF0000"/>
                </a:solidFill>
                <a:latin typeface="Museo Sans Cyrl 500" panose="02000000000000000000" pitchFamily="50" charset="-52"/>
                <a:ea typeface="Calibri"/>
                <a:cs typeface="Times New Roman"/>
              </a:rPr>
              <a:t>БЮДЖЕТ</a:t>
            </a:r>
            <a:endParaRPr lang="ru-RU" sz="4000" dirty="0">
              <a:solidFill>
                <a:srgbClr val="FF0000"/>
              </a:solidFill>
              <a:latin typeface="Museo Sans Cyrl 500" panose="02000000000000000000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CAFA3AC9-7914-45A4-826C-CE811DFDE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639340"/>
              </p:ext>
            </p:extLst>
          </p:nvPr>
        </p:nvGraphicFramePr>
        <p:xfrm>
          <a:off x="3872880" y="2024844"/>
          <a:ext cx="5756314" cy="3699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6314">
                  <a:extLst>
                    <a:ext uri="{9D8B030D-6E8A-4147-A177-3AD203B41FA5}">
                      <a16:colId xmlns:a16="http://schemas.microsoft.com/office/drawing/2014/main" val="2570179218"/>
                    </a:ext>
                  </a:extLst>
                </a:gridCol>
              </a:tblGrid>
              <a:tr h="1233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1" spc="162" dirty="0">
                          <a:solidFill>
                            <a:schemeClr val="tx1"/>
                          </a:solidFill>
                          <a:latin typeface="Museo Sans Cyrl 500" panose="02000000000000000000" pitchFamily="50" charset="-52"/>
                          <a:ea typeface="Calibri"/>
                          <a:cs typeface="Times New Roman"/>
                        </a:rPr>
                        <a:t>Оригинал документа об образовании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949916"/>
                  </a:ext>
                </a:extLst>
              </a:tr>
              <a:tr h="1233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0" b="1" spc="162" dirty="0">
                        <a:solidFill>
                          <a:schemeClr val="tx1"/>
                        </a:solidFill>
                        <a:latin typeface="Museo Sans Cyrl 500" panose="02000000000000000000" pitchFamily="50" charset="-52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568264"/>
                  </a:ext>
                </a:extLst>
              </a:tr>
              <a:tr h="1233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1" spc="162" dirty="0">
                          <a:solidFill>
                            <a:schemeClr val="tx1"/>
                          </a:solidFill>
                          <a:latin typeface="Museo Sans Cyrl 500" panose="02000000000000000000" pitchFamily="50" charset="-52"/>
                          <a:ea typeface="Calibri"/>
                          <a:cs typeface="Times New Roman"/>
                        </a:rPr>
                        <a:t>Согласие о зачислении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242433"/>
                  </a:ext>
                </a:extLst>
              </a:tr>
            </a:tbl>
          </a:graphicData>
        </a:graphic>
      </p:graphicFrame>
      <p:sp>
        <p:nvSpPr>
          <p:cNvPr id="3" name="Крест 2">
            <a:extLst>
              <a:ext uri="{FF2B5EF4-FFF2-40B4-BE49-F238E27FC236}">
                <a16:creationId xmlns:a16="http://schemas.microsoft.com/office/drawing/2014/main" id="{2FE0351E-5232-435F-AC44-4F12E44754EF}"/>
              </a:ext>
            </a:extLst>
          </p:cNvPr>
          <p:cNvSpPr/>
          <p:nvPr/>
        </p:nvSpPr>
        <p:spPr>
          <a:xfrm>
            <a:off x="4016896" y="3658717"/>
            <a:ext cx="432000" cy="432000"/>
          </a:xfrm>
          <a:prstGeom prst="plus">
            <a:avLst>
              <a:gd name="adj" fmla="val 38601"/>
            </a:avLst>
          </a:prstGeom>
          <a:solidFill>
            <a:schemeClr val="bg2">
              <a:lumMod val="2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Изображение выглядит как знак&#10;&#10;Автоматически созданное описание">
            <a:extLst>
              <a:ext uri="{FF2B5EF4-FFF2-40B4-BE49-F238E27FC236}">
                <a16:creationId xmlns:a16="http://schemas.microsoft.com/office/drawing/2014/main" id="{92EBD35D-B36C-46F9-9529-9FDBE17B34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4" y="2045357"/>
            <a:ext cx="2744041" cy="3658721"/>
          </a:xfrm>
          <a:prstGeom prst="rect">
            <a:avLst/>
          </a:prstGeom>
        </p:spPr>
      </p:pic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39FA3B9-B5F0-4A5F-8A1F-A320ADD05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57977" y="6356352"/>
            <a:ext cx="2228850" cy="365125"/>
          </a:xfrm>
        </p:spPr>
        <p:txBody>
          <a:bodyPr vert="horz" lIns="91440" tIns="45720" rIns="91440" bIns="45720" rtlCol="0" anchor="ctr"/>
          <a:lstStyle/>
          <a:p>
            <a:pPr defTabSz="990570"/>
            <a:fld id="{F35EDC60-4A83-4689-87ED-52E80DE18D6E}" type="slidenum">
              <a:rPr lang="ru-RU" sz="4000" b="1">
                <a:solidFill>
                  <a:srgbClr val="FF0000"/>
                </a:solidFill>
                <a:latin typeface="Museo Sans Cyrl 900" panose="02000000000000000000" pitchFamily="2" charset="-52"/>
              </a:rPr>
              <a:pPr defTabSz="990570"/>
              <a:t>5</a:t>
            </a:fld>
            <a:endParaRPr lang="ru-RU" sz="4000" b="1" dirty="0">
              <a:solidFill>
                <a:srgbClr val="FF0000"/>
              </a:solidFill>
              <a:latin typeface="Museo Sans Cyrl 900" panose="020000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1714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327" y="260647"/>
            <a:ext cx="9906000" cy="853251"/>
          </a:xfrm>
        </p:spPr>
        <p:txBody>
          <a:bodyPr>
            <a:normAutofit/>
          </a:bodyPr>
          <a:lstStyle/>
          <a:p>
            <a:pPr algn="ctr"/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ЗАЧИСЛЕНИЕ НА </a:t>
            </a:r>
            <a:r>
              <a:rPr lang="ru-RU" sz="4000" spc="162" dirty="0">
                <a:solidFill>
                  <a:srgbClr val="FF0000"/>
                </a:solidFill>
                <a:latin typeface="Museo Sans Cyrl 500" panose="02000000000000000000" pitchFamily="50" charset="-52"/>
                <a:ea typeface="Calibri"/>
                <a:cs typeface="Times New Roman"/>
              </a:rPr>
              <a:t>ВНЕБЮДЖЕТ</a:t>
            </a:r>
            <a:endParaRPr lang="ru-RU" sz="4000" dirty="0">
              <a:solidFill>
                <a:srgbClr val="FF0000"/>
              </a:solidFill>
              <a:latin typeface="Museo Sans Cyrl 500" panose="02000000000000000000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CAFA3AC9-7914-45A4-826C-CE811DFDE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757831"/>
              </p:ext>
            </p:extLst>
          </p:nvPr>
        </p:nvGraphicFramePr>
        <p:xfrm>
          <a:off x="3795300" y="1768482"/>
          <a:ext cx="5756314" cy="4212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6314">
                  <a:extLst>
                    <a:ext uri="{9D8B030D-6E8A-4147-A177-3AD203B41FA5}">
                      <a16:colId xmlns:a16="http://schemas.microsoft.com/office/drawing/2014/main" val="2570179218"/>
                    </a:ext>
                  </a:extLst>
                </a:gridCol>
              </a:tblGrid>
              <a:tr h="8424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0" spc="162" dirty="0">
                          <a:solidFill>
                            <a:schemeClr val="tx1"/>
                          </a:solidFill>
                          <a:latin typeface="Museo Sans Cyrl 500" panose="02000000000000000000" pitchFamily="50" charset="-52"/>
                          <a:ea typeface="Calibri"/>
                          <a:cs typeface="Times New Roman"/>
                        </a:rPr>
                        <a:t>Согласие о зачислении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949916"/>
                  </a:ext>
                </a:extLst>
              </a:tr>
              <a:tr h="8424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0" b="0" spc="162" dirty="0">
                        <a:solidFill>
                          <a:schemeClr val="tx1"/>
                        </a:solidFill>
                        <a:latin typeface="Museo Sans Cyrl 500" panose="02000000000000000000" pitchFamily="50" charset="-52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357263"/>
                  </a:ext>
                </a:extLst>
              </a:tr>
              <a:tr h="8424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0" spc="162" dirty="0">
                          <a:solidFill>
                            <a:schemeClr val="tx1"/>
                          </a:solidFill>
                          <a:latin typeface="Museo Sans Cyrl 500" panose="02000000000000000000" pitchFamily="50" charset="-52"/>
                          <a:ea typeface="Calibri"/>
                          <a:cs typeface="Times New Roman"/>
                        </a:rPr>
                        <a:t>Договор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568264"/>
                  </a:ext>
                </a:extLst>
              </a:tr>
              <a:tr h="8424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0" b="0" spc="162" dirty="0">
                        <a:solidFill>
                          <a:schemeClr val="tx1"/>
                        </a:solidFill>
                        <a:latin typeface="Museo Sans Cyrl 500" panose="02000000000000000000" pitchFamily="50" charset="-52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6927"/>
                  </a:ext>
                </a:extLst>
              </a:tr>
              <a:tr h="8424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0" spc="162" dirty="0">
                          <a:solidFill>
                            <a:schemeClr val="tx1"/>
                          </a:solidFill>
                          <a:latin typeface="Museo Sans Cyrl 500" panose="02000000000000000000" pitchFamily="50" charset="-52"/>
                          <a:ea typeface="Calibri"/>
                          <a:cs typeface="Times New Roman"/>
                        </a:rPr>
                        <a:t>Оплата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242433"/>
                  </a:ext>
                </a:extLst>
              </a:tr>
            </a:tbl>
          </a:graphicData>
        </a:graphic>
      </p:graphicFrame>
      <p:pic>
        <p:nvPicPr>
          <p:cNvPr id="8" name="Рисунок 7" descr="Изображение выглядит как знак&#10;&#10;Автоматически созданное описание">
            <a:extLst>
              <a:ext uri="{FF2B5EF4-FFF2-40B4-BE49-F238E27FC236}">
                <a16:creationId xmlns:a16="http://schemas.microsoft.com/office/drawing/2014/main" id="{92EBD35D-B36C-46F9-9529-9FDBE17B34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4" y="2045357"/>
            <a:ext cx="2744041" cy="3658721"/>
          </a:xfrm>
          <a:prstGeom prst="rect">
            <a:avLst/>
          </a:prstGeom>
        </p:spPr>
      </p:pic>
      <p:sp>
        <p:nvSpPr>
          <p:cNvPr id="10" name="Крест 9">
            <a:extLst>
              <a:ext uri="{FF2B5EF4-FFF2-40B4-BE49-F238E27FC236}">
                <a16:creationId xmlns:a16="http://schemas.microsoft.com/office/drawing/2014/main" id="{3C68A05E-BC05-4A5A-B832-B5DCD1A19387}"/>
              </a:ext>
            </a:extLst>
          </p:cNvPr>
          <p:cNvSpPr/>
          <p:nvPr/>
        </p:nvSpPr>
        <p:spPr>
          <a:xfrm>
            <a:off x="4052896" y="2780928"/>
            <a:ext cx="432000" cy="432000"/>
          </a:xfrm>
          <a:prstGeom prst="plus">
            <a:avLst>
              <a:gd name="adj" fmla="val 38601"/>
            </a:avLst>
          </a:prstGeom>
          <a:solidFill>
            <a:schemeClr val="bg2">
              <a:lumMod val="2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рест 10">
            <a:extLst>
              <a:ext uri="{FF2B5EF4-FFF2-40B4-BE49-F238E27FC236}">
                <a16:creationId xmlns:a16="http://schemas.microsoft.com/office/drawing/2014/main" id="{FCE83AF5-5E24-4CCF-B3F9-2225BB032E7C}"/>
              </a:ext>
            </a:extLst>
          </p:cNvPr>
          <p:cNvSpPr/>
          <p:nvPr/>
        </p:nvSpPr>
        <p:spPr>
          <a:xfrm>
            <a:off x="4052896" y="4485970"/>
            <a:ext cx="432000" cy="432000"/>
          </a:xfrm>
          <a:prstGeom prst="plus">
            <a:avLst>
              <a:gd name="adj" fmla="val 38601"/>
            </a:avLst>
          </a:prstGeom>
          <a:solidFill>
            <a:schemeClr val="bg2">
              <a:lumMod val="2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05D9657-78B4-46EB-8996-2B2EC2075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57977" y="6356352"/>
            <a:ext cx="2228850" cy="365125"/>
          </a:xfrm>
        </p:spPr>
        <p:txBody>
          <a:bodyPr vert="horz" lIns="91440" tIns="45720" rIns="91440" bIns="45720" rtlCol="0" anchor="ctr"/>
          <a:lstStyle/>
          <a:p>
            <a:pPr defTabSz="990570"/>
            <a:fld id="{F35EDC60-4A83-4689-87ED-52E80DE18D6E}" type="slidenum">
              <a:rPr lang="ru-RU" sz="4000" b="1">
                <a:solidFill>
                  <a:srgbClr val="FF0000"/>
                </a:solidFill>
                <a:latin typeface="Museo Sans Cyrl 900" panose="02000000000000000000" pitchFamily="2" charset="-52"/>
              </a:rPr>
              <a:pPr defTabSz="990570"/>
              <a:t>6</a:t>
            </a:fld>
            <a:endParaRPr lang="ru-RU" sz="4000" b="1" dirty="0">
              <a:solidFill>
                <a:srgbClr val="FF0000"/>
              </a:solidFill>
              <a:latin typeface="Museo Sans Cyrl 900" panose="020000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59965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327" y="260647"/>
            <a:ext cx="9906000" cy="853251"/>
          </a:xfrm>
        </p:spPr>
        <p:txBody>
          <a:bodyPr>
            <a:normAutofit/>
          </a:bodyPr>
          <a:lstStyle/>
          <a:p>
            <a:pPr algn="ctr"/>
            <a:r>
              <a:rPr lang="ru-RU" sz="4000" spc="162" dirty="0">
                <a:latin typeface="Museo Sans Cyrl 500" panose="02000000000000000000" pitchFamily="50" charset="-52"/>
                <a:cs typeface="Times New Roman"/>
              </a:rPr>
              <a:t>НАЧАЛ</a:t>
            </a:r>
            <a:r>
              <a:rPr lang="ru-RU" sz="4000" spc="162" dirty="0">
                <a:solidFill>
                  <a:srgbClr val="FF0000"/>
                </a:solidFill>
                <a:latin typeface="Museo Sans Cyrl 500" panose="02000000000000000000" pitchFamily="50" charset="-52"/>
                <a:cs typeface="Times New Roman"/>
              </a:rPr>
              <a:t>О</a:t>
            </a:r>
            <a:r>
              <a:rPr lang="ru-RU" sz="4000" spc="162" dirty="0">
                <a:latin typeface="Museo Sans Cyrl 500" panose="02000000000000000000" pitchFamily="50" charset="-52"/>
                <a:cs typeface="Times New Roman"/>
              </a:rPr>
              <a:t> ПРИЕМА</a:t>
            </a:r>
            <a:endParaRPr lang="ru-RU" sz="4000" dirty="0">
              <a:latin typeface="Museo Sans Cyrl 500" panose="02000000000000000000" pitchFamily="50" charset="-52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85D8296B-07B0-4199-8B2D-C88987D47125}"/>
              </a:ext>
            </a:extLst>
          </p:cNvPr>
          <p:cNvSpPr txBox="1">
            <a:spLocks/>
          </p:cNvSpPr>
          <p:nvPr/>
        </p:nvSpPr>
        <p:spPr>
          <a:xfrm>
            <a:off x="3224808" y="1774383"/>
            <a:ext cx="6240694" cy="1374325"/>
          </a:xfrm>
          <a:prstGeom prst="rect">
            <a:avLst/>
          </a:prstGeom>
        </p:spPr>
        <p:txBody>
          <a:bodyPr vert="horz" lIns="99060" tIns="49530" rIns="99060" bIns="4953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ru-RU" sz="4500" b="1" spc="162" dirty="0">
                <a:latin typeface="Museo Sans Cyrl 900" panose="02000000000000000000" pitchFamily="2" charset="-52"/>
                <a:ea typeface="Calibri"/>
                <a:cs typeface="Times New Roman"/>
              </a:rPr>
              <a:t>1 июня 2019 года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5009405-884A-497B-8CA6-DAD488417F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76" y="1705461"/>
            <a:ext cx="1512168" cy="1512168"/>
          </a:xfrm>
          <a:prstGeom prst="rect">
            <a:avLst/>
          </a:prstGeom>
        </p:spPr>
      </p:pic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A6E5064-5737-4262-9ED8-4B32F85AE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46402" y="6356352"/>
            <a:ext cx="2228850" cy="365125"/>
          </a:xfrm>
        </p:spPr>
        <p:txBody>
          <a:bodyPr vert="horz" lIns="91440" tIns="45720" rIns="91440" bIns="45720" rtlCol="0" anchor="ctr"/>
          <a:lstStyle/>
          <a:p>
            <a:pPr defTabSz="990570"/>
            <a:fld id="{F35EDC60-4A83-4689-87ED-52E80DE18D6E}" type="slidenum">
              <a:rPr lang="ru-RU" sz="4000" b="1">
                <a:solidFill>
                  <a:srgbClr val="FF0000"/>
                </a:solidFill>
                <a:latin typeface="Museo Sans Cyrl 900" panose="02000000000000000000" pitchFamily="2" charset="-52"/>
              </a:rPr>
              <a:pPr defTabSz="990570"/>
              <a:t>7</a:t>
            </a:fld>
            <a:endParaRPr lang="ru-RU" sz="4000" b="1">
              <a:solidFill>
                <a:srgbClr val="FF0000"/>
              </a:solidFill>
              <a:latin typeface="Museo Sans Cyrl 900" panose="02000000000000000000" pitchFamily="2" charset="-52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7946453-10DB-429A-A674-0F464E665002}"/>
              </a:ext>
            </a:extLst>
          </p:cNvPr>
          <p:cNvSpPr txBox="1">
            <a:spLocks/>
          </p:cNvSpPr>
          <p:nvPr/>
        </p:nvSpPr>
        <p:spPr>
          <a:xfrm>
            <a:off x="-34326" y="4192920"/>
            <a:ext cx="9935999" cy="1919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ru-RU" sz="2500" b="1" spc="150" dirty="0">
                <a:latin typeface="Museo Sans Cyrl 500" panose="02000000000000000000" pitchFamily="50" charset="-52"/>
                <a:ea typeface="Calibri"/>
                <a:cs typeface="Times New Roman"/>
              </a:rPr>
              <a:t>Завершение приема документов:</a:t>
            </a:r>
          </a:p>
          <a:p>
            <a:pPr marL="342900" indent="-342900" algn="ctr">
              <a:lnSpc>
                <a:spcPct val="125000"/>
              </a:lnSpc>
              <a:spcBef>
                <a:spcPts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ru-RU" sz="2500" b="1" spc="150" dirty="0">
                <a:latin typeface="Museo Sans Cyrl 100" panose="02000000000000000000" pitchFamily="2" charset="-52"/>
                <a:ea typeface="Calibri"/>
                <a:cs typeface="Times New Roman"/>
              </a:rPr>
              <a:t>обучение начинается </a:t>
            </a:r>
            <a:r>
              <a:rPr lang="ru-RU" sz="2500" b="1" spc="150" dirty="0">
                <a:latin typeface="Museo Sans Cyrl 500" panose="02000000000000000000" pitchFamily="50" charset="-52"/>
                <a:ea typeface="Calibri"/>
                <a:cs typeface="Times New Roman"/>
              </a:rPr>
              <a:t>с 1-го сентября </a:t>
            </a:r>
            <a:r>
              <a:rPr lang="ru-RU" sz="2500" b="1" spc="150" dirty="0">
                <a:latin typeface="Museo Sans Cyrl 100" panose="02000000000000000000" pitchFamily="2" charset="-52"/>
                <a:ea typeface="Calibri"/>
                <a:cs typeface="Times New Roman"/>
              </a:rPr>
              <a:t>– </a:t>
            </a:r>
            <a:r>
              <a:rPr lang="en-US" sz="2500" b="1" spc="150" dirty="0">
                <a:solidFill>
                  <a:srgbClr val="FF0000"/>
                </a:solidFill>
                <a:latin typeface="Museo Sans Cyrl 100" panose="02000000000000000000" pitchFamily="2" charset="-52"/>
                <a:ea typeface="Calibri"/>
                <a:cs typeface="Times New Roman"/>
              </a:rPr>
              <a:t>09</a:t>
            </a:r>
            <a:r>
              <a:rPr lang="ru-RU" sz="2500" b="1" spc="150" dirty="0">
                <a:solidFill>
                  <a:srgbClr val="FF0000"/>
                </a:solidFill>
                <a:latin typeface="Museo Sans Cyrl 100" panose="02000000000000000000" pitchFamily="2" charset="-52"/>
                <a:ea typeface="Calibri"/>
                <a:cs typeface="Times New Roman"/>
              </a:rPr>
              <a:t> августа</a:t>
            </a:r>
          </a:p>
          <a:p>
            <a:pPr marL="342900" indent="-342900" algn="ctr">
              <a:lnSpc>
                <a:spcPct val="125000"/>
              </a:lnSpc>
              <a:spcBef>
                <a:spcPts val="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ru-RU" sz="2500" b="1" spc="150" dirty="0">
                <a:latin typeface="Museo Sans Cyrl 100" panose="02000000000000000000" pitchFamily="2" charset="-52"/>
                <a:ea typeface="Calibri"/>
                <a:cs typeface="Times New Roman"/>
              </a:rPr>
              <a:t>обучение начинается </a:t>
            </a:r>
            <a:r>
              <a:rPr lang="ru-RU" sz="2500" b="1" spc="150" dirty="0">
                <a:latin typeface="Museo Sans Cyrl 500" panose="02000000000000000000" pitchFamily="50" charset="-52"/>
                <a:ea typeface="Calibri"/>
                <a:cs typeface="Times New Roman"/>
              </a:rPr>
              <a:t>с 1-го октября </a:t>
            </a:r>
            <a:r>
              <a:rPr lang="ru-RU" sz="2500" b="1" spc="150" dirty="0">
                <a:latin typeface="Museo Sans Cyrl 100" panose="02000000000000000000" pitchFamily="2" charset="-52"/>
                <a:ea typeface="Calibri"/>
                <a:cs typeface="Times New Roman"/>
              </a:rPr>
              <a:t>– </a:t>
            </a:r>
            <a:r>
              <a:rPr lang="en-US" sz="2500" b="1" spc="150" dirty="0">
                <a:solidFill>
                  <a:srgbClr val="FF0000"/>
                </a:solidFill>
                <a:latin typeface="Museo Sans Cyrl 100" panose="02000000000000000000" pitchFamily="2" charset="-52"/>
                <a:ea typeface="Calibri"/>
                <a:cs typeface="Times New Roman"/>
              </a:rPr>
              <a:t>09</a:t>
            </a:r>
            <a:r>
              <a:rPr lang="ru-RU" sz="2500" b="1" spc="150" dirty="0">
                <a:solidFill>
                  <a:srgbClr val="FF0000"/>
                </a:solidFill>
                <a:latin typeface="Museo Sans Cyrl 100" panose="02000000000000000000" pitchFamily="2" charset="-52"/>
                <a:ea typeface="Calibri"/>
                <a:cs typeface="Times New Roman"/>
              </a:rPr>
              <a:t> сентября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DB2EAFC2-0484-4BA6-B40E-FB80A558BC15}"/>
              </a:ext>
            </a:extLst>
          </p:cNvPr>
          <p:cNvCxnSpPr/>
          <p:nvPr/>
        </p:nvCxnSpPr>
        <p:spPr>
          <a:xfrm>
            <a:off x="-15000" y="3670814"/>
            <a:ext cx="9936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823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327" y="260647"/>
            <a:ext cx="9906000" cy="1269684"/>
          </a:xfrm>
        </p:spPr>
        <p:txBody>
          <a:bodyPr>
            <a:normAutofit/>
          </a:bodyPr>
          <a:lstStyle/>
          <a:p>
            <a:pPr algn="ctr"/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К</a:t>
            </a:r>
            <a:r>
              <a:rPr lang="ru-RU" sz="4000" spc="162" dirty="0">
                <a:solidFill>
                  <a:srgbClr val="FF0000"/>
                </a:solidFill>
                <a:latin typeface="Museo Sans Cyrl 500" panose="02000000000000000000" pitchFamily="50" charset="-52"/>
                <a:ea typeface="Calibri"/>
                <a:cs typeface="Times New Roman"/>
              </a:rPr>
              <a:t>О</a:t>
            </a:r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НТАКТЫ</a:t>
            </a:r>
            <a:b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</a:br>
            <a:r>
              <a:rPr lang="ru-RU" sz="4000" spc="162" dirty="0">
                <a:latin typeface="Museo Sans Cyrl 500" panose="02000000000000000000" pitchFamily="50" charset="-52"/>
                <a:ea typeface="Calibri"/>
                <a:cs typeface="Times New Roman"/>
              </a:rPr>
              <a:t>ПРИЕМНОЙ КОМИССИИ</a:t>
            </a:r>
            <a:endParaRPr lang="ru-RU" sz="4000" dirty="0">
              <a:latin typeface="Museo Sans Cyrl 500" panose="02000000000000000000" pitchFamily="50" charset="-52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71359230-DBD8-4C17-B42C-28FD51FF9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200882"/>
              </p:ext>
            </p:extLst>
          </p:nvPr>
        </p:nvGraphicFramePr>
        <p:xfrm>
          <a:off x="209155" y="1646380"/>
          <a:ext cx="9487690" cy="5168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525">
                  <a:extLst>
                    <a:ext uri="{9D8B030D-6E8A-4147-A177-3AD203B41FA5}">
                      <a16:colId xmlns:a16="http://schemas.microsoft.com/office/drawing/2014/main" val="81559011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597039191"/>
                    </a:ext>
                  </a:extLst>
                </a:gridCol>
                <a:gridCol w="6472037">
                  <a:extLst>
                    <a:ext uri="{9D8B030D-6E8A-4147-A177-3AD203B41FA5}">
                      <a16:colId xmlns:a16="http://schemas.microsoft.com/office/drawing/2014/main" val="1391198633"/>
                    </a:ext>
                  </a:extLst>
                </a:gridCol>
              </a:tblGrid>
              <a:tr h="129202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2050" b="1" spc="162" dirty="0">
                          <a:solidFill>
                            <a:schemeClr val="tx1"/>
                          </a:solidFill>
                          <a:latin typeface="Museo Sans Cyrl 500" panose="02000000000000000000" pitchFamily="50" charset="-52"/>
                          <a:ea typeface="Calibri"/>
                          <a:cs typeface="Times New Roman"/>
                        </a:rPr>
                        <a:t>Адрес </a:t>
                      </a:r>
                      <a:endParaRPr lang="ru-RU" sz="2050" b="1" dirty="0">
                        <a:solidFill>
                          <a:schemeClr val="tx1"/>
                        </a:solidFill>
                        <a:latin typeface="Museo Sans Cyrl 500" panose="02000000000000000000" pitchFamily="50" charset="-52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2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050" b="1" spc="162" dirty="0">
                          <a:solidFill>
                            <a:sysClr val="windowText" lastClr="000000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м. ВДНХ, м. Ботанический сад,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050" b="1" spc="162" dirty="0">
                          <a:solidFill>
                            <a:sysClr val="windowText" lastClr="000000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2-й Сельскохозяйственный проезд, дом 4, корпус 2, 1 этаж, кабинет 212</a:t>
                      </a: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741643"/>
                  </a:ext>
                </a:extLst>
              </a:tr>
              <a:tr h="129202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2050" b="1" spc="162" dirty="0">
                          <a:solidFill>
                            <a:schemeClr val="tx1"/>
                          </a:solidFill>
                          <a:latin typeface="Museo Sans Cyrl 500" panose="02000000000000000000" pitchFamily="50" charset="-52"/>
                          <a:ea typeface="Calibri"/>
                          <a:cs typeface="Times New Roman"/>
                        </a:rPr>
                        <a:t>Телефоны</a:t>
                      </a:r>
                      <a:endParaRPr lang="ru-RU" sz="2050" b="1" dirty="0">
                        <a:solidFill>
                          <a:schemeClr val="tx1"/>
                        </a:solidFill>
                        <a:latin typeface="Museo Sans Cyrl 500" panose="02000000000000000000" pitchFamily="50" charset="-52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2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050" b="1" spc="162" dirty="0">
                          <a:solidFill>
                            <a:sysClr val="windowText" lastClr="000000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+7 (499) 181- 21 - 33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050" b="1" spc="162" dirty="0">
                          <a:solidFill>
                            <a:sysClr val="windowText" lastClr="000000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+7 (499) 181- 21 - 77</a:t>
                      </a: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283773"/>
                  </a:ext>
                </a:extLst>
              </a:tr>
              <a:tr h="129202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050" b="1" spc="162" dirty="0">
                          <a:solidFill>
                            <a:schemeClr val="tx1"/>
                          </a:solidFill>
                          <a:latin typeface="Museo Sans Cyrl 500" panose="02000000000000000000" pitchFamily="50" charset="-52"/>
                          <a:ea typeface="Calibri"/>
                          <a:cs typeface="Times New Roman"/>
                        </a:rPr>
                        <a:t>E-mail</a:t>
                      </a:r>
                      <a:endParaRPr lang="ru-RU" sz="2050" b="1" dirty="0">
                        <a:solidFill>
                          <a:schemeClr val="tx1"/>
                        </a:solidFill>
                        <a:latin typeface="Museo Sans Cyrl 500" panose="02000000000000000000" pitchFamily="50" charset="-52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ru-RU" sz="2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2050" b="1" spc="162" dirty="0">
                          <a:solidFill>
                            <a:sysClr val="windowText" lastClr="000000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priem@mgpu.ru</a:t>
                      </a:r>
                      <a:endParaRPr lang="ru-RU" sz="2050" b="1" dirty="0">
                        <a:solidFill>
                          <a:sysClr val="windowText" lastClr="000000"/>
                        </a:solidFill>
                        <a:latin typeface="Museo Sans Cyrl 100" panose="02000000000000000000" pitchFamily="2" charset="-52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5181197"/>
                  </a:ext>
                </a:extLst>
              </a:tr>
              <a:tr h="129202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50" b="1" spc="162" dirty="0">
                          <a:solidFill>
                            <a:schemeClr val="tx1"/>
                          </a:solidFill>
                          <a:latin typeface="Museo Sans Cyrl 500" panose="02000000000000000000" pitchFamily="50" charset="-52"/>
                          <a:ea typeface="Calibri"/>
                          <a:cs typeface="Times New Roman"/>
                        </a:rPr>
                        <a:t>График работы</a:t>
                      </a: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50" b="1" spc="162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050" b="1" spc="162" dirty="0">
                          <a:solidFill>
                            <a:sysClr val="windowText" lastClr="000000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с 10:00 до 18:00 (без обеда)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2050" b="1" spc="162" dirty="0">
                          <a:solidFill>
                            <a:sysClr val="windowText" lastClr="000000"/>
                          </a:solidFill>
                          <a:latin typeface="Museo Sans Cyrl 100" panose="02000000000000000000" pitchFamily="2" charset="-52"/>
                          <a:ea typeface="Calibri"/>
                          <a:cs typeface="Times New Roman"/>
                        </a:rPr>
                        <a:t>понедельник - пятница</a:t>
                      </a:r>
                    </a:p>
                  </a:txBody>
                  <a:tcPr anchor="ctr">
                    <a:lnL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5817603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DB1847A-406D-4DC0-A52E-7EE3604D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46402" y="6356352"/>
            <a:ext cx="2228850" cy="365125"/>
          </a:xfrm>
        </p:spPr>
        <p:txBody>
          <a:bodyPr vert="horz" lIns="91440" tIns="45720" rIns="91440" bIns="45720" rtlCol="0" anchor="ctr"/>
          <a:lstStyle/>
          <a:p>
            <a:pPr defTabSz="990570"/>
            <a:fld id="{F35EDC60-4A83-4689-87ED-52E80DE18D6E}" type="slidenum">
              <a:rPr lang="ru-RU" sz="4000" b="1">
                <a:solidFill>
                  <a:srgbClr val="FF0000"/>
                </a:solidFill>
                <a:latin typeface="Museo Sans Cyrl 900" panose="02000000000000000000" pitchFamily="2" charset="-52"/>
              </a:rPr>
              <a:pPr defTabSz="990570"/>
              <a:t>8</a:t>
            </a:fld>
            <a:endParaRPr lang="ru-RU" sz="4000" b="1" dirty="0">
              <a:solidFill>
                <a:srgbClr val="FF0000"/>
              </a:solidFill>
              <a:latin typeface="Museo Sans Cyrl 900" panose="02000000000000000000" pitchFamily="2" charset="-52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530504E-C6D6-4E9A-85E4-63C15E91AD9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70" t="1" r="27207" b="86661"/>
          <a:stretch/>
        </p:blipFill>
        <p:spPr>
          <a:xfrm>
            <a:off x="2360711" y="5918810"/>
            <a:ext cx="493759" cy="448053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0540C369-6E5F-450E-902F-E8ABCCFF4CF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30" t="27214" r="56707" b="61014"/>
          <a:stretch/>
        </p:blipFill>
        <p:spPr>
          <a:xfrm>
            <a:off x="2360711" y="4687239"/>
            <a:ext cx="493758" cy="412547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88A254DE-FC28-4EB3-AD60-9637F035C29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95" t="24725" b="56593"/>
          <a:stretch/>
        </p:blipFill>
        <p:spPr>
          <a:xfrm>
            <a:off x="2396666" y="3307786"/>
            <a:ext cx="421849" cy="627528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7F5699F6-6AC4-4755-968F-9DA908BB88D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17" t="24725" r="27560" b="57856"/>
          <a:stretch/>
        </p:blipFill>
        <p:spPr>
          <a:xfrm>
            <a:off x="2360711" y="2012237"/>
            <a:ext cx="493758" cy="58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086673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226</Words>
  <Application>Microsoft Office PowerPoint</Application>
  <PresentationFormat>Лист A4 (210x297 мм)</PresentationFormat>
  <Paragraphs>59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Museo Sans Cyrl 100</vt:lpstr>
      <vt:lpstr>Museo Sans Cyrl 500</vt:lpstr>
      <vt:lpstr>Museo Sans Cyrl 900</vt:lpstr>
      <vt:lpstr>1_Тема Office</vt:lpstr>
      <vt:lpstr>ОСОБЕННОСТИ ПРИЕМА  В 2019 ГОДУ  МАГИСТРАТУРА</vt:lpstr>
      <vt:lpstr>5 ШАГОВ ПОСТУПЛЕНИЯ</vt:lpstr>
      <vt:lpstr>СПИСОК ДОКУМЕНТОВ</vt:lpstr>
      <vt:lpstr>ИНДИВИДУАЛЬНЫЕ ДОСТИЖЕНИЯ</vt:lpstr>
      <vt:lpstr>ЗАЧИСЛЕНИЕ НА БЮДЖЕТ</vt:lpstr>
      <vt:lpstr>ЗАЧИСЛЕНИЕ НА ВНЕБЮДЖЕТ</vt:lpstr>
      <vt:lpstr>НАЧАЛО ПРИЕМА</vt:lpstr>
      <vt:lpstr>КОНТАКТЫ ПРИЕМНОЙ КОМИССИИ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Титова Наталья Владимировна</cp:lastModifiedBy>
  <cp:revision>313</cp:revision>
  <cp:lastPrinted>2017-10-26T06:56:08Z</cp:lastPrinted>
  <dcterms:created xsi:type="dcterms:W3CDTF">2017-06-01T16:51:05Z</dcterms:created>
  <dcterms:modified xsi:type="dcterms:W3CDTF">2019-03-25T14:25:40Z</dcterms:modified>
</cp:coreProperties>
</file>