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7" r:id="rId1"/>
  </p:sldMasterIdLst>
  <p:sldIdLst>
    <p:sldId id="256" r:id="rId2"/>
    <p:sldId id="257" r:id="rId3"/>
    <p:sldId id="258" r:id="rId4"/>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1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32461A-250E-4A29-9E9B-599CA3838FA1}" type="datetime1">
              <a:rPr lang="en-US" smtClean="0"/>
              <a:pPr/>
              <a:t>06.09.19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CF40B41D-FD10-4A38-B39B-626510BD49B7}" type="slidenum">
              <a:rPr lang="en-US" smtClean="0"/>
              <a:pPr/>
              <a:t>‹#›</a:t>
            </a:fld>
            <a:endParaRPr lang="en-US" dirty="0"/>
          </a:p>
        </p:txBody>
      </p:sp>
    </p:spTree>
    <p:extLst>
      <p:ext uri="{BB962C8B-B14F-4D97-AF65-F5344CB8AC3E}">
        <p14:creationId xmlns:p14="http://schemas.microsoft.com/office/powerpoint/2010/main" val="350605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5C3B9A-1DE7-584D-96FB-72FCF630D598}" type="datetimeFigureOut">
              <a:rPr lang="ru-RU" smtClean="0"/>
              <a:t>06.09.19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41113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5C3B9A-1DE7-584D-96FB-72FCF630D598}" type="datetimeFigureOut">
              <a:rPr lang="ru-RU" smtClean="0"/>
              <a:t>06.09.19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82170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5C3B9A-1DE7-584D-96FB-72FCF630D598}" type="datetimeFigureOut">
              <a:rPr lang="ru-RU" smtClean="0"/>
              <a:t>06.09.19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354772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F4ADA4-35DF-4BD1-8C53-4246F035229A}" type="datetime1">
              <a:rPr lang="en-US" smtClean="0"/>
              <a:pPr/>
              <a:t>06.09.19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74968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5C3B9A-1DE7-584D-96FB-72FCF630D598}" type="datetimeFigureOut">
              <a:rPr lang="ru-RU" smtClean="0"/>
              <a:t>06.09.19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24510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5C3B9A-1DE7-584D-96FB-72FCF630D598}" type="datetimeFigureOut">
              <a:rPr lang="ru-RU" smtClean="0"/>
              <a:t>06.09.19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312278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5C3B9A-1DE7-584D-96FB-72FCF630D598}" type="datetimeFigureOut">
              <a:rPr lang="ru-RU" smtClean="0"/>
              <a:t>06.09.19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9777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5C3B9A-1DE7-584D-96FB-72FCF630D598}" type="datetimeFigureOut">
              <a:rPr lang="ru-RU" smtClean="0"/>
              <a:t>06.09.19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190951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5C3B9A-1DE7-584D-96FB-72FCF630D598}" type="datetimeFigureOut">
              <a:rPr lang="ru-RU" smtClean="0"/>
              <a:t>06.09.19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163615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25C3B9A-1DE7-584D-96FB-72FCF630D598}" type="datetimeFigureOut">
              <a:rPr lang="ru-RU" smtClean="0"/>
              <a:t>06.09.19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4E2DA-7110-3044-81EB-4F8D6AB734D5}" type="slidenum">
              <a:rPr lang="ru-RU" smtClean="0"/>
              <a:t>‹#›</a:t>
            </a:fld>
            <a:endParaRPr lang="ru-RU"/>
          </a:p>
        </p:txBody>
      </p:sp>
    </p:spTree>
    <p:extLst>
      <p:ext uri="{BB962C8B-B14F-4D97-AF65-F5344CB8AC3E}">
        <p14:creationId xmlns:p14="http://schemas.microsoft.com/office/powerpoint/2010/main" val="4114031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C3B9A-1DE7-584D-96FB-72FCF630D598}" type="datetimeFigureOut">
              <a:rPr lang="ru-RU" smtClean="0"/>
              <a:t>06.09.19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4E2DA-7110-3044-81EB-4F8D6AB734D5}" type="slidenum">
              <a:rPr lang="ru-RU" smtClean="0"/>
              <a:t>‹#›</a:t>
            </a:fld>
            <a:endParaRPr lang="ru-RU"/>
          </a:p>
        </p:txBody>
      </p:sp>
    </p:spTree>
    <p:extLst>
      <p:ext uri="{BB962C8B-B14F-4D97-AF65-F5344CB8AC3E}">
        <p14:creationId xmlns:p14="http://schemas.microsoft.com/office/powerpoint/2010/main" val="3801513481"/>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Изображение 6"/>
          <p:cNvPicPr>
            <a:picLocks noChangeAspect="1"/>
          </p:cNvPicPr>
          <p:nvPr/>
        </p:nvPicPr>
        <p:blipFill rotWithShape="1">
          <a:blip r:embed="rId2"/>
          <a:srcRect t="-1392" b="-824"/>
          <a:stretch/>
        </p:blipFill>
        <p:spPr>
          <a:xfrm>
            <a:off x="0" y="254000"/>
            <a:ext cx="9144000" cy="6470752"/>
          </a:xfrm>
          <a:prstGeom prst="rect">
            <a:avLst/>
          </a:prstGeom>
        </p:spPr>
      </p:pic>
      <p:sp>
        <p:nvSpPr>
          <p:cNvPr id="2" name="Название 1"/>
          <p:cNvSpPr>
            <a:spLocks noGrp="1"/>
          </p:cNvSpPr>
          <p:nvPr>
            <p:ph type="ctrTitle"/>
          </p:nvPr>
        </p:nvSpPr>
        <p:spPr>
          <a:xfrm>
            <a:off x="476265" y="2517530"/>
            <a:ext cx="8232576" cy="3662893"/>
          </a:xfrm>
        </p:spPr>
        <p:txBody>
          <a:bodyPr>
            <a:normAutofit/>
          </a:bodyPr>
          <a:lstStyle/>
          <a:p>
            <a:pPr marL="0" indent="0"/>
            <a:r>
              <a:rPr lang="ru-RU" sz="4900" b="1" i="1" dirty="0" smtClean="0">
                <a:ln w="10541" cmpd="sng">
                  <a:solidFill>
                    <a:srgbClr val="7D7D7D">
                      <a:tint val="100000"/>
                      <a:shade val="100000"/>
                      <a:satMod val="110000"/>
                    </a:srgbClr>
                  </a:solidFill>
                  <a:prstDash val="solid"/>
                </a:ln>
                <a:solidFill>
                  <a:srgbClr val="660066"/>
                </a:solidFill>
              </a:rPr>
              <a:t> </a:t>
            </a:r>
            <a:r>
              <a:rPr lang="ru-RU" sz="4900" b="1" i="1" dirty="0" smtClean="0">
                <a:ln w="10541" cmpd="sng">
                  <a:solidFill>
                    <a:srgbClr val="7D7D7D">
                      <a:tint val="100000"/>
                      <a:shade val="100000"/>
                      <a:satMod val="110000"/>
                    </a:srgbClr>
                  </a:solidFill>
                  <a:prstDash val="solid"/>
                </a:ln>
                <a:solidFill>
                  <a:srgbClr val="0000FF"/>
                </a:solidFill>
              </a:rPr>
              <a:t>Международный день грамотности</a:t>
            </a:r>
            <a:r>
              <a:rPr lang="fr-FR" sz="4900" b="1" i="1" dirty="0" smtClean="0">
                <a:ln w="10541" cmpd="sng">
                  <a:solidFill>
                    <a:srgbClr val="7D7D7D">
                      <a:tint val="100000"/>
                      <a:shade val="100000"/>
                      <a:satMod val="110000"/>
                    </a:srgbClr>
                  </a:solidFill>
                  <a:prstDash val="solid"/>
                </a:ln>
                <a:solidFill>
                  <a:srgbClr val="0000FF"/>
                </a:solidFill>
              </a:rPr>
              <a:t/>
            </a:r>
            <a:br>
              <a:rPr lang="fr-FR" sz="4900" b="1" i="1" dirty="0" smtClean="0">
                <a:ln w="10541" cmpd="sng">
                  <a:solidFill>
                    <a:srgbClr val="7D7D7D">
                      <a:tint val="100000"/>
                      <a:shade val="100000"/>
                      <a:satMod val="110000"/>
                    </a:srgbClr>
                  </a:solidFill>
                  <a:prstDash val="solid"/>
                </a:ln>
                <a:solidFill>
                  <a:srgbClr val="0000FF"/>
                </a:solidFill>
              </a:rPr>
            </a:br>
            <a:r>
              <a:rPr lang="fr-FR" sz="4900" b="1" i="1" dirty="0">
                <a:solidFill>
                  <a:srgbClr val="0000FF"/>
                </a:solidFill>
              </a:rPr>
              <a:t>Journée internationale de </a:t>
            </a:r>
            <a:r>
              <a:rPr lang="fr-FR" sz="4900" b="1" i="1" dirty="0" smtClean="0">
                <a:solidFill>
                  <a:srgbClr val="0000FF"/>
                </a:solidFill>
              </a:rPr>
              <a:t>l’alphabétisation</a:t>
            </a:r>
            <a:endParaRPr lang="ru-RU" sz="4900" b="1" i="1" dirty="0">
              <a:solidFill>
                <a:srgbClr val="0000FF"/>
              </a:solidFill>
            </a:endParaRPr>
          </a:p>
        </p:txBody>
      </p:sp>
      <p:sp>
        <p:nvSpPr>
          <p:cNvPr id="3" name="Прямоугольник 2"/>
          <p:cNvSpPr/>
          <p:nvPr/>
        </p:nvSpPr>
        <p:spPr>
          <a:xfrm>
            <a:off x="1666926" y="1956524"/>
            <a:ext cx="5272931" cy="707886"/>
          </a:xfrm>
          <a:prstGeom prst="rect">
            <a:avLst/>
          </a:prstGeom>
        </p:spPr>
        <p:txBody>
          <a:bodyPr wrap="square">
            <a:spAutoFit/>
          </a:bodyPr>
          <a:lstStyle/>
          <a:p>
            <a:pPr algn="ctr"/>
            <a:r>
              <a:rPr lang="ru-RU" sz="4000" b="1" i="1" cap="all" spc="300" dirty="0">
                <a:solidFill>
                  <a:srgbClr val="FF0000"/>
                </a:solidFill>
                <a:effectLst>
                  <a:outerShdw blurRad="50800" dist="38100" dir="2700000" algn="tl" rotWithShape="0">
                    <a:prstClr val="black">
                      <a:alpha val="40000"/>
                    </a:prstClr>
                  </a:outerShdw>
                </a:effectLst>
                <a:ea typeface="+mj-ea"/>
                <a:cs typeface="+mj-cs"/>
              </a:rPr>
              <a:t>8 сентября </a:t>
            </a:r>
            <a:endParaRPr lang="ru-RU" sz="4000" b="1" i="1" dirty="0">
              <a:solidFill>
                <a:srgbClr val="FF0000"/>
              </a:solidFill>
            </a:endParaRPr>
          </a:p>
        </p:txBody>
      </p:sp>
    </p:spTree>
    <p:extLst>
      <p:ext uri="{BB962C8B-B14F-4D97-AF65-F5344CB8AC3E}">
        <p14:creationId xmlns:p14="http://schemas.microsoft.com/office/powerpoint/2010/main" val="27954747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stretch>
            <a:fillRect/>
          </a:stretch>
        </p:blipFill>
        <p:spPr>
          <a:xfrm>
            <a:off x="0" y="50800"/>
            <a:ext cx="9144000" cy="6738752"/>
          </a:xfrm>
          <a:prstGeom prst="rect">
            <a:avLst/>
          </a:prstGeom>
        </p:spPr>
      </p:pic>
      <p:pic>
        <p:nvPicPr>
          <p:cNvPr id="2" name="Изображение 1"/>
          <p:cNvPicPr>
            <a:picLocks noChangeAspect="1"/>
          </p:cNvPicPr>
          <p:nvPr/>
        </p:nvPicPr>
        <p:blipFill>
          <a:blip r:embed="rId3">
            <a:alphaModFix amt="18000"/>
          </a:blip>
          <a:stretch>
            <a:fillRect/>
          </a:stretch>
        </p:blipFill>
        <p:spPr>
          <a:xfrm>
            <a:off x="914400" y="342900"/>
            <a:ext cx="7150100" cy="6172200"/>
          </a:xfrm>
          <a:prstGeom prst="rect">
            <a:avLst/>
          </a:prstGeom>
        </p:spPr>
      </p:pic>
      <p:sp>
        <p:nvSpPr>
          <p:cNvPr id="7" name="Название 6"/>
          <p:cNvSpPr>
            <a:spLocks noGrp="1"/>
          </p:cNvSpPr>
          <p:nvPr>
            <p:ph type="title"/>
          </p:nvPr>
        </p:nvSpPr>
        <p:spPr>
          <a:xfrm>
            <a:off x="260812" y="204124"/>
            <a:ext cx="8517428" cy="3869639"/>
          </a:xfrm>
        </p:spPr>
        <p:txBody>
          <a:bodyPr>
            <a:normAutofit fontScale="90000"/>
          </a:bodyPr>
          <a:lstStyle/>
          <a:p>
            <a:pPr algn="just"/>
            <a:r>
              <a:rPr lang="ru-RU" sz="1600" dirty="0">
                <a:solidFill>
                  <a:srgbClr val="0000FF"/>
                </a:solidFill>
              </a:rPr>
              <a:t>Международный день грамотности, который был объявлен в 1966 году ЮНЕСКО, отмечается в системе ООН. День грамотности празднуется </a:t>
            </a:r>
            <a:r>
              <a:rPr lang="ru-RU" sz="1600" dirty="0" smtClean="0">
                <a:solidFill>
                  <a:srgbClr val="0000FF"/>
                </a:solidFill>
              </a:rPr>
              <a:t>8 </a:t>
            </a:r>
            <a:r>
              <a:rPr lang="ru-RU" sz="1600" dirty="0">
                <a:solidFill>
                  <a:srgbClr val="0000FF"/>
                </a:solidFill>
              </a:rPr>
              <a:t>сентября. </a:t>
            </a:r>
            <a:r>
              <a:rPr lang="ru-RU" sz="1600" dirty="0" smtClean="0">
                <a:solidFill>
                  <a:srgbClr val="0000FF"/>
                </a:solidFill>
              </a:rPr>
              <a:t>Именно </a:t>
            </a:r>
            <a:r>
              <a:rPr lang="ru-RU" sz="1600" dirty="0">
                <a:solidFill>
                  <a:srgbClr val="0000FF"/>
                </a:solidFill>
              </a:rPr>
              <a:t>в этот день в 1965 году в Тегеране торжественно открылась Международная конференция министров образования, основной темой которой была ликвидация неграмотности. </a:t>
            </a:r>
            <a:br>
              <a:rPr lang="ru-RU" sz="1600" dirty="0">
                <a:solidFill>
                  <a:srgbClr val="0000FF"/>
                </a:solidFill>
              </a:rPr>
            </a:br>
            <a:r>
              <a:rPr lang="ru-RU" sz="1600" dirty="0" smtClean="0">
                <a:solidFill>
                  <a:srgbClr val="0000FF"/>
                </a:solidFill>
              </a:rPr>
              <a:t/>
            </a:r>
            <a:br>
              <a:rPr lang="ru-RU" sz="1600" dirty="0" smtClean="0">
                <a:solidFill>
                  <a:srgbClr val="0000FF"/>
                </a:solidFill>
              </a:rPr>
            </a:br>
            <a:r>
              <a:rPr lang="ru-RU" sz="1600" dirty="0" smtClean="0">
                <a:solidFill>
                  <a:srgbClr val="0000FF"/>
                </a:solidFill>
              </a:rPr>
              <a:t>Цель </a:t>
            </a:r>
            <a:r>
              <a:rPr lang="ru-RU" sz="1600" dirty="0">
                <a:solidFill>
                  <a:srgbClr val="0000FF"/>
                </a:solidFill>
              </a:rPr>
              <a:t>создания этого праздника – призвать общество активизировать усилия по распространению грамотности. Распространение грамотности – основная сфера деятельности ЮНЕСКО. </a:t>
            </a:r>
            <a:r>
              <a:rPr lang="ru-RU" sz="1600" dirty="0" smtClean="0">
                <a:solidFill>
                  <a:srgbClr val="0000FF"/>
                </a:solidFill>
              </a:rPr>
              <a:t/>
            </a:r>
            <a:br>
              <a:rPr lang="ru-RU" sz="1600" dirty="0" smtClean="0">
                <a:solidFill>
                  <a:srgbClr val="0000FF"/>
                </a:solidFill>
              </a:rPr>
            </a:br>
            <a:r>
              <a:rPr lang="fr-FR" sz="1600" dirty="0" smtClean="0">
                <a:solidFill>
                  <a:srgbClr val="0000FF"/>
                </a:solidFill>
              </a:rPr>
              <a:t/>
            </a:r>
            <a:br>
              <a:rPr lang="fr-FR" sz="1600" dirty="0" smtClean="0">
                <a:solidFill>
                  <a:srgbClr val="0000FF"/>
                </a:solidFill>
              </a:rPr>
            </a:br>
            <a:r>
              <a:rPr lang="fr-FR" sz="1600" dirty="0">
                <a:solidFill>
                  <a:srgbClr val="0000FF"/>
                </a:solidFill>
              </a:rPr>
              <a:t>Chaque année, le 8 septembre, on célèbre La Journée internationale de l'alphabétisation. Son objectif est de souligner l'importance de l'alphabétisation auprès des citoyens, des collectivités et des associations. L'alphabétisation est un motif de réjouissance pour l’humanité qui a accompli des avancées spectaculaires en la matière, le monde compte en effet aujourd'hui près de 4 milliards d'alphabètes.</a:t>
            </a:r>
            <a:br>
              <a:rPr lang="fr-FR" sz="1600" dirty="0">
                <a:solidFill>
                  <a:srgbClr val="0000FF"/>
                </a:solidFill>
              </a:rPr>
            </a:br>
            <a:r>
              <a:rPr lang="ru-RU" sz="1600" dirty="0">
                <a:solidFill>
                  <a:srgbClr val="0000FF"/>
                </a:solidFill>
              </a:rPr>
              <a:t/>
            </a:r>
            <a:br>
              <a:rPr lang="ru-RU" sz="1600" dirty="0">
                <a:solidFill>
                  <a:srgbClr val="0000FF"/>
                </a:solidFill>
              </a:rPr>
            </a:br>
            <a:r>
              <a:rPr lang="fr-FR" sz="1600" dirty="0">
                <a:solidFill>
                  <a:srgbClr val="0000FF"/>
                </a:solidFill>
              </a:rPr>
              <a:t>Cependant, l’objectif de l’alphabétisation pour tous – enfants, jeunes et adultes – n’a toujours pas été atteint, et reste une cible </a:t>
            </a:r>
            <a:r>
              <a:rPr lang="fr-FR" sz="1600" dirty="0" smtClean="0">
                <a:solidFill>
                  <a:srgbClr val="0000FF"/>
                </a:solidFill>
              </a:rPr>
              <a:t>mouvante</a:t>
            </a:r>
            <a:r>
              <a:rPr lang="ru-RU" sz="1600" dirty="0" smtClean="0">
                <a:solidFill>
                  <a:srgbClr val="0000FF"/>
                </a:solidFill>
              </a:rPr>
              <a:t>. </a:t>
            </a:r>
            <a:r>
              <a:rPr lang="fr-FR" sz="1600" dirty="0" smtClean="0">
                <a:solidFill>
                  <a:srgbClr val="0000FF"/>
                </a:solidFill>
              </a:rPr>
              <a:t>Aujourd'hui</a:t>
            </a:r>
            <a:r>
              <a:rPr lang="fr-FR" sz="1600" dirty="0">
                <a:solidFill>
                  <a:srgbClr val="0000FF"/>
                </a:solidFill>
              </a:rPr>
              <a:t>, </a:t>
            </a:r>
            <a:r>
              <a:rPr lang="fr-FR" sz="1600" b="1" dirty="0">
                <a:solidFill>
                  <a:srgbClr val="0000FF"/>
                </a:solidFill>
              </a:rPr>
              <a:t>près d'une personne sur sept est illettrée</a:t>
            </a:r>
            <a:r>
              <a:rPr lang="fr-FR" sz="1600" dirty="0">
                <a:solidFill>
                  <a:srgbClr val="0000FF"/>
                </a:solidFill>
              </a:rPr>
              <a:t>, et sur les 860 millions d'illettrés, 500 millions sont des femmes.</a:t>
            </a:r>
            <a:br>
              <a:rPr lang="fr-FR" sz="1600" dirty="0">
                <a:solidFill>
                  <a:srgbClr val="0000FF"/>
                </a:solidFill>
              </a:rPr>
            </a:br>
            <a:endParaRPr lang="ru-RU" sz="1600" dirty="0">
              <a:solidFill>
                <a:srgbClr val="0000FF"/>
              </a:solidFill>
            </a:endParaRPr>
          </a:p>
        </p:txBody>
      </p:sp>
      <p:sp>
        <p:nvSpPr>
          <p:cNvPr id="8" name="Содержимое 7"/>
          <p:cNvSpPr>
            <a:spLocks noGrp="1"/>
          </p:cNvSpPr>
          <p:nvPr>
            <p:ph idx="1"/>
          </p:nvPr>
        </p:nvSpPr>
        <p:spPr>
          <a:xfrm>
            <a:off x="398446" y="3685825"/>
            <a:ext cx="8379794" cy="3000958"/>
          </a:xfrm>
        </p:spPr>
        <p:txBody>
          <a:bodyPr>
            <a:normAutofit fontScale="47500" lnSpcReduction="20000"/>
          </a:bodyPr>
          <a:lstStyle/>
          <a:p>
            <a:pPr marL="0" indent="0" algn="ctr">
              <a:buNone/>
            </a:pPr>
            <a:endParaRPr lang="ru-RU" sz="3200" dirty="0" smtClean="0"/>
          </a:p>
          <a:p>
            <a:pPr marL="0" indent="0" algn="ctr">
              <a:buNone/>
            </a:pPr>
            <a:r>
              <a:rPr lang="ru-RU" sz="4000" dirty="0" smtClean="0">
                <a:solidFill>
                  <a:srgbClr val="FF0000"/>
                </a:solidFill>
              </a:rPr>
              <a:t>В рамках деятельности ресурсного центра Посольства Франции в МГПУ</a:t>
            </a:r>
          </a:p>
          <a:p>
            <a:pPr marL="0" indent="0" algn="ctr">
              <a:buNone/>
            </a:pPr>
            <a:r>
              <a:rPr lang="ru-RU" sz="4000" b="1" dirty="0" smtClean="0">
                <a:solidFill>
                  <a:srgbClr val="FF0000"/>
                </a:solidFill>
              </a:rPr>
              <a:t>«Салон французского языка»</a:t>
            </a:r>
          </a:p>
          <a:p>
            <a:pPr marL="0" indent="0" algn="ctr">
              <a:buNone/>
            </a:pPr>
            <a:r>
              <a:rPr lang="ru-RU" sz="4000" dirty="0" smtClean="0">
                <a:solidFill>
                  <a:srgbClr val="FF0000"/>
                </a:solidFill>
              </a:rPr>
              <a:t>кафедра </a:t>
            </a:r>
            <a:r>
              <a:rPr lang="ru-RU" sz="4000" dirty="0">
                <a:solidFill>
                  <a:srgbClr val="FF0000"/>
                </a:solidFill>
              </a:rPr>
              <a:t>французского языка и </a:t>
            </a:r>
            <a:r>
              <a:rPr lang="ru-RU" sz="4000" dirty="0" smtClean="0">
                <a:solidFill>
                  <a:srgbClr val="FF0000"/>
                </a:solidFill>
              </a:rPr>
              <a:t>лингводидактики</a:t>
            </a:r>
            <a:br>
              <a:rPr lang="ru-RU" sz="4000" dirty="0" smtClean="0">
                <a:solidFill>
                  <a:srgbClr val="FF0000"/>
                </a:solidFill>
              </a:rPr>
            </a:br>
            <a:r>
              <a:rPr lang="ru-RU" sz="4000" dirty="0" smtClean="0">
                <a:solidFill>
                  <a:srgbClr val="FF0000"/>
                </a:solidFill>
              </a:rPr>
              <a:t/>
            </a:r>
            <a:br>
              <a:rPr lang="ru-RU" sz="4000" dirty="0" smtClean="0">
                <a:solidFill>
                  <a:srgbClr val="FF0000"/>
                </a:solidFill>
              </a:rPr>
            </a:br>
            <a:endParaRPr lang="ru-RU" sz="4000" dirty="0" smtClean="0">
              <a:solidFill>
                <a:srgbClr val="FF0000"/>
              </a:solidFill>
            </a:endParaRPr>
          </a:p>
          <a:p>
            <a:pPr marL="0" indent="0" algn="ctr">
              <a:buNone/>
            </a:pPr>
            <a:r>
              <a:rPr lang="ru-RU" sz="4000" dirty="0" smtClean="0">
                <a:solidFill>
                  <a:srgbClr val="FF0000"/>
                </a:solidFill>
              </a:rPr>
              <a:t> проводит </a:t>
            </a:r>
          </a:p>
          <a:p>
            <a:pPr marL="0" indent="0" algn="ctr">
              <a:buNone/>
            </a:pPr>
            <a:endParaRPr lang="ru-RU" sz="3200" dirty="0" smtClean="0">
              <a:solidFill>
                <a:srgbClr val="FF0000"/>
              </a:solidFill>
            </a:endParaRPr>
          </a:p>
          <a:p>
            <a:pPr marL="0" indent="0" algn="ctr">
              <a:buNone/>
            </a:pPr>
            <a:r>
              <a:rPr lang="ru-RU" sz="6300" dirty="0" smtClean="0">
                <a:solidFill>
                  <a:srgbClr val="FF0000"/>
                </a:solidFill>
              </a:rPr>
              <a:t>Неделю </a:t>
            </a:r>
            <a:r>
              <a:rPr lang="ru-RU" sz="6300" dirty="0">
                <a:solidFill>
                  <a:srgbClr val="FF0000"/>
                </a:solidFill>
              </a:rPr>
              <a:t>диктантов, </a:t>
            </a:r>
            <a:br>
              <a:rPr lang="ru-RU" sz="6300" dirty="0">
                <a:solidFill>
                  <a:srgbClr val="FF0000"/>
                </a:solidFill>
              </a:rPr>
            </a:br>
            <a:r>
              <a:rPr lang="ru-RU" sz="3500" dirty="0" smtClean="0">
                <a:solidFill>
                  <a:srgbClr val="FF0000"/>
                </a:solidFill>
              </a:rPr>
              <a:t>приуроченных </a:t>
            </a:r>
            <a:r>
              <a:rPr lang="ru-RU" sz="3500" dirty="0">
                <a:solidFill>
                  <a:srgbClr val="FF0000"/>
                </a:solidFill>
              </a:rPr>
              <a:t>к Международному дню </a:t>
            </a:r>
            <a:r>
              <a:rPr lang="ru-RU" sz="3500" dirty="0" smtClean="0">
                <a:solidFill>
                  <a:srgbClr val="FF0000"/>
                </a:solidFill>
              </a:rPr>
              <a:t>грамотности</a:t>
            </a:r>
          </a:p>
        </p:txBody>
      </p:sp>
    </p:spTree>
    <p:extLst>
      <p:ext uri="{BB962C8B-B14F-4D97-AF65-F5344CB8AC3E}">
        <p14:creationId xmlns:p14="http://schemas.microsoft.com/office/powerpoint/2010/main" val="4128008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p:cNvPicPr>
            <a:picLocks noChangeAspect="1"/>
          </p:cNvPicPr>
          <p:nvPr/>
        </p:nvPicPr>
        <p:blipFill>
          <a:blip r:embed="rId2"/>
          <a:stretch>
            <a:fillRect/>
          </a:stretch>
        </p:blipFill>
        <p:spPr>
          <a:xfrm>
            <a:off x="0" y="228600"/>
            <a:ext cx="9144000" cy="6384704"/>
          </a:xfrm>
          <a:prstGeom prst="rect">
            <a:avLst/>
          </a:prstGeom>
        </p:spPr>
      </p:pic>
      <p:sp>
        <p:nvSpPr>
          <p:cNvPr id="2" name="Название 1"/>
          <p:cNvSpPr>
            <a:spLocks noGrp="1"/>
          </p:cNvSpPr>
          <p:nvPr>
            <p:ph type="title"/>
          </p:nvPr>
        </p:nvSpPr>
        <p:spPr>
          <a:xfrm>
            <a:off x="457200" y="533399"/>
            <a:ext cx="8229600" cy="2196661"/>
          </a:xfrm>
        </p:spPr>
        <p:txBody>
          <a:bodyPr>
            <a:normAutofit/>
          </a:bodyPr>
          <a:lstStyle/>
          <a:p>
            <a:pPr algn="l"/>
            <a:r>
              <a:rPr lang="ru-RU" sz="3600" dirty="0" smtClean="0">
                <a:solidFill>
                  <a:srgbClr val="FFFFFF"/>
                </a:solidFill>
              </a:rPr>
              <a:t>     Тема диктантов 2019:  </a:t>
            </a:r>
            <a:r>
              <a:rPr lang="ru-RU" sz="3600" dirty="0" smtClean="0"/>
              <a:t/>
            </a:r>
            <a:br>
              <a:rPr lang="ru-RU" sz="3600" dirty="0" smtClean="0"/>
            </a:br>
            <a:endParaRPr lang="ru-RU" sz="3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1474153" y="2324746"/>
            <a:ext cx="6123404" cy="4274873"/>
          </a:xfrm>
        </p:spPr>
        <p:txBody>
          <a:bodyPr>
            <a:normAutofit fontScale="62500" lnSpcReduction="20000"/>
          </a:bodyPr>
          <a:lstStyle/>
          <a:p>
            <a:pPr marL="0" indent="0">
              <a:buNone/>
            </a:pPr>
            <a:r>
              <a:rPr lang="ru-RU" sz="2600" b="1" i="1" dirty="0" smtClean="0">
                <a:solidFill>
                  <a:schemeClr val="bg1"/>
                </a:solidFill>
              </a:rPr>
              <a:t>Номинации</a:t>
            </a:r>
            <a:r>
              <a:rPr lang="ru-RU" sz="2600" b="1" i="1" dirty="0">
                <a:solidFill>
                  <a:schemeClr val="bg1"/>
                </a:solidFill>
              </a:rPr>
              <a:t>: </a:t>
            </a:r>
          </a:p>
          <a:p>
            <a:pPr marL="0" indent="0">
              <a:buNone/>
            </a:pPr>
            <a:endParaRPr lang="ru-RU" sz="2600" dirty="0">
              <a:solidFill>
                <a:schemeClr val="bg1"/>
              </a:solidFill>
            </a:endParaRPr>
          </a:p>
          <a:p>
            <a:pPr marL="0" indent="0">
              <a:buNone/>
            </a:pPr>
            <a:r>
              <a:rPr lang="ru-RU" sz="2600" i="1" dirty="0">
                <a:solidFill>
                  <a:schemeClr val="bg1"/>
                </a:solidFill>
              </a:rPr>
              <a:t>«Начинающие изучать французский язык»;</a:t>
            </a:r>
          </a:p>
          <a:p>
            <a:pPr marL="0" indent="0">
              <a:buNone/>
            </a:pPr>
            <a:endParaRPr lang="ru-RU" sz="2600" i="1" dirty="0">
              <a:solidFill>
                <a:schemeClr val="bg1"/>
              </a:solidFill>
            </a:endParaRPr>
          </a:p>
          <a:p>
            <a:pPr marL="0" indent="0">
              <a:buNone/>
            </a:pPr>
            <a:r>
              <a:rPr lang="ru-RU" sz="2600" i="1" dirty="0">
                <a:solidFill>
                  <a:schemeClr val="bg1"/>
                </a:solidFill>
              </a:rPr>
              <a:t>«Продолжающие изучать французский язык» ;</a:t>
            </a:r>
          </a:p>
          <a:p>
            <a:pPr marL="0" indent="0">
              <a:buNone/>
            </a:pPr>
            <a:endParaRPr lang="ru-RU" sz="2600" i="1" dirty="0">
              <a:solidFill>
                <a:schemeClr val="bg1"/>
              </a:solidFill>
            </a:endParaRPr>
          </a:p>
          <a:p>
            <a:pPr marL="0" indent="0">
              <a:buNone/>
            </a:pPr>
            <a:r>
              <a:rPr lang="ru-RU" sz="2600" i="1" dirty="0">
                <a:solidFill>
                  <a:schemeClr val="bg1"/>
                </a:solidFill>
              </a:rPr>
              <a:t>«Совершенствующие свои знания во французском </a:t>
            </a:r>
            <a:r>
              <a:rPr lang="ru-RU" sz="2600" i="1" dirty="0" smtClean="0">
                <a:solidFill>
                  <a:schemeClr val="bg1"/>
                </a:solidFill>
              </a:rPr>
              <a:t>языке </a:t>
            </a:r>
            <a:r>
              <a:rPr lang="mr-IN" sz="2600" i="1" dirty="0" smtClean="0">
                <a:solidFill>
                  <a:schemeClr val="bg1"/>
                </a:solidFill>
              </a:rPr>
              <a:t>–</a:t>
            </a:r>
            <a:r>
              <a:rPr lang="ru-RU" sz="2600" i="1" dirty="0" smtClean="0">
                <a:solidFill>
                  <a:schemeClr val="bg1"/>
                </a:solidFill>
              </a:rPr>
              <a:t> 1» ;</a:t>
            </a:r>
          </a:p>
          <a:p>
            <a:pPr marL="0" indent="0">
              <a:buNone/>
            </a:pPr>
            <a:r>
              <a:rPr lang="ru-RU" sz="2600" i="1" dirty="0">
                <a:solidFill>
                  <a:schemeClr val="bg1"/>
                </a:solidFill>
              </a:rPr>
              <a:t>«Совершенствующие свои знания во французском языке </a:t>
            </a:r>
            <a:r>
              <a:rPr lang="mr-IN" sz="2600" i="1" dirty="0">
                <a:solidFill>
                  <a:schemeClr val="bg1"/>
                </a:solidFill>
              </a:rPr>
              <a:t>–</a:t>
            </a:r>
            <a:r>
              <a:rPr lang="ru-RU" sz="2600" i="1" dirty="0">
                <a:solidFill>
                  <a:schemeClr val="bg1"/>
                </a:solidFill>
              </a:rPr>
              <a:t> </a:t>
            </a:r>
            <a:r>
              <a:rPr lang="ru-RU" sz="2600" i="1" dirty="0" smtClean="0">
                <a:solidFill>
                  <a:schemeClr val="bg1"/>
                </a:solidFill>
              </a:rPr>
              <a:t>2» .</a:t>
            </a:r>
            <a:endParaRPr lang="ru-RU" sz="2600" i="1" dirty="0">
              <a:solidFill>
                <a:schemeClr val="bg1"/>
              </a:solidFill>
            </a:endParaRPr>
          </a:p>
          <a:p>
            <a:pPr marL="0" indent="0">
              <a:buNone/>
            </a:pPr>
            <a:endParaRPr lang="ru-RU" sz="2600" dirty="0" smtClean="0">
              <a:solidFill>
                <a:schemeClr val="bg1"/>
              </a:solidFill>
            </a:endParaRPr>
          </a:p>
          <a:p>
            <a:pPr marL="0" indent="0">
              <a:buNone/>
            </a:pPr>
            <a:endParaRPr lang="ru-RU" sz="2600" dirty="0">
              <a:solidFill>
                <a:schemeClr val="bg1"/>
              </a:solidFill>
            </a:endParaRPr>
          </a:p>
          <a:p>
            <a:pPr marL="0" indent="0" algn="ctr">
              <a:buNone/>
            </a:pPr>
            <a:r>
              <a:rPr lang="ru-RU" sz="2600" b="1" dirty="0" smtClean="0">
                <a:solidFill>
                  <a:srgbClr val="FF0000"/>
                </a:solidFill>
              </a:rPr>
              <a:t>9–14 сентября – проведение диктантов (согласно расписанию занятий) </a:t>
            </a:r>
          </a:p>
          <a:p>
            <a:pPr marL="0" indent="0" algn="ctr">
              <a:buNone/>
            </a:pPr>
            <a:r>
              <a:rPr lang="ru-RU" sz="2600" b="1" dirty="0" smtClean="0">
                <a:solidFill>
                  <a:srgbClr val="FF0000"/>
                </a:solidFill>
              </a:rPr>
              <a:t>15–22 сентября – проверка диктантов</a:t>
            </a:r>
          </a:p>
          <a:p>
            <a:pPr marL="0" indent="0" algn="ctr">
              <a:buNone/>
            </a:pPr>
            <a:r>
              <a:rPr lang="ru-RU" sz="2600" b="1" dirty="0" smtClean="0">
                <a:solidFill>
                  <a:srgbClr val="FF0000"/>
                </a:solidFill>
              </a:rPr>
              <a:t>23 </a:t>
            </a:r>
            <a:r>
              <a:rPr lang="ru-RU" sz="2600" b="1" dirty="0" smtClean="0">
                <a:solidFill>
                  <a:srgbClr val="FF0000"/>
                </a:solidFill>
              </a:rPr>
              <a:t>сентября </a:t>
            </a:r>
            <a:r>
              <a:rPr lang="ru-RU" sz="2600" b="1" dirty="0" smtClean="0">
                <a:solidFill>
                  <a:srgbClr val="FF0000"/>
                </a:solidFill>
              </a:rPr>
              <a:t>– награждение победителей (Гастрономический фестиваль</a:t>
            </a:r>
            <a:r>
              <a:rPr lang="ru-RU" sz="2600" b="1" dirty="0">
                <a:solidFill>
                  <a:srgbClr val="FF0000"/>
                </a:solidFill>
              </a:rPr>
              <a:t>, посвященный </a:t>
            </a:r>
            <a:r>
              <a:rPr lang="ru-RU" sz="2600" b="1" dirty="0" smtClean="0">
                <a:solidFill>
                  <a:srgbClr val="FF0000"/>
                </a:solidFill>
              </a:rPr>
              <a:t>Европейскому дню языков</a:t>
            </a:r>
            <a:r>
              <a:rPr lang="ru-RU" sz="2600" b="1" dirty="0">
                <a:solidFill>
                  <a:srgbClr val="FF0000"/>
                </a:solidFill>
              </a:rPr>
              <a:t>)</a:t>
            </a:r>
            <a:endParaRPr lang="ru-RU" sz="2600" b="1" dirty="0" smtClean="0">
              <a:solidFill>
                <a:srgbClr val="FF0000"/>
              </a:solidFill>
            </a:endParaRPr>
          </a:p>
          <a:p>
            <a:endParaRPr lang="ru-RU" sz="2600" dirty="0"/>
          </a:p>
        </p:txBody>
      </p:sp>
      <p:pic>
        <p:nvPicPr>
          <p:cNvPr id="8" name="Изображение 7"/>
          <p:cNvPicPr>
            <a:picLocks noChangeAspect="1"/>
          </p:cNvPicPr>
          <p:nvPr/>
        </p:nvPicPr>
        <p:blipFill>
          <a:blip r:embed="rId3">
            <a:alphaModFix amt="56000"/>
          </a:blip>
          <a:stretch>
            <a:fillRect/>
          </a:stretch>
        </p:blipFill>
        <p:spPr>
          <a:xfrm>
            <a:off x="5922808" y="533399"/>
            <a:ext cx="1866900" cy="2044700"/>
          </a:xfrm>
          <a:prstGeom prst="rect">
            <a:avLst/>
          </a:prstGeom>
        </p:spPr>
      </p:pic>
    </p:spTree>
    <p:extLst>
      <p:ext uri="{BB962C8B-B14F-4D97-AF65-F5344CB8AC3E}">
        <p14:creationId xmlns:p14="http://schemas.microsoft.com/office/powerpoint/2010/main" val="6729104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TotalTime>
  <Words>147</Words>
  <Application>Microsoft Macintosh PowerPoint</Application>
  <PresentationFormat>Экран (4:3)</PresentationFormat>
  <Paragraphs>24</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Тема Office</vt:lpstr>
      <vt:lpstr> Международный день грамотности Journée internationale de l’alphabétisation</vt:lpstr>
      <vt:lpstr>Международный день грамотности, который был объявлен в 1966 году ЮНЕСКО, отмечается в системе ООН. День грамотности празднуется 8 сентября. Именно в этот день в 1965 году в Тегеране торжественно открылась Международная конференция министров образования, основной темой которой была ликвидация неграмотности.   Цель создания этого праздника – призвать общество активизировать усилия по распространению грамотности. Распространение грамотности – основная сфера деятельности ЮНЕСКО.   Chaque année, le 8 septembre, on célèbre La Journée internationale de l'alphabétisation. Son objectif est de souligner l'importance de l'alphabétisation auprès des citoyens, des collectivités et des associations. L'alphabétisation est un motif de réjouissance pour l’humanité qui a accompli des avancées spectaculaires en la matière, le monde compte en effet aujourd'hui près de 4 milliards d'alphabètes.  Cependant, l’objectif de l’alphabétisation pour tous – enfants, jeunes et adultes – n’a toujours pas été atteint, et reste une cible mouvante. Aujourd'hui, près d'une personne sur sept est illettrée, et sur les 860 millions d'illettrés, 500 millions sont des femmes. </vt:lpstr>
      <vt:lpstr>     Тема диктантов 2019: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8 сентября – Международный день грамотности</dc:title>
  <dc:creator>user</dc:creator>
  <cp:lastModifiedBy>user</cp:lastModifiedBy>
  <cp:revision>32</cp:revision>
  <dcterms:created xsi:type="dcterms:W3CDTF">2015-09-04T09:05:30Z</dcterms:created>
  <dcterms:modified xsi:type="dcterms:W3CDTF">2019-09-06T15:26:00Z</dcterms:modified>
</cp:coreProperties>
</file>