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6" r:id="rId8"/>
    <p:sldId id="267" r:id="rId9"/>
    <p:sldId id="264" r:id="rId10"/>
    <p:sldId id="269" r:id="rId11"/>
    <p:sldId id="270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A4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1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Количество регистраций</a:t>
            </a:r>
          </a:p>
          <a:p>
            <a:pPr>
              <a:defRPr/>
            </a:pPr>
            <a:r>
              <a:rPr lang="ru-RU" sz="1200" dirty="0"/>
              <a:t>в сравнении</a:t>
            </a:r>
            <a:r>
              <a:rPr lang="ru-RU" sz="1200" baseline="0" dirty="0"/>
              <a:t> с аналогичным периодом прошлого года</a:t>
            </a:r>
            <a:endParaRPr lang="ru-RU" sz="1200" dirty="0"/>
          </a:p>
        </c:rich>
      </c:tx>
      <c:layout>
        <c:manualLayout>
          <c:xMode val="edge"/>
          <c:yMode val="edge"/>
          <c:x val="0.1720724451127143"/>
          <c:y val="2.87067694509858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6647916205559874"/>
          <c:y val="0.22809069562922712"/>
          <c:w val="0.51199466705392349"/>
          <c:h val="0.498051849645740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28.10. 2019 г.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2"/>
                <c:pt idx="0">
                  <c:v>Педагогическое образование (основное)</c:v>
                </c:pt>
                <c:pt idx="1">
                  <c:v>Специальное (дефектологическое) образование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2"/>
                <c:pt idx="0" formatCode="#,##0">
                  <c:v>6667</c:v>
                </c:pt>
                <c:pt idx="1">
                  <c:v>1819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6E-49D9-A54F-5CE257B044A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18.10. 2018 г.</c:v>
                </c:pt>
              </c:strCache>
            </c:strRef>
          </c:tx>
          <c:spPr>
            <a:solidFill>
              <a:srgbClr val="FF9966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2"/>
                <c:pt idx="0">
                  <c:v>Педагогическое образование (основное)</c:v>
                </c:pt>
                <c:pt idx="1">
                  <c:v>Специальное (дефектологическое) образование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2"/>
                <c:pt idx="0" formatCode="#,##0">
                  <c:v>3943</c:v>
                </c:pt>
                <c:pt idx="1">
                  <c:v>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6E-49D9-A54F-5CE257B044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518955088"/>
        <c:axId val="-1518955632"/>
      </c:barChart>
      <c:catAx>
        <c:axId val="-151895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0" spcFirstLastPara="1" vertOverflow="ellipsis" wrap="square" anchor="t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518955632"/>
        <c:crosses val="autoZero"/>
        <c:auto val="1"/>
        <c:lblAlgn val="ctr"/>
        <c:lblOffset val="100"/>
        <c:noMultiLvlLbl val="0"/>
      </c:catAx>
      <c:valAx>
        <c:axId val="-151895563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518955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214189438287399"/>
          <c:y val="0.1852471660259303"/>
          <c:w val="0.33760738598516793"/>
          <c:h val="0.158702547901439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49999616780255"/>
          <c:y val="5.7028310657742165E-2"/>
          <c:w val="0.82562894876011383"/>
          <c:h val="0.524880080321334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9DC-4248-ABCE-6518241E841B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9DC-4248-ABCE-6518241E841B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9DC-4248-ABCE-6518241E841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9DC-4248-ABCE-6518241E841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9DC-4248-ABCE-6518241E841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9DC-4248-ABCE-6518241E841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9DC-4248-ABCE-6518241E84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Чувашский государственный педагогический университет им. И.Я. Яковлева</c:v>
                </c:pt>
                <c:pt idx="1">
                  <c:v>Мордовский государственный университет им. Н.П. Огарёва</c:v>
                </c:pt>
                <c:pt idx="2">
                  <c:v>Московский городской педагогический университет</c:v>
                </c:pt>
                <c:pt idx="3">
                  <c:v>Дальневосточный федеральный университет" филиал в г. Уссурийске</c:v>
                </c:pt>
                <c:pt idx="4">
                  <c:v>Мордовский государственный педагогический институт им. М.Е. Евсевьева</c:v>
                </c:pt>
                <c:pt idx="5">
                  <c:v>Новосибирский государственный педагогический университет</c:v>
                </c:pt>
                <c:pt idx="6">
                  <c:v>Красноярский государственный педагогический университет им. В.П. Астафьева</c:v>
                </c:pt>
                <c:pt idx="7">
                  <c:v>Тюменский государственный университет</c:v>
                </c:pt>
                <c:pt idx="8">
                  <c:v>Нижегородский государственный педагогический университет им. Козьмы Минина</c:v>
                </c:pt>
                <c:pt idx="9">
                  <c:v>Дальневосточный федеральный университет</c:v>
                </c:pt>
                <c:pt idx="10">
                  <c:v>Ярославский государственный педагогический университет им. К.Д. Ушинского</c:v>
                </c:pt>
                <c:pt idx="11">
                  <c:v>Псковский государственный университет</c:v>
                </c:pt>
                <c:pt idx="12">
                  <c:v>Астраханский государственный университет</c:v>
                </c:pt>
                <c:pt idx="13">
                  <c:v>Челябинский государственный университет</c:v>
                </c:pt>
                <c:pt idx="14">
                  <c:v>Сочинский государственный университет</c:v>
                </c:pt>
                <c:pt idx="15">
                  <c:v>Дагестанский государственный педагогический университет</c:v>
                </c:pt>
                <c:pt idx="16">
                  <c:v>Пятигорский государственный университет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198</c:v>
                </c:pt>
                <c:pt idx="1">
                  <c:v>235</c:v>
                </c:pt>
                <c:pt idx="2">
                  <c:v>355</c:v>
                </c:pt>
                <c:pt idx="3">
                  <c:v>227</c:v>
                </c:pt>
                <c:pt idx="4">
                  <c:v>218</c:v>
                </c:pt>
                <c:pt idx="5">
                  <c:v>213</c:v>
                </c:pt>
                <c:pt idx="6">
                  <c:v>75</c:v>
                </c:pt>
                <c:pt idx="7">
                  <c:v>55</c:v>
                </c:pt>
                <c:pt idx="8">
                  <c:v>46</c:v>
                </c:pt>
                <c:pt idx="9">
                  <c:v>40</c:v>
                </c:pt>
                <c:pt idx="10">
                  <c:v>40</c:v>
                </c:pt>
                <c:pt idx="11">
                  <c:v>19</c:v>
                </c:pt>
                <c:pt idx="12">
                  <c:v>17</c:v>
                </c:pt>
                <c:pt idx="13">
                  <c:v>13</c:v>
                </c:pt>
                <c:pt idx="14">
                  <c:v>8</c:v>
                </c:pt>
                <c:pt idx="15">
                  <c:v>2</c:v>
                </c:pt>
                <c:pt idx="1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9DC-4248-ABCE-6518241E841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-1746365392"/>
        <c:axId val="-1746367568"/>
      </c:barChart>
      <c:catAx>
        <c:axId val="-1746365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746367568"/>
        <c:crosses val="autoZero"/>
        <c:auto val="1"/>
        <c:lblAlgn val="ctr"/>
        <c:lblOffset val="100"/>
        <c:noMultiLvlLbl val="0"/>
      </c:catAx>
      <c:valAx>
        <c:axId val="-17463675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746365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49999616780255"/>
          <c:y val="5.7028310657742165E-2"/>
          <c:w val="0.82562894876011383"/>
          <c:h val="0.524880080321334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E2-46E9-96F9-8CAD213FA47C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E2-46E9-96F9-8CAD213FA47C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E2-46E9-96F9-8CAD213FA47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3E2-46E9-96F9-8CAD213FA47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3E2-46E9-96F9-8CAD213FA47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3E2-46E9-96F9-8CAD213FA47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3E2-46E9-96F9-8CAD213FA4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Тамбовский государственный университет им. г. Р. Державина</c:v>
                </c:pt>
                <c:pt idx="1">
                  <c:v>Мордовский государственный университет им. Н.П. Огарёва</c:v>
                </c:pt>
                <c:pt idx="2">
                  <c:v>Московский городской педагогический университет</c:v>
                </c:pt>
                <c:pt idx="3">
                  <c:v>Мордовский государственный педагогический институт им. М.Е. Евсевьева</c:v>
                </c:pt>
                <c:pt idx="4">
                  <c:v>Красноярский государственный педагогический университет им. В.П. Астафьева</c:v>
                </c:pt>
                <c:pt idx="5">
                  <c:v>Сочинский государственный университет</c:v>
                </c:pt>
                <c:pt idx="6">
                  <c:v>Новосибирский государственный педагогический университет</c:v>
                </c:pt>
                <c:pt idx="7">
                  <c:v>Дальневосточный федеральный университет</c:v>
                </c:pt>
                <c:pt idx="8">
                  <c:v>Ярославский государственный педагогический университет им. К.Д. Ушинского</c:v>
                </c:pt>
                <c:pt idx="9">
                  <c:v>Нижегородский государственный педагогический университет им. Козьмы Минина</c:v>
                </c:pt>
                <c:pt idx="10">
                  <c:v>Псковский государственный университет</c:v>
                </c:pt>
                <c:pt idx="11">
                  <c:v>Челябинский государственный университет</c:v>
                </c:pt>
                <c:pt idx="12">
                  <c:v>Тюменский индустриальный университет</c:v>
                </c:pt>
                <c:pt idx="13">
                  <c:v>Астраханский государственный университет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56</c:v>
                </c:pt>
                <c:pt idx="1">
                  <c:v>73</c:v>
                </c:pt>
                <c:pt idx="2">
                  <c:v>197</c:v>
                </c:pt>
                <c:pt idx="3">
                  <c:v>94</c:v>
                </c:pt>
                <c:pt idx="4">
                  <c:v>94</c:v>
                </c:pt>
                <c:pt idx="5">
                  <c:v>54</c:v>
                </c:pt>
                <c:pt idx="6">
                  <c:v>51</c:v>
                </c:pt>
                <c:pt idx="7">
                  <c:v>39</c:v>
                </c:pt>
                <c:pt idx="8">
                  <c:v>18</c:v>
                </c:pt>
                <c:pt idx="9">
                  <c:v>10</c:v>
                </c:pt>
                <c:pt idx="10">
                  <c:v>5</c:v>
                </c:pt>
                <c:pt idx="11">
                  <c:v>5</c:v>
                </c:pt>
                <c:pt idx="12">
                  <c:v>2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3E2-46E9-96F9-8CAD213FA47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-1746363216"/>
        <c:axId val="-1746362672"/>
      </c:barChart>
      <c:catAx>
        <c:axId val="-1746363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746362672"/>
        <c:crosses val="autoZero"/>
        <c:auto val="1"/>
        <c:lblAlgn val="ctr"/>
        <c:lblOffset val="100"/>
        <c:noMultiLvlLbl val="0"/>
      </c:catAx>
      <c:valAx>
        <c:axId val="-17463626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74636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1E7A-8638-499B-98F1-1DDE306D9E27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EB51-7E09-422C-A9AD-B4E231D53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011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1E7A-8638-499B-98F1-1DDE306D9E27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EB51-7E09-422C-A9AD-B4E231D53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200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1E7A-8638-499B-98F1-1DDE306D9E27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EB51-7E09-422C-A9AD-B4E231D53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94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1E7A-8638-499B-98F1-1DDE306D9E27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EB51-7E09-422C-A9AD-B4E231D53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08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1E7A-8638-499B-98F1-1DDE306D9E27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EB51-7E09-422C-A9AD-B4E231D53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585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1E7A-8638-499B-98F1-1DDE306D9E27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EB51-7E09-422C-A9AD-B4E231D53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372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1E7A-8638-499B-98F1-1DDE306D9E27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EB51-7E09-422C-A9AD-B4E231D53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229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1E7A-8638-499B-98F1-1DDE306D9E27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EB51-7E09-422C-A9AD-B4E231D53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26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1E7A-8638-499B-98F1-1DDE306D9E27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EB51-7E09-422C-A9AD-B4E231D53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952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1E7A-8638-499B-98F1-1DDE306D9E27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EB51-7E09-422C-A9AD-B4E231D53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547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1E7A-8638-499B-98F1-1DDE306D9E27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EB51-7E09-422C-A9AD-B4E231D53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65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D1E7A-8638-499B-98F1-1DDE306D9E27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6EB51-7E09-422C-A9AD-B4E231D53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94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1807" y="5447313"/>
            <a:ext cx="6096000" cy="28027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Уважаемые коллеги! 02 октября стартовала Олимпиада и регистрация на заочный этап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200897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6212" y="117761"/>
            <a:ext cx="318656" cy="34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рест 10"/>
          <p:cNvSpPr/>
          <p:nvPr/>
        </p:nvSpPr>
        <p:spPr>
          <a:xfrm>
            <a:off x="1276890" y="117761"/>
            <a:ext cx="387215" cy="346363"/>
          </a:xfrm>
          <a:prstGeom prst="plus">
            <a:avLst>
              <a:gd name="adj" fmla="val 33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143336" y="117761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96918" y="97091"/>
            <a:ext cx="318656" cy="34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рест 14"/>
          <p:cNvSpPr/>
          <p:nvPr/>
        </p:nvSpPr>
        <p:spPr>
          <a:xfrm>
            <a:off x="3607596" y="97091"/>
            <a:ext cx="387215" cy="346363"/>
          </a:xfrm>
          <a:prstGeom prst="plus">
            <a:avLst>
              <a:gd name="adj" fmla="val 33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474042" y="97091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254365" y="110728"/>
            <a:ext cx="318656" cy="34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Крест 17"/>
          <p:cNvSpPr/>
          <p:nvPr/>
        </p:nvSpPr>
        <p:spPr>
          <a:xfrm>
            <a:off x="5965043" y="110728"/>
            <a:ext cx="387215" cy="346363"/>
          </a:xfrm>
          <a:prstGeom prst="plus">
            <a:avLst>
              <a:gd name="adj" fmla="val 33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831489" y="110728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615645" y="83454"/>
            <a:ext cx="318656" cy="34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Крест 20"/>
          <p:cNvSpPr/>
          <p:nvPr/>
        </p:nvSpPr>
        <p:spPr>
          <a:xfrm>
            <a:off x="8326323" y="83454"/>
            <a:ext cx="387215" cy="346363"/>
          </a:xfrm>
          <a:prstGeom prst="plus">
            <a:avLst>
              <a:gd name="adj" fmla="val 33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9192769" y="83454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976925" y="69817"/>
            <a:ext cx="318656" cy="34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Крест 23"/>
          <p:cNvSpPr/>
          <p:nvPr/>
        </p:nvSpPr>
        <p:spPr>
          <a:xfrm>
            <a:off x="10687603" y="69817"/>
            <a:ext cx="387215" cy="346363"/>
          </a:xfrm>
          <a:prstGeom prst="plus">
            <a:avLst>
              <a:gd name="adj" fmla="val 33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1554049" y="69817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омб 25"/>
          <p:cNvSpPr/>
          <p:nvPr/>
        </p:nvSpPr>
        <p:spPr>
          <a:xfrm>
            <a:off x="566212" y="748365"/>
            <a:ext cx="318656" cy="359999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283002" y="748365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164008" y="748365"/>
            <a:ext cx="318656" cy="34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омб 32"/>
          <p:cNvSpPr/>
          <p:nvPr/>
        </p:nvSpPr>
        <p:spPr>
          <a:xfrm>
            <a:off x="2911913" y="748365"/>
            <a:ext cx="318656" cy="359999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628703" y="748365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509709" y="748365"/>
            <a:ext cx="318656" cy="34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омб 35"/>
          <p:cNvSpPr/>
          <p:nvPr/>
        </p:nvSpPr>
        <p:spPr>
          <a:xfrm>
            <a:off x="5260466" y="748365"/>
            <a:ext cx="318656" cy="359999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977256" y="748365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858262" y="748365"/>
            <a:ext cx="318656" cy="34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Ромб 38"/>
          <p:cNvSpPr/>
          <p:nvPr/>
        </p:nvSpPr>
        <p:spPr>
          <a:xfrm>
            <a:off x="7638489" y="748365"/>
            <a:ext cx="318656" cy="359999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8355279" y="748365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9236285" y="748365"/>
            <a:ext cx="318656" cy="34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Ромб 41"/>
          <p:cNvSpPr/>
          <p:nvPr/>
        </p:nvSpPr>
        <p:spPr>
          <a:xfrm>
            <a:off x="9981274" y="734198"/>
            <a:ext cx="318656" cy="359999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0698064" y="734198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1579070" y="734198"/>
            <a:ext cx="318656" cy="34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578980" y="1378525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443724" y="1364566"/>
            <a:ext cx="146062" cy="345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Равнобедренный треугольник 46"/>
          <p:cNvSpPr/>
          <p:nvPr/>
        </p:nvSpPr>
        <p:spPr>
          <a:xfrm>
            <a:off x="2156104" y="1365332"/>
            <a:ext cx="339328" cy="3731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омб 47"/>
          <p:cNvSpPr/>
          <p:nvPr/>
        </p:nvSpPr>
        <p:spPr>
          <a:xfrm>
            <a:off x="650805" y="1413436"/>
            <a:ext cx="216349" cy="276983"/>
          </a:xfrm>
          <a:prstGeom prst="diamond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920290" y="1330419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744049" y="1344500"/>
            <a:ext cx="146062" cy="345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Равнобедренный треугольник 55"/>
          <p:cNvSpPr/>
          <p:nvPr/>
        </p:nvSpPr>
        <p:spPr>
          <a:xfrm>
            <a:off x="4497414" y="1317226"/>
            <a:ext cx="339328" cy="3731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Ромб 56"/>
          <p:cNvSpPr/>
          <p:nvPr/>
        </p:nvSpPr>
        <p:spPr>
          <a:xfrm>
            <a:off x="2992115" y="1365330"/>
            <a:ext cx="216349" cy="276983"/>
          </a:xfrm>
          <a:prstGeom prst="diamond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5281138" y="1378525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6104897" y="1392606"/>
            <a:ext cx="146062" cy="345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Равнобедренный треугольник 59"/>
          <p:cNvSpPr/>
          <p:nvPr/>
        </p:nvSpPr>
        <p:spPr>
          <a:xfrm>
            <a:off x="6858262" y="1365332"/>
            <a:ext cx="339328" cy="3731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Ромб 60"/>
          <p:cNvSpPr/>
          <p:nvPr/>
        </p:nvSpPr>
        <p:spPr>
          <a:xfrm>
            <a:off x="5352963" y="1413436"/>
            <a:ext cx="216349" cy="276983"/>
          </a:xfrm>
          <a:prstGeom prst="diamond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7661740" y="1336464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8499202" y="1364565"/>
            <a:ext cx="146062" cy="345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Равнобедренный треугольник 63"/>
          <p:cNvSpPr/>
          <p:nvPr/>
        </p:nvSpPr>
        <p:spPr>
          <a:xfrm>
            <a:off x="9238864" y="1323271"/>
            <a:ext cx="339328" cy="3731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Ромб 64"/>
          <p:cNvSpPr/>
          <p:nvPr/>
        </p:nvSpPr>
        <p:spPr>
          <a:xfrm>
            <a:off x="7733565" y="1371375"/>
            <a:ext cx="216349" cy="276983"/>
          </a:xfrm>
          <a:prstGeom prst="diamond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10001482" y="1336389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10840170" y="1344774"/>
            <a:ext cx="146062" cy="345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Равнобедренный треугольник 67"/>
          <p:cNvSpPr/>
          <p:nvPr/>
        </p:nvSpPr>
        <p:spPr>
          <a:xfrm>
            <a:off x="11578606" y="1323196"/>
            <a:ext cx="339328" cy="3731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Ромб 68"/>
          <p:cNvSpPr/>
          <p:nvPr/>
        </p:nvSpPr>
        <p:spPr>
          <a:xfrm>
            <a:off x="10073307" y="1371300"/>
            <a:ext cx="216349" cy="276983"/>
          </a:xfrm>
          <a:prstGeom prst="diamond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566212" y="6170639"/>
            <a:ext cx="318656" cy="34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Крест 71"/>
          <p:cNvSpPr/>
          <p:nvPr/>
        </p:nvSpPr>
        <p:spPr>
          <a:xfrm>
            <a:off x="1276890" y="6170639"/>
            <a:ext cx="387215" cy="346363"/>
          </a:xfrm>
          <a:prstGeom prst="plus">
            <a:avLst>
              <a:gd name="adj" fmla="val 33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2143336" y="6170639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2896918" y="6149969"/>
            <a:ext cx="318656" cy="34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Крест 74"/>
          <p:cNvSpPr/>
          <p:nvPr/>
        </p:nvSpPr>
        <p:spPr>
          <a:xfrm>
            <a:off x="3607596" y="6149969"/>
            <a:ext cx="387215" cy="346363"/>
          </a:xfrm>
          <a:prstGeom prst="plus">
            <a:avLst>
              <a:gd name="adj" fmla="val 33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4474042" y="6149969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5254365" y="6163606"/>
            <a:ext cx="318656" cy="34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Крест 77"/>
          <p:cNvSpPr/>
          <p:nvPr/>
        </p:nvSpPr>
        <p:spPr>
          <a:xfrm>
            <a:off x="5965043" y="6163606"/>
            <a:ext cx="387215" cy="346363"/>
          </a:xfrm>
          <a:prstGeom prst="plus">
            <a:avLst>
              <a:gd name="adj" fmla="val 33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6831489" y="6163606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7615645" y="6136332"/>
            <a:ext cx="318656" cy="34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Крест 80"/>
          <p:cNvSpPr/>
          <p:nvPr/>
        </p:nvSpPr>
        <p:spPr>
          <a:xfrm>
            <a:off x="8326323" y="6136332"/>
            <a:ext cx="387215" cy="346363"/>
          </a:xfrm>
          <a:prstGeom prst="plus">
            <a:avLst>
              <a:gd name="adj" fmla="val 33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9192769" y="6136332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9976925" y="6122695"/>
            <a:ext cx="318656" cy="34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Крест 83"/>
          <p:cNvSpPr/>
          <p:nvPr/>
        </p:nvSpPr>
        <p:spPr>
          <a:xfrm>
            <a:off x="10687603" y="6122695"/>
            <a:ext cx="387215" cy="346363"/>
          </a:xfrm>
          <a:prstGeom prst="plus">
            <a:avLst>
              <a:gd name="adj" fmla="val 33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11554049" y="6122695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Ромб 117"/>
          <p:cNvSpPr/>
          <p:nvPr/>
        </p:nvSpPr>
        <p:spPr>
          <a:xfrm>
            <a:off x="566212" y="5402042"/>
            <a:ext cx="318656" cy="359999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Овал 118"/>
          <p:cNvSpPr/>
          <p:nvPr/>
        </p:nvSpPr>
        <p:spPr>
          <a:xfrm>
            <a:off x="1283002" y="5402042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2164008" y="5402042"/>
            <a:ext cx="318656" cy="34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Ромб 120"/>
          <p:cNvSpPr/>
          <p:nvPr/>
        </p:nvSpPr>
        <p:spPr>
          <a:xfrm>
            <a:off x="2911913" y="5402042"/>
            <a:ext cx="318656" cy="359999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вал 121"/>
          <p:cNvSpPr/>
          <p:nvPr/>
        </p:nvSpPr>
        <p:spPr>
          <a:xfrm>
            <a:off x="3628703" y="5402042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4509709" y="5402042"/>
            <a:ext cx="318656" cy="34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Ромб 123"/>
          <p:cNvSpPr/>
          <p:nvPr/>
        </p:nvSpPr>
        <p:spPr>
          <a:xfrm>
            <a:off x="5260466" y="5402042"/>
            <a:ext cx="318656" cy="359999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5977256" y="5402042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6858262" y="5402042"/>
            <a:ext cx="318656" cy="34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Ромб 126"/>
          <p:cNvSpPr/>
          <p:nvPr/>
        </p:nvSpPr>
        <p:spPr>
          <a:xfrm>
            <a:off x="7638489" y="5402042"/>
            <a:ext cx="318656" cy="359999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8355279" y="5402042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9236285" y="5402042"/>
            <a:ext cx="318656" cy="34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Ромб 129"/>
          <p:cNvSpPr/>
          <p:nvPr/>
        </p:nvSpPr>
        <p:spPr>
          <a:xfrm>
            <a:off x="9981274" y="5387875"/>
            <a:ext cx="318656" cy="359999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/>
          <p:cNvSpPr/>
          <p:nvPr/>
        </p:nvSpPr>
        <p:spPr>
          <a:xfrm>
            <a:off x="10698064" y="5387875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>
            <a:off x="11579070" y="5387875"/>
            <a:ext cx="318656" cy="34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Овал 132"/>
          <p:cNvSpPr/>
          <p:nvPr/>
        </p:nvSpPr>
        <p:spPr>
          <a:xfrm>
            <a:off x="578980" y="4632948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1443724" y="4618989"/>
            <a:ext cx="146062" cy="345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Равнобедренный треугольник 134"/>
          <p:cNvSpPr/>
          <p:nvPr/>
        </p:nvSpPr>
        <p:spPr>
          <a:xfrm>
            <a:off x="2156104" y="4619755"/>
            <a:ext cx="339328" cy="3731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Ромб 135"/>
          <p:cNvSpPr/>
          <p:nvPr/>
        </p:nvSpPr>
        <p:spPr>
          <a:xfrm>
            <a:off x="650805" y="4667859"/>
            <a:ext cx="216349" cy="276983"/>
          </a:xfrm>
          <a:prstGeom prst="diamond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Овал 136"/>
          <p:cNvSpPr/>
          <p:nvPr/>
        </p:nvSpPr>
        <p:spPr>
          <a:xfrm>
            <a:off x="2920290" y="4584842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3744049" y="4598923"/>
            <a:ext cx="146062" cy="345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Равнобедренный треугольник 138"/>
          <p:cNvSpPr/>
          <p:nvPr/>
        </p:nvSpPr>
        <p:spPr>
          <a:xfrm>
            <a:off x="4497414" y="4571649"/>
            <a:ext cx="339328" cy="3731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Ромб 139"/>
          <p:cNvSpPr/>
          <p:nvPr/>
        </p:nvSpPr>
        <p:spPr>
          <a:xfrm>
            <a:off x="2992115" y="4619753"/>
            <a:ext cx="216349" cy="276983"/>
          </a:xfrm>
          <a:prstGeom prst="diamond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Овал 140"/>
          <p:cNvSpPr/>
          <p:nvPr/>
        </p:nvSpPr>
        <p:spPr>
          <a:xfrm>
            <a:off x="5281138" y="4632948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Прямоугольник 141"/>
          <p:cNvSpPr/>
          <p:nvPr/>
        </p:nvSpPr>
        <p:spPr>
          <a:xfrm>
            <a:off x="6104897" y="4647029"/>
            <a:ext cx="146062" cy="345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Равнобедренный треугольник 142"/>
          <p:cNvSpPr/>
          <p:nvPr/>
        </p:nvSpPr>
        <p:spPr>
          <a:xfrm>
            <a:off x="6858262" y="4619755"/>
            <a:ext cx="339328" cy="3731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Ромб 143"/>
          <p:cNvSpPr/>
          <p:nvPr/>
        </p:nvSpPr>
        <p:spPr>
          <a:xfrm>
            <a:off x="5352963" y="4667859"/>
            <a:ext cx="216349" cy="276983"/>
          </a:xfrm>
          <a:prstGeom prst="diamond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Овал 144"/>
          <p:cNvSpPr/>
          <p:nvPr/>
        </p:nvSpPr>
        <p:spPr>
          <a:xfrm>
            <a:off x="7661740" y="4590887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Прямоугольник 145"/>
          <p:cNvSpPr/>
          <p:nvPr/>
        </p:nvSpPr>
        <p:spPr>
          <a:xfrm>
            <a:off x="8499202" y="4618988"/>
            <a:ext cx="146062" cy="345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Равнобедренный треугольник 146"/>
          <p:cNvSpPr/>
          <p:nvPr/>
        </p:nvSpPr>
        <p:spPr>
          <a:xfrm>
            <a:off x="9238864" y="4577694"/>
            <a:ext cx="339328" cy="3731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Ромб 147"/>
          <p:cNvSpPr/>
          <p:nvPr/>
        </p:nvSpPr>
        <p:spPr>
          <a:xfrm>
            <a:off x="7733565" y="4625798"/>
            <a:ext cx="216349" cy="276983"/>
          </a:xfrm>
          <a:prstGeom prst="diamond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Овал 148"/>
          <p:cNvSpPr/>
          <p:nvPr/>
        </p:nvSpPr>
        <p:spPr>
          <a:xfrm>
            <a:off x="10001482" y="4590812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Прямоугольник 149"/>
          <p:cNvSpPr/>
          <p:nvPr/>
        </p:nvSpPr>
        <p:spPr>
          <a:xfrm>
            <a:off x="10840170" y="4599197"/>
            <a:ext cx="146062" cy="345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Равнобедренный треугольник 150"/>
          <p:cNvSpPr/>
          <p:nvPr/>
        </p:nvSpPr>
        <p:spPr>
          <a:xfrm>
            <a:off x="11578606" y="4577619"/>
            <a:ext cx="339328" cy="3731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Ромб 151"/>
          <p:cNvSpPr/>
          <p:nvPr/>
        </p:nvSpPr>
        <p:spPr>
          <a:xfrm>
            <a:off x="10073307" y="4625723"/>
            <a:ext cx="216349" cy="276983"/>
          </a:xfrm>
          <a:prstGeom prst="diamond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Прямоугольник 158"/>
          <p:cNvSpPr/>
          <p:nvPr/>
        </p:nvSpPr>
        <p:spPr>
          <a:xfrm>
            <a:off x="1" y="1974545"/>
            <a:ext cx="12200896" cy="2331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TextBox 153"/>
          <p:cNvSpPr txBox="1"/>
          <p:nvPr/>
        </p:nvSpPr>
        <p:spPr>
          <a:xfrm>
            <a:off x="3432464" y="2142725"/>
            <a:ext cx="73820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C00000"/>
                </a:solidFill>
                <a:latin typeface="Corbel" panose="020B0503020204020204" pitchFamily="34" charset="0"/>
              </a:rPr>
              <a:t>Я - профессионал</a:t>
            </a:r>
          </a:p>
        </p:txBody>
      </p:sp>
      <p:sp>
        <p:nvSpPr>
          <p:cNvPr id="160" name="Овал 159"/>
          <p:cNvSpPr/>
          <p:nvPr/>
        </p:nvSpPr>
        <p:spPr>
          <a:xfrm>
            <a:off x="1342396" y="2098413"/>
            <a:ext cx="1944000" cy="1944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TextBox 154"/>
          <p:cNvSpPr txBox="1"/>
          <p:nvPr/>
        </p:nvSpPr>
        <p:spPr>
          <a:xfrm>
            <a:off x="3432465" y="3162740"/>
            <a:ext cx="6929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5EA4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студенческая олимпиада</a:t>
            </a:r>
          </a:p>
        </p:txBody>
      </p:sp>
      <p:sp>
        <p:nvSpPr>
          <p:cNvPr id="156" name="Овал 155"/>
          <p:cNvSpPr/>
          <p:nvPr/>
        </p:nvSpPr>
        <p:spPr>
          <a:xfrm>
            <a:off x="1478084" y="2226521"/>
            <a:ext cx="1690504" cy="169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Ромб 156"/>
          <p:cNvSpPr/>
          <p:nvPr/>
        </p:nvSpPr>
        <p:spPr>
          <a:xfrm>
            <a:off x="2027539" y="2772361"/>
            <a:ext cx="615287" cy="615007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00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782416"/>
              </p:ext>
            </p:extLst>
          </p:nvPr>
        </p:nvGraphicFramePr>
        <p:xfrm>
          <a:off x="1852552" y="2481941"/>
          <a:ext cx="9119763" cy="35863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1305">
                  <a:extLst>
                    <a:ext uri="{9D8B030D-6E8A-4147-A177-3AD203B41FA5}">
                      <a16:colId xmlns:a16="http://schemas.microsoft.com/office/drawing/2014/main" val="3853508580"/>
                    </a:ext>
                  </a:extLst>
                </a:gridCol>
                <a:gridCol w="2261307">
                  <a:extLst>
                    <a:ext uri="{9D8B030D-6E8A-4147-A177-3AD203B41FA5}">
                      <a16:colId xmlns:a16="http://schemas.microsoft.com/office/drawing/2014/main" val="3084982169"/>
                    </a:ext>
                  </a:extLst>
                </a:gridCol>
                <a:gridCol w="2333908">
                  <a:extLst>
                    <a:ext uri="{9D8B030D-6E8A-4147-A177-3AD203B41FA5}">
                      <a16:colId xmlns:a16="http://schemas.microsoft.com/office/drawing/2014/main" val="1657881399"/>
                    </a:ext>
                  </a:extLst>
                </a:gridCol>
                <a:gridCol w="2263243">
                  <a:extLst>
                    <a:ext uri="{9D8B030D-6E8A-4147-A177-3AD203B41FA5}">
                      <a16:colId xmlns:a16="http://schemas.microsoft.com/office/drawing/2014/main" val="2154751244"/>
                    </a:ext>
                  </a:extLst>
                </a:gridCol>
              </a:tblGrid>
              <a:tr h="71726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образование (основное)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Специальное (дефектологическое) образование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817998"/>
                  </a:ext>
                </a:extLst>
              </a:tr>
              <a:tr h="7172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ноября (понедельник)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09.00 по 12.00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ноября (вторник)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13.00 до 16.00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1988865"/>
                  </a:ext>
                </a:extLst>
              </a:tr>
              <a:tr h="35863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511023"/>
                  </a:ext>
                </a:extLst>
              </a:tr>
              <a:tr h="3586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ноября (суббота)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10.00 до 13.00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декабря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 по 15.00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7112857"/>
                  </a:ext>
                </a:extLst>
              </a:tr>
              <a:tr h="35863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295768"/>
                  </a:ext>
                </a:extLst>
              </a:tr>
              <a:tr h="7172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 декабря (пятница)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11.00 по 14.00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 декабря (суббота)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11.00 по 14.00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8932507"/>
                  </a:ext>
                </a:extLst>
              </a:tr>
              <a:tr h="35863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316288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18215" y="1849587"/>
            <a:ext cx="57001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Графика проведения заочного тестирования</a:t>
            </a: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964796">
            <a:off x="9808273" y="431200"/>
            <a:ext cx="36000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0248195" y="114749"/>
            <a:ext cx="972000" cy="97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317" y="114749"/>
            <a:ext cx="1032983" cy="954952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485228" y="114749"/>
            <a:ext cx="972000" cy="97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2964796">
            <a:off x="9810651" y="431200"/>
            <a:ext cx="36000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85652" y="1086749"/>
            <a:ext cx="8499576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Отборочный этап Олимпиады 22.11 – 08.12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87" y="-594"/>
            <a:ext cx="1316850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19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0248195" y="114749"/>
            <a:ext cx="972000" cy="97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317" y="114749"/>
            <a:ext cx="1032983" cy="954952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9485228" y="114749"/>
            <a:ext cx="972000" cy="97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2964796">
            <a:off x="9810651" y="431200"/>
            <a:ext cx="36000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30681" y="1082713"/>
            <a:ext cx="8426547" cy="5326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нормативно-методических материалов по направлениям «Педагогическое образование (основное)»,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«Специальное (дефектологическое) образование»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Согласование состава оргкомитета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Всероссийской профессиональной олимпиады «Я – профессионал» по направлениям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Согласование состава Жюри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Согласование состава методических комиссий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Рамочные соглашения о сотрудничестве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Итоговые версии Регламентов заключительных этапов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 электронной почты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olimp@mgpu.ru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87" y="-594"/>
            <a:ext cx="1316850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19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1807" y="5447313"/>
            <a:ext cx="6096000" cy="28027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Уважаемые коллеги! 02 октября стартовала Олимпиада и регистрация на заочный этап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200897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6212" y="117761"/>
            <a:ext cx="318656" cy="34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рест 10"/>
          <p:cNvSpPr/>
          <p:nvPr/>
        </p:nvSpPr>
        <p:spPr>
          <a:xfrm>
            <a:off x="1276890" y="117761"/>
            <a:ext cx="387215" cy="346363"/>
          </a:xfrm>
          <a:prstGeom prst="plus">
            <a:avLst>
              <a:gd name="adj" fmla="val 33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143336" y="117761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96918" y="97091"/>
            <a:ext cx="318656" cy="34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рест 14"/>
          <p:cNvSpPr/>
          <p:nvPr/>
        </p:nvSpPr>
        <p:spPr>
          <a:xfrm>
            <a:off x="3607596" y="97091"/>
            <a:ext cx="387215" cy="346363"/>
          </a:xfrm>
          <a:prstGeom prst="plus">
            <a:avLst>
              <a:gd name="adj" fmla="val 33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474042" y="97091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254365" y="110728"/>
            <a:ext cx="318656" cy="34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Крест 17"/>
          <p:cNvSpPr/>
          <p:nvPr/>
        </p:nvSpPr>
        <p:spPr>
          <a:xfrm>
            <a:off x="5965043" y="110728"/>
            <a:ext cx="387215" cy="346363"/>
          </a:xfrm>
          <a:prstGeom prst="plus">
            <a:avLst>
              <a:gd name="adj" fmla="val 33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831489" y="110728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615645" y="83454"/>
            <a:ext cx="318656" cy="34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Крест 20"/>
          <p:cNvSpPr/>
          <p:nvPr/>
        </p:nvSpPr>
        <p:spPr>
          <a:xfrm>
            <a:off x="8326323" y="83454"/>
            <a:ext cx="387215" cy="346363"/>
          </a:xfrm>
          <a:prstGeom prst="plus">
            <a:avLst>
              <a:gd name="adj" fmla="val 33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9192769" y="83454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976925" y="69817"/>
            <a:ext cx="318656" cy="34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Крест 23"/>
          <p:cNvSpPr/>
          <p:nvPr/>
        </p:nvSpPr>
        <p:spPr>
          <a:xfrm>
            <a:off x="10687603" y="69817"/>
            <a:ext cx="387215" cy="346363"/>
          </a:xfrm>
          <a:prstGeom prst="plus">
            <a:avLst>
              <a:gd name="adj" fmla="val 33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1554049" y="69817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омб 25"/>
          <p:cNvSpPr/>
          <p:nvPr/>
        </p:nvSpPr>
        <p:spPr>
          <a:xfrm>
            <a:off x="566212" y="748365"/>
            <a:ext cx="318656" cy="359999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283002" y="748365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164008" y="748365"/>
            <a:ext cx="318656" cy="34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омб 32"/>
          <p:cNvSpPr/>
          <p:nvPr/>
        </p:nvSpPr>
        <p:spPr>
          <a:xfrm>
            <a:off x="2911913" y="748365"/>
            <a:ext cx="318656" cy="359999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628703" y="748365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509709" y="748365"/>
            <a:ext cx="318656" cy="34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омб 35"/>
          <p:cNvSpPr/>
          <p:nvPr/>
        </p:nvSpPr>
        <p:spPr>
          <a:xfrm>
            <a:off x="5260466" y="748365"/>
            <a:ext cx="318656" cy="359999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977256" y="748365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858262" y="748365"/>
            <a:ext cx="318656" cy="34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Ромб 38"/>
          <p:cNvSpPr/>
          <p:nvPr/>
        </p:nvSpPr>
        <p:spPr>
          <a:xfrm>
            <a:off x="7638489" y="748365"/>
            <a:ext cx="318656" cy="359999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8355279" y="748365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9236285" y="748365"/>
            <a:ext cx="318656" cy="34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Ромб 41"/>
          <p:cNvSpPr/>
          <p:nvPr/>
        </p:nvSpPr>
        <p:spPr>
          <a:xfrm>
            <a:off x="9981274" y="734198"/>
            <a:ext cx="318656" cy="359999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0698064" y="734198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1579070" y="734198"/>
            <a:ext cx="318656" cy="34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578980" y="1378525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443724" y="1364566"/>
            <a:ext cx="146062" cy="345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Равнобедренный треугольник 46"/>
          <p:cNvSpPr/>
          <p:nvPr/>
        </p:nvSpPr>
        <p:spPr>
          <a:xfrm>
            <a:off x="2156104" y="1365332"/>
            <a:ext cx="339328" cy="3731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омб 47"/>
          <p:cNvSpPr/>
          <p:nvPr/>
        </p:nvSpPr>
        <p:spPr>
          <a:xfrm>
            <a:off x="650805" y="1413436"/>
            <a:ext cx="216349" cy="276983"/>
          </a:xfrm>
          <a:prstGeom prst="diamond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920290" y="1330419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744049" y="1344500"/>
            <a:ext cx="146062" cy="345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Равнобедренный треугольник 55"/>
          <p:cNvSpPr/>
          <p:nvPr/>
        </p:nvSpPr>
        <p:spPr>
          <a:xfrm>
            <a:off x="4497414" y="1317226"/>
            <a:ext cx="339328" cy="3731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Ромб 56"/>
          <p:cNvSpPr/>
          <p:nvPr/>
        </p:nvSpPr>
        <p:spPr>
          <a:xfrm>
            <a:off x="2992115" y="1365330"/>
            <a:ext cx="216349" cy="276983"/>
          </a:xfrm>
          <a:prstGeom prst="diamond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5281138" y="1378525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6104897" y="1392606"/>
            <a:ext cx="146062" cy="345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Равнобедренный треугольник 59"/>
          <p:cNvSpPr/>
          <p:nvPr/>
        </p:nvSpPr>
        <p:spPr>
          <a:xfrm>
            <a:off x="6858262" y="1365332"/>
            <a:ext cx="339328" cy="3731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Ромб 60"/>
          <p:cNvSpPr/>
          <p:nvPr/>
        </p:nvSpPr>
        <p:spPr>
          <a:xfrm>
            <a:off x="5352963" y="1413436"/>
            <a:ext cx="216349" cy="276983"/>
          </a:xfrm>
          <a:prstGeom prst="diamond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7661740" y="1336464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8499202" y="1364565"/>
            <a:ext cx="146062" cy="345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Равнобедренный треугольник 63"/>
          <p:cNvSpPr/>
          <p:nvPr/>
        </p:nvSpPr>
        <p:spPr>
          <a:xfrm>
            <a:off x="9238864" y="1323271"/>
            <a:ext cx="339328" cy="3731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Ромб 64"/>
          <p:cNvSpPr/>
          <p:nvPr/>
        </p:nvSpPr>
        <p:spPr>
          <a:xfrm>
            <a:off x="7733565" y="1371375"/>
            <a:ext cx="216349" cy="276983"/>
          </a:xfrm>
          <a:prstGeom prst="diamond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10001482" y="1336389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10840170" y="1344774"/>
            <a:ext cx="146062" cy="345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Равнобедренный треугольник 67"/>
          <p:cNvSpPr/>
          <p:nvPr/>
        </p:nvSpPr>
        <p:spPr>
          <a:xfrm>
            <a:off x="11578606" y="1323196"/>
            <a:ext cx="339328" cy="3731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Ромб 68"/>
          <p:cNvSpPr/>
          <p:nvPr/>
        </p:nvSpPr>
        <p:spPr>
          <a:xfrm>
            <a:off x="10073307" y="1371300"/>
            <a:ext cx="216349" cy="276983"/>
          </a:xfrm>
          <a:prstGeom prst="diamond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566212" y="6170639"/>
            <a:ext cx="318656" cy="34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Крест 71"/>
          <p:cNvSpPr/>
          <p:nvPr/>
        </p:nvSpPr>
        <p:spPr>
          <a:xfrm>
            <a:off x="1276890" y="6170639"/>
            <a:ext cx="387215" cy="346363"/>
          </a:xfrm>
          <a:prstGeom prst="plus">
            <a:avLst>
              <a:gd name="adj" fmla="val 33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2143336" y="6170639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2896918" y="6149969"/>
            <a:ext cx="318656" cy="34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Крест 74"/>
          <p:cNvSpPr/>
          <p:nvPr/>
        </p:nvSpPr>
        <p:spPr>
          <a:xfrm>
            <a:off x="3607596" y="6149969"/>
            <a:ext cx="387215" cy="346363"/>
          </a:xfrm>
          <a:prstGeom prst="plus">
            <a:avLst>
              <a:gd name="adj" fmla="val 33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4474042" y="6149969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5254365" y="6163606"/>
            <a:ext cx="318656" cy="34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Крест 77"/>
          <p:cNvSpPr/>
          <p:nvPr/>
        </p:nvSpPr>
        <p:spPr>
          <a:xfrm>
            <a:off x="5965043" y="6163606"/>
            <a:ext cx="387215" cy="346363"/>
          </a:xfrm>
          <a:prstGeom prst="plus">
            <a:avLst>
              <a:gd name="adj" fmla="val 33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6831489" y="6163606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7615645" y="6136332"/>
            <a:ext cx="318656" cy="34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Крест 80"/>
          <p:cNvSpPr/>
          <p:nvPr/>
        </p:nvSpPr>
        <p:spPr>
          <a:xfrm>
            <a:off x="8326323" y="6136332"/>
            <a:ext cx="387215" cy="346363"/>
          </a:xfrm>
          <a:prstGeom prst="plus">
            <a:avLst>
              <a:gd name="adj" fmla="val 33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9192769" y="6136332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9976925" y="6122695"/>
            <a:ext cx="318656" cy="34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Крест 83"/>
          <p:cNvSpPr/>
          <p:nvPr/>
        </p:nvSpPr>
        <p:spPr>
          <a:xfrm>
            <a:off x="10687603" y="6122695"/>
            <a:ext cx="387215" cy="346363"/>
          </a:xfrm>
          <a:prstGeom prst="plus">
            <a:avLst>
              <a:gd name="adj" fmla="val 33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11554049" y="6122695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Ромб 117"/>
          <p:cNvSpPr/>
          <p:nvPr/>
        </p:nvSpPr>
        <p:spPr>
          <a:xfrm>
            <a:off x="566212" y="5402042"/>
            <a:ext cx="318656" cy="359999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Овал 118"/>
          <p:cNvSpPr/>
          <p:nvPr/>
        </p:nvSpPr>
        <p:spPr>
          <a:xfrm>
            <a:off x="1283002" y="5402042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2164008" y="5402042"/>
            <a:ext cx="318656" cy="34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Ромб 120"/>
          <p:cNvSpPr/>
          <p:nvPr/>
        </p:nvSpPr>
        <p:spPr>
          <a:xfrm>
            <a:off x="2911913" y="5402042"/>
            <a:ext cx="318656" cy="359999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вал 121"/>
          <p:cNvSpPr/>
          <p:nvPr/>
        </p:nvSpPr>
        <p:spPr>
          <a:xfrm>
            <a:off x="3628703" y="5402042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4509709" y="5402042"/>
            <a:ext cx="318656" cy="34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Ромб 123"/>
          <p:cNvSpPr/>
          <p:nvPr/>
        </p:nvSpPr>
        <p:spPr>
          <a:xfrm>
            <a:off x="5260466" y="5402042"/>
            <a:ext cx="318656" cy="359999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5977256" y="5402042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6858262" y="5402042"/>
            <a:ext cx="318656" cy="34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Ромб 126"/>
          <p:cNvSpPr/>
          <p:nvPr/>
        </p:nvSpPr>
        <p:spPr>
          <a:xfrm>
            <a:off x="7638489" y="5402042"/>
            <a:ext cx="318656" cy="359999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8355279" y="5402042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9236285" y="5402042"/>
            <a:ext cx="318656" cy="34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Ромб 129"/>
          <p:cNvSpPr/>
          <p:nvPr/>
        </p:nvSpPr>
        <p:spPr>
          <a:xfrm>
            <a:off x="9981274" y="5387875"/>
            <a:ext cx="318656" cy="359999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/>
          <p:cNvSpPr/>
          <p:nvPr/>
        </p:nvSpPr>
        <p:spPr>
          <a:xfrm>
            <a:off x="10698064" y="5387875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>
            <a:off x="11579070" y="5387875"/>
            <a:ext cx="318656" cy="34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Овал 132"/>
          <p:cNvSpPr/>
          <p:nvPr/>
        </p:nvSpPr>
        <p:spPr>
          <a:xfrm>
            <a:off x="578980" y="4632948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1443724" y="4618989"/>
            <a:ext cx="146062" cy="345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Равнобедренный треугольник 134"/>
          <p:cNvSpPr/>
          <p:nvPr/>
        </p:nvSpPr>
        <p:spPr>
          <a:xfrm>
            <a:off x="2156104" y="4619755"/>
            <a:ext cx="339328" cy="3731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Ромб 135"/>
          <p:cNvSpPr/>
          <p:nvPr/>
        </p:nvSpPr>
        <p:spPr>
          <a:xfrm>
            <a:off x="650805" y="4667859"/>
            <a:ext cx="216349" cy="276983"/>
          </a:xfrm>
          <a:prstGeom prst="diamond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Овал 136"/>
          <p:cNvSpPr/>
          <p:nvPr/>
        </p:nvSpPr>
        <p:spPr>
          <a:xfrm>
            <a:off x="2920290" y="4584842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3744049" y="4598923"/>
            <a:ext cx="146062" cy="345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Равнобедренный треугольник 138"/>
          <p:cNvSpPr/>
          <p:nvPr/>
        </p:nvSpPr>
        <p:spPr>
          <a:xfrm>
            <a:off x="4497414" y="4571649"/>
            <a:ext cx="339328" cy="3731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Ромб 139"/>
          <p:cNvSpPr/>
          <p:nvPr/>
        </p:nvSpPr>
        <p:spPr>
          <a:xfrm>
            <a:off x="2992115" y="4619753"/>
            <a:ext cx="216349" cy="276983"/>
          </a:xfrm>
          <a:prstGeom prst="diamond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Овал 140"/>
          <p:cNvSpPr/>
          <p:nvPr/>
        </p:nvSpPr>
        <p:spPr>
          <a:xfrm>
            <a:off x="5281138" y="4632948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Прямоугольник 141"/>
          <p:cNvSpPr/>
          <p:nvPr/>
        </p:nvSpPr>
        <p:spPr>
          <a:xfrm>
            <a:off x="6104897" y="4647029"/>
            <a:ext cx="146062" cy="345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Равнобедренный треугольник 142"/>
          <p:cNvSpPr/>
          <p:nvPr/>
        </p:nvSpPr>
        <p:spPr>
          <a:xfrm>
            <a:off x="6858262" y="4619755"/>
            <a:ext cx="339328" cy="3731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Ромб 143"/>
          <p:cNvSpPr/>
          <p:nvPr/>
        </p:nvSpPr>
        <p:spPr>
          <a:xfrm>
            <a:off x="5352963" y="4667859"/>
            <a:ext cx="216349" cy="276983"/>
          </a:xfrm>
          <a:prstGeom prst="diamond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Овал 144"/>
          <p:cNvSpPr/>
          <p:nvPr/>
        </p:nvSpPr>
        <p:spPr>
          <a:xfrm>
            <a:off x="7661740" y="4590887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Прямоугольник 145"/>
          <p:cNvSpPr/>
          <p:nvPr/>
        </p:nvSpPr>
        <p:spPr>
          <a:xfrm>
            <a:off x="8499202" y="4618988"/>
            <a:ext cx="146062" cy="345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Равнобедренный треугольник 146"/>
          <p:cNvSpPr/>
          <p:nvPr/>
        </p:nvSpPr>
        <p:spPr>
          <a:xfrm>
            <a:off x="9238864" y="4577694"/>
            <a:ext cx="339328" cy="3731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Ромб 147"/>
          <p:cNvSpPr/>
          <p:nvPr/>
        </p:nvSpPr>
        <p:spPr>
          <a:xfrm>
            <a:off x="7733565" y="4625798"/>
            <a:ext cx="216349" cy="276983"/>
          </a:xfrm>
          <a:prstGeom prst="diamond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Овал 148"/>
          <p:cNvSpPr/>
          <p:nvPr/>
        </p:nvSpPr>
        <p:spPr>
          <a:xfrm>
            <a:off x="10001482" y="4590812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Прямоугольник 149"/>
          <p:cNvSpPr/>
          <p:nvPr/>
        </p:nvSpPr>
        <p:spPr>
          <a:xfrm>
            <a:off x="10840170" y="4599197"/>
            <a:ext cx="146062" cy="345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Равнобедренный треугольник 150"/>
          <p:cNvSpPr/>
          <p:nvPr/>
        </p:nvSpPr>
        <p:spPr>
          <a:xfrm>
            <a:off x="11578606" y="4577619"/>
            <a:ext cx="339328" cy="3731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Ромб 151"/>
          <p:cNvSpPr/>
          <p:nvPr/>
        </p:nvSpPr>
        <p:spPr>
          <a:xfrm>
            <a:off x="10073307" y="4625723"/>
            <a:ext cx="216349" cy="276983"/>
          </a:xfrm>
          <a:prstGeom prst="diamond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Прямоугольник 158"/>
          <p:cNvSpPr/>
          <p:nvPr/>
        </p:nvSpPr>
        <p:spPr>
          <a:xfrm>
            <a:off x="1" y="1974545"/>
            <a:ext cx="12200896" cy="2331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0" name="Овал 159"/>
          <p:cNvSpPr/>
          <p:nvPr/>
        </p:nvSpPr>
        <p:spPr>
          <a:xfrm>
            <a:off x="1342396" y="2098413"/>
            <a:ext cx="1944000" cy="1944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TextBox 154"/>
          <p:cNvSpPr txBox="1"/>
          <p:nvPr/>
        </p:nvSpPr>
        <p:spPr>
          <a:xfrm>
            <a:off x="3554533" y="2514463"/>
            <a:ext cx="8499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5EA4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Обеспечим работу</a:t>
            </a:r>
          </a:p>
          <a:p>
            <a:r>
              <a:rPr lang="ru-RU" sz="4000" b="1" dirty="0">
                <a:solidFill>
                  <a:srgbClr val="005EA4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карьерного лифта вместе!</a:t>
            </a:r>
          </a:p>
        </p:txBody>
      </p:sp>
      <p:sp>
        <p:nvSpPr>
          <p:cNvPr id="156" name="Овал 155"/>
          <p:cNvSpPr/>
          <p:nvPr/>
        </p:nvSpPr>
        <p:spPr>
          <a:xfrm>
            <a:off x="1478084" y="2226521"/>
            <a:ext cx="1690504" cy="169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Ромб 156"/>
          <p:cNvSpPr/>
          <p:nvPr/>
        </p:nvSpPr>
        <p:spPr>
          <a:xfrm>
            <a:off x="2027539" y="2772361"/>
            <a:ext cx="615287" cy="615007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340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36538" y="6054132"/>
            <a:ext cx="4771623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5EA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открыть перспективы</a:t>
            </a:r>
          </a:p>
        </p:txBody>
      </p:sp>
      <p:sp>
        <p:nvSpPr>
          <p:cNvPr id="6" name="Прямоугольник 5"/>
          <p:cNvSpPr/>
          <p:nvPr/>
        </p:nvSpPr>
        <p:spPr>
          <a:xfrm rot="2964796">
            <a:off x="9831790" y="457797"/>
            <a:ext cx="288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2338254" y="2768434"/>
            <a:ext cx="6858001" cy="13211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66212" y="117761"/>
            <a:ext cx="318656" cy="34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рест 8"/>
          <p:cNvSpPr/>
          <p:nvPr/>
        </p:nvSpPr>
        <p:spPr>
          <a:xfrm>
            <a:off x="1276890" y="117761"/>
            <a:ext cx="387215" cy="346363"/>
          </a:xfrm>
          <a:prstGeom prst="plus">
            <a:avLst>
              <a:gd name="adj" fmla="val 33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омб 9"/>
          <p:cNvSpPr/>
          <p:nvPr/>
        </p:nvSpPr>
        <p:spPr>
          <a:xfrm>
            <a:off x="566212" y="748365"/>
            <a:ext cx="318656" cy="359999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283002" y="748365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78980" y="1378525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443724" y="1364566"/>
            <a:ext cx="146062" cy="345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омб 13"/>
          <p:cNvSpPr/>
          <p:nvPr/>
        </p:nvSpPr>
        <p:spPr>
          <a:xfrm>
            <a:off x="650805" y="1413436"/>
            <a:ext cx="216349" cy="276983"/>
          </a:xfrm>
          <a:prstGeom prst="diamond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66212" y="6170639"/>
            <a:ext cx="318656" cy="34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Крест 15"/>
          <p:cNvSpPr/>
          <p:nvPr/>
        </p:nvSpPr>
        <p:spPr>
          <a:xfrm>
            <a:off x="1276890" y="6170639"/>
            <a:ext cx="387215" cy="346363"/>
          </a:xfrm>
          <a:prstGeom prst="plus">
            <a:avLst>
              <a:gd name="adj" fmla="val 33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омб 16"/>
          <p:cNvSpPr/>
          <p:nvPr/>
        </p:nvSpPr>
        <p:spPr>
          <a:xfrm>
            <a:off x="566212" y="5402042"/>
            <a:ext cx="318656" cy="359999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283002" y="5402042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78980" y="4632948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443724" y="4618989"/>
            <a:ext cx="146062" cy="345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омб 20"/>
          <p:cNvSpPr/>
          <p:nvPr/>
        </p:nvSpPr>
        <p:spPr>
          <a:xfrm>
            <a:off x="650805" y="4667859"/>
            <a:ext cx="216349" cy="276983"/>
          </a:xfrm>
          <a:prstGeom prst="diamond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72" t="40919" r="13613" b="40904"/>
          <a:stretch/>
        </p:blipFill>
        <p:spPr>
          <a:xfrm>
            <a:off x="3010940" y="58181"/>
            <a:ext cx="7579894" cy="1302088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4407561" y="149892"/>
            <a:ext cx="6044077" cy="993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4104553" y="172364"/>
            <a:ext cx="936000" cy="936000"/>
          </a:xfrm>
          <a:prstGeom prst="ellipse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0078" y="149892"/>
            <a:ext cx="996460" cy="919809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2325048" y="2118172"/>
            <a:ext cx="1961755" cy="9294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Педагогическое</a:t>
            </a:r>
          </a:p>
          <a:p>
            <a:pPr>
              <a:lnSpc>
                <a:spcPts val="1600"/>
              </a:lnSpc>
              <a:spcAft>
                <a:spcPts val="800"/>
              </a:spcAft>
            </a:pP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</a:p>
          <a:p>
            <a:pPr>
              <a:lnSpc>
                <a:spcPts val="1600"/>
              </a:lnSpc>
              <a:spcAft>
                <a:spcPts val="800"/>
              </a:spcAft>
            </a:pP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(основное)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796447" y="2123672"/>
            <a:ext cx="2540953" cy="9294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1600"/>
              </a:lnSpc>
              <a:spcAft>
                <a:spcPts val="800"/>
              </a:spcAft>
            </a:pP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Специальное</a:t>
            </a:r>
          </a:p>
          <a:p>
            <a:pPr algn="r">
              <a:lnSpc>
                <a:spcPts val="1600"/>
              </a:lnSpc>
              <a:spcAft>
                <a:spcPts val="800"/>
              </a:spcAft>
            </a:pP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(дефектологическое)</a:t>
            </a:r>
          </a:p>
          <a:p>
            <a:pPr algn="r">
              <a:lnSpc>
                <a:spcPts val="1600"/>
              </a:lnSpc>
              <a:spcAft>
                <a:spcPts val="800"/>
              </a:spcAft>
            </a:pP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836538" y="3338634"/>
            <a:ext cx="32477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цели и задачи Олимпиады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43" name="Стрелка вниз 42"/>
          <p:cNvSpPr/>
          <p:nvPr/>
        </p:nvSpPr>
        <p:spPr>
          <a:xfrm rot="1744328">
            <a:off x="3253299" y="1269797"/>
            <a:ext cx="409322" cy="502148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 rot="20267239">
            <a:off x="5565755" y="1226408"/>
            <a:ext cx="409322" cy="502148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рест 48"/>
          <p:cNvSpPr/>
          <p:nvPr/>
        </p:nvSpPr>
        <p:spPr>
          <a:xfrm>
            <a:off x="4338829" y="2339152"/>
            <a:ext cx="467447" cy="457200"/>
          </a:xfrm>
          <a:prstGeom prst="plus">
            <a:avLst>
              <a:gd name="adj" fmla="val 3960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Равно 49"/>
          <p:cNvSpPr/>
          <p:nvPr/>
        </p:nvSpPr>
        <p:spPr>
          <a:xfrm>
            <a:off x="4040204" y="3263137"/>
            <a:ext cx="1064696" cy="509123"/>
          </a:xfrm>
          <a:prstGeom prst="mathEqual">
            <a:avLst>
              <a:gd name="adj1" fmla="val 23520"/>
              <a:gd name="adj2" fmla="val 2121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836538" y="4328297"/>
            <a:ext cx="4439357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5EA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выявить талантливых и перспективных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5836538" y="5198524"/>
            <a:ext cx="5423344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2000" dirty="0">
                <a:solidFill>
                  <a:srgbClr val="005EA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дать возможность для самосовершенствования</a:t>
            </a:r>
          </a:p>
        </p:txBody>
      </p:sp>
      <p:cxnSp>
        <p:nvCxnSpPr>
          <p:cNvPr id="54" name="Прямая со стрелкой 53"/>
          <p:cNvCxnSpPr/>
          <p:nvPr/>
        </p:nvCxnSpPr>
        <p:spPr>
          <a:xfrm>
            <a:off x="7460412" y="3772260"/>
            <a:ext cx="0" cy="450824"/>
          </a:xfrm>
          <a:prstGeom prst="straightConnector1">
            <a:avLst/>
          </a:prstGeom>
          <a:ln w="76200">
            <a:solidFill>
              <a:srgbClr val="005E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7460412" y="4749951"/>
            <a:ext cx="0" cy="450824"/>
          </a:xfrm>
          <a:prstGeom prst="straightConnector1">
            <a:avLst/>
          </a:prstGeom>
          <a:ln w="76200">
            <a:solidFill>
              <a:srgbClr val="005E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7460412" y="5605559"/>
            <a:ext cx="0" cy="450824"/>
          </a:xfrm>
          <a:prstGeom prst="straightConnector1">
            <a:avLst/>
          </a:prstGeom>
          <a:ln w="76200">
            <a:solidFill>
              <a:srgbClr val="005E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866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2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7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2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75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25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1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3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3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 animBg="1"/>
      <p:bldP spid="39" grpId="0" animBg="1"/>
      <p:bldP spid="40" grpId="0"/>
      <p:bldP spid="41" grpId="0"/>
      <p:bldP spid="42" grpId="0"/>
      <p:bldP spid="43" grpId="0" animBg="1"/>
      <p:bldP spid="47" grpId="0" animBg="1"/>
      <p:bldP spid="49" grpId="0" animBg="1"/>
      <p:bldP spid="50" grpId="0" animBg="1"/>
      <p:bldP spid="51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10248195" y="114749"/>
            <a:ext cx="972000" cy="97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317" y="114749"/>
            <a:ext cx="1032983" cy="954952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9485228" y="114749"/>
            <a:ext cx="972000" cy="97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2964796">
            <a:off x="9808273" y="431200"/>
            <a:ext cx="36000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2338254" y="2768434"/>
            <a:ext cx="6858001" cy="13211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273396" y="19408"/>
            <a:ext cx="0" cy="68580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50362" y="235776"/>
            <a:ext cx="6419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3175">
                  <a:noFill/>
                </a:ln>
                <a:solidFill>
                  <a:srgbClr val="C00000"/>
                </a:solidFill>
              </a:rPr>
              <a:t>Партнёрские связи</a:t>
            </a:r>
          </a:p>
        </p:txBody>
      </p:sp>
      <p:sp>
        <p:nvSpPr>
          <p:cNvPr id="15" name="Овал 14"/>
          <p:cNvSpPr/>
          <p:nvPr/>
        </p:nvSpPr>
        <p:spPr>
          <a:xfrm>
            <a:off x="2140403" y="817662"/>
            <a:ext cx="252000" cy="252000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>
            <a:stCxn id="15" idx="6"/>
          </p:cNvCxnSpPr>
          <p:nvPr/>
        </p:nvCxnSpPr>
        <p:spPr>
          <a:xfrm>
            <a:off x="2392403" y="943662"/>
            <a:ext cx="4429502" cy="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F0D65E0-BC19-4578-997B-3A1AF4B25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817407"/>
              </p:ext>
            </p:extLst>
          </p:nvPr>
        </p:nvGraphicFramePr>
        <p:xfrm>
          <a:off x="2644346" y="1107651"/>
          <a:ext cx="8795813" cy="55932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2258">
                  <a:extLst>
                    <a:ext uri="{9D8B030D-6E8A-4147-A177-3AD203B41FA5}">
                      <a16:colId xmlns:a16="http://schemas.microsoft.com/office/drawing/2014/main" val="2514332443"/>
                    </a:ext>
                  </a:extLst>
                </a:gridCol>
                <a:gridCol w="4423555">
                  <a:extLst>
                    <a:ext uri="{9D8B030D-6E8A-4147-A177-3AD203B41FA5}">
                      <a16:colId xmlns:a16="http://schemas.microsoft.com/office/drawing/2014/main" val="217137791"/>
                    </a:ext>
                  </a:extLst>
                </a:gridCol>
              </a:tblGrid>
              <a:tr h="2913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Педагогическое образование (основное)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4" marR="60904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Специальное (дефектологическое) образование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4" marR="60904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910096"/>
                  </a:ext>
                </a:extLst>
              </a:tr>
              <a:tr h="44145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«Ярославский государственный педагогический университет им. К.Д. Ушинского»  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4" marR="60904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190109"/>
                  </a:ext>
                </a:extLst>
              </a:tr>
              <a:tr h="44145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«Псковский государственный университет»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4" marR="60904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193377"/>
                  </a:ext>
                </a:extLst>
              </a:tr>
              <a:tr h="54636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«Мордовский государственный педагогический университет имени М. Е. </a:t>
                      </a:r>
                      <a:r>
                        <a:rPr lang="ru-RU" sz="15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Евсевьева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»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4" marR="60904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467638"/>
                  </a:ext>
                </a:extLst>
              </a:tr>
              <a:tr h="66218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«Нижегородский государственный педагогический университет им. К. Минина»; </a:t>
                      </a:r>
                      <a:r>
                        <a:rPr lang="ru-RU" sz="15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Мининский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университет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4" marR="60904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748611"/>
                  </a:ext>
                </a:extLst>
              </a:tr>
              <a:tr h="66218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«Дальневосточный федеральный университет»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4" marR="60904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490776"/>
                  </a:ext>
                </a:extLst>
              </a:tr>
              <a:tr h="34109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«Национальный исследовательский университет «Высшая школа экономики»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4" marR="60904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961200"/>
                  </a:ext>
                </a:extLst>
              </a:tr>
              <a:tr h="4235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«Астраханский государственный университет»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4" marR="60904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«Сочинский государственный университет»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4" marR="60904" marT="0" marB="0"/>
                </a:tc>
                <a:extLst>
                  <a:ext uri="{0D108BD9-81ED-4DB2-BD59-A6C34878D82A}">
                    <a16:rowId xmlns:a16="http://schemas.microsoft.com/office/drawing/2014/main" val="1582902682"/>
                  </a:ext>
                </a:extLst>
              </a:tr>
              <a:tr h="6406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«Пятигорский государственный университет»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4" marR="6090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«Дагестанский государственный педагогический университет»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4" marR="60904" marT="0" marB="0"/>
                </a:tc>
                <a:extLst>
                  <a:ext uri="{0D108BD9-81ED-4DB2-BD59-A6C34878D82A}">
                    <a16:rowId xmlns:a16="http://schemas.microsoft.com/office/drawing/2014/main" val="1995747934"/>
                  </a:ext>
                </a:extLst>
              </a:tr>
              <a:tr h="4235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«Тюменский государственный университет»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4" marR="60904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«Челябинский государственный университет»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4" marR="60904" marT="0" marB="0"/>
                </a:tc>
                <a:extLst>
                  <a:ext uri="{0D108BD9-81ED-4DB2-BD59-A6C34878D82A}">
                    <a16:rowId xmlns:a16="http://schemas.microsoft.com/office/drawing/2014/main" val="3928504867"/>
                  </a:ext>
                </a:extLst>
              </a:tr>
              <a:tr h="6406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«Новосибирский государственный педагогический университет»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4" marR="6090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«Красноярский государственный педагогический университет им. В.П. Астафьева» 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4" marR="60904" marT="0" marB="0"/>
                </a:tc>
                <a:extLst>
                  <a:ext uri="{0D108BD9-81ED-4DB2-BD59-A6C34878D82A}">
                    <a16:rowId xmlns:a16="http://schemas.microsoft.com/office/drawing/2014/main" val="3035190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0716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0248195" y="114749"/>
            <a:ext cx="972000" cy="97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317" y="114749"/>
            <a:ext cx="1032983" cy="954952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9485228" y="114749"/>
            <a:ext cx="972000" cy="97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2964796">
            <a:off x="9808273" y="431200"/>
            <a:ext cx="36000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-2338254" y="2768434"/>
            <a:ext cx="6858001" cy="13211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273396" y="19408"/>
            <a:ext cx="0" cy="68580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2140403" y="817662"/>
            <a:ext cx="252000" cy="252000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>
            <a:stCxn id="11" idx="6"/>
          </p:cNvCxnSpPr>
          <p:nvPr/>
        </p:nvCxnSpPr>
        <p:spPr>
          <a:xfrm>
            <a:off x="2392403" y="943662"/>
            <a:ext cx="4429502" cy="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29587" y="297331"/>
            <a:ext cx="6419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n w="3175">
                  <a:noFill/>
                </a:ln>
                <a:solidFill>
                  <a:srgbClr val="C00000"/>
                </a:solidFill>
              </a:rPr>
              <a:t>Партнёры-работодатели</a:t>
            </a:r>
          </a:p>
        </p:txBody>
      </p:sp>
      <p:sp>
        <p:nvSpPr>
          <p:cNvPr id="14" name="Овал 13"/>
          <p:cNvSpPr/>
          <p:nvPr/>
        </p:nvSpPr>
        <p:spPr>
          <a:xfrm>
            <a:off x="2135476" y="2947452"/>
            <a:ext cx="252000" cy="252000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387476" y="2301121"/>
            <a:ext cx="8811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3175">
                  <a:noFill/>
                </a:ln>
                <a:solidFill>
                  <a:srgbClr val="C00000"/>
                </a:solidFill>
              </a:rPr>
              <a:t>Партнёры по методической составляющей</a:t>
            </a:r>
          </a:p>
        </p:txBody>
      </p:sp>
      <p:sp>
        <p:nvSpPr>
          <p:cNvPr id="16" name="Овал 15"/>
          <p:cNvSpPr/>
          <p:nvPr/>
        </p:nvSpPr>
        <p:spPr>
          <a:xfrm>
            <a:off x="2135476" y="5326210"/>
            <a:ext cx="252000" cy="252000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307" y="3530430"/>
            <a:ext cx="3030815" cy="766091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2441573" y="3073452"/>
            <a:ext cx="4429502" cy="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7" b="13522"/>
          <a:stretch/>
        </p:blipFill>
        <p:spPr>
          <a:xfrm>
            <a:off x="6401997" y="3627236"/>
            <a:ext cx="867790" cy="62446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7190916" y="3670274"/>
            <a:ext cx="26155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n w="3175">
                  <a:noFill/>
                </a:ln>
                <a:solidFill>
                  <a:srgbClr val="005EA4"/>
                </a:solidFill>
              </a:rPr>
              <a:t>ГБОУ ДПО</a:t>
            </a:r>
          </a:p>
          <a:p>
            <a:r>
              <a:rPr lang="ru-RU" sz="1200" dirty="0">
                <a:ln w="3175">
                  <a:noFill/>
                </a:ln>
                <a:solidFill>
                  <a:srgbClr val="005EA4"/>
                </a:solidFill>
              </a:rPr>
              <a:t>Городского методического центра</a:t>
            </a:r>
          </a:p>
          <a:p>
            <a:pPr algn="ctr"/>
            <a:r>
              <a:rPr lang="ru-RU" sz="1000" dirty="0">
                <a:ln w="3175">
                  <a:noFill/>
                </a:ln>
                <a:solidFill>
                  <a:schemeClr val="bg1">
                    <a:lumMod val="50000"/>
                  </a:schemeClr>
                </a:solidFill>
              </a:rPr>
              <a:t>Департамента образования города Москвы</a:t>
            </a:r>
          </a:p>
          <a:p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606" y="3679564"/>
            <a:ext cx="1135421" cy="691896"/>
          </a:xfrm>
          <a:prstGeom prst="rect">
            <a:avLst/>
          </a:prstGeom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2494307" y="5452210"/>
            <a:ext cx="4429502" cy="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416016" y="4679879"/>
            <a:ext cx="6419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n w="3175">
                  <a:noFill/>
                </a:ln>
                <a:solidFill>
                  <a:srgbClr val="C00000"/>
                </a:solidFill>
              </a:rPr>
              <a:t>Партнёры по стажировкам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8B6DDEC-FB39-4404-AC6E-1336A740F5AC}"/>
              </a:ext>
            </a:extLst>
          </p:cNvPr>
          <p:cNvSpPr/>
          <p:nvPr/>
        </p:nvSpPr>
        <p:spPr>
          <a:xfrm>
            <a:off x="2681425" y="1086749"/>
            <a:ext cx="61447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профессиональные сообщества, </a:t>
            </a:r>
          </a:p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учебно-методические объединения, предприятия, ассоциации работодателей</a:t>
            </a:r>
            <a:endParaRPr lang="ru-RU" b="1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E06A02B-1627-49AE-A7C8-4780B8C3F6DA}"/>
              </a:ext>
            </a:extLst>
          </p:cNvPr>
          <p:cNvSpPr/>
          <p:nvPr/>
        </p:nvSpPr>
        <p:spPr>
          <a:xfrm>
            <a:off x="2681425" y="5514221"/>
            <a:ext cx="777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Акционерное общество «Управляющая компания «Просвещение»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Образовательный Фонд «Талант и успех»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ФГБОУ «Всероссийский детский центр «Океан»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ФГБОУ «Международный детский центр «Артек»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2042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Овал 59"/>
          <p:cNvSpPr/>
          <p:nvPr/>
        </p:nvSpPr>
        <p:spPr>
          <a:xfrm>
            <a:off x="10248195" y="114749"/>
            <a:ext cx="972000" cy="97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16200000">
            <a:off x="-2338254" y="2768434"/>
            <a:ext cx="6858001" cy="132113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273396" y="19408"/>
            <a:ext cx="0" cy="68580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129978" y="240789"/>
            <a:ext cx="1866452" cy="70287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2 октября – 30 октября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2147396" y="466225"/>
            <a:ext cx="252000" cy="252000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550362" y="235776"/>
            <a:ext cx="3786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3175">
                  <a:noFill/>
                </a:ln>
                <a:solidFill>
                  <a:srgbClr val="C00000"/>
                </a:solidFill>
              </a:rPr>
              <a:t>Регистрация</a:t>
            </a:r>
          </a:p>
        </p:txBody>
      </p:sp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3817784558"/>
              </p:ext>
            </p:extLst>
          </p:nvPr>
        </p:nvGraphicFramePr>
        <p:xfrm>
          <a:off x="3036637" y="1179439"/>
          <a:ext cx="8730114" cy="3282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2" name="Стрелка вправо 41"/>
          <p:cNvSpPr/>
          <p:nvPr/>
        </p:nvSpPr>
        <p:spPr>
          <a:xfrm rot="5400000">
            <a:off x="6252494" y="5227105"/>
            <a:ext cx="431097" cy="34650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 rot="5400000">
            <a:off x="8585267" y="5271221"/>
            <a:ext cx="431097" cy="34650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5534392" y="4830664"/>
            <a:ext cx="1867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В 3,8 РАЗА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867167" y="4830663"/>
            <a:ext cx="1867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В 4,3 РАЗА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34392" y="5781289"/>
            <a:ext cx="1867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25 334 УЧАСТНИКА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867167" y="5781289"/>
            <a:ext cx="1867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7 821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УЧАСТНИК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381482" y="4212173"/>
            <a:ext cx="173255" cy="5390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8714189" y="4212173"/>
            <a:ext cx="173255" cy="5390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2147396" y="4830663"/>
            <a:ext cx="252000" cy="252000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651917" y="4784496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ПРИРОСТ </a:t>
            </a:r>
            <a:endParaRPr lang="ru-RU" dirty="0"/>
          </a:p>
        </p:txBody>
      </p:sp>
      <p:sp>
        <p:nvSpPr>
          <p:cNvPr id="55" name="Стрелка вправо 54"/>
          <p:cNvSpPr/>
          <p:nvPr/>
        </p:nvSpPr>
        <p:spPr>
          <a:xfrm>
            <a:off x="4076554" y="4793773"/>
            <a:ext cx="1085880" cy="34650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29978" y="4615590"/>
            <a:ext cx="1866452" cy="702873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30 октября –</a:t>
            </a:r>
          </a:p>
          <a:p>
            <a:pPr algn="ctr"/>
            <a:r>
              <a:rPr lang="ru-RU" sz="2000" b="1" dirty="0"/>
              <a:t>18 ноября</a:t>
            </a: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317" y="114749"/>
            <a:ext cx="1032983" cy="954952"/>
          </a:xfrm>
          <a:prstGeom prst="rect">
            <a:avLst/>
          </a:prstGeom>
        </p:spPr>
      </p:pic>
      <p:sp>
        <p:nvSpPr>
          <p:cNvPr id="58" name="Овал 57"/>
          <p:cNvSpPr/>
          <p:nvPr/>
        </p:nvSpPr>
        <p:spPr>
          <a:xfrm>
            <a:off x="9485228" y="114749"/>
            <a:ext cx="972000" cy="97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 rot="2964796">
            <a:off x="9808273" y="431200"/>
            <a:ext cx="36000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9786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36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250"/>
                            </p:stCondLst>
                            <p:childTnLst>
                              <p:par>
                                <p:cTn id="32" presetID="13" presetClass="entr" presetSubtype="16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75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25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25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/>
      <p:bldP spid="45" grpId="0"/>
      <p:bldP spid="47" grpId="0"/>
      <p:bldP spid="50" grpId="0"/>
      <p:bldP spid="51" grpId="0" animBg="1"/>
      <p:bldP spid="52" grpId="0" animBg="1"/>
      <p:bldP spid="53" grpId="0" animBg="1"/>
      <p:bldP spid="54" grpId="0"/>
      <p:bldP spid="55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Овал 59"/>
          <p:cNvSpPr/>
          <p:nvPr/>
        </p:nvSpPr>
        <p:spPr>
          <a:xfrm>
            <a:off x="10248195" y="114749"/>
            <a:ext cx="972000" cy="97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16200000">
            <a:off x="-2338254" y="2768434"/>
            <a:ext cx="6858001" cy="132113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273396" y="19408"/>
            <a:ext cx="0" cy="68580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129978" y="240789"/>
            <a:ext cx="1866452" cy="70287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2 октября – 18 ноября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2147396" y="466225"/>
            <a:ext cx="252000" cy="252000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550362" y="235776"/>
            <a:ext cx="3786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3175">
                  <a:noFill/>
                </a:ln>
                <a:solidFill>
                  <a:srgbClr val="C00000"/>
                </a:solidFill>
              </a:rPr>
              <a:t>Регистрация</a:t>
            </a:r>
          </a:p>
        </p:txBody>
      </p:sp>
      <p:sp>
        <p:nvSpPr>
          <p:cNvPr id="53" name="Овал 52"/>
          <p:cNvSpPr/>
          <p:nvPr/>
        </p:nvSpPr>
        <p:spPr>
          <a:xfrm>
            <a:off x="2147396" y="1383513"/>
            <a:ext cx="252000" cy="252000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317" y="114749"/>
            <a:ext cx="1032983" cy="954952"/>
          </a:xfrm>
          <a:prstGeom prst="rect">
            <a:avLst/>
          </a:prstGeom>
        </p:spPr>
      </p:pic>
      <p:sp>
        <p:nvSpPr>
          <p:cNvPr id="58" name="Овал 57"/>
          <p:cNvSpPr/>
          <p:nvPr/>
        </p:nvSpPr>
        <p:spPr>
          <a:xfrm>
            <a:off x="9485228" y="114749"/>
            <a:ext cx="972000" cy="97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 rot="2964796">
            <a:off x="9808273" y="431200"/>
            <a:ext cx="36000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550362" y="1312348"/>
            <a:ext cx="9454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Сравнительный анализ количества зарегистрированных участников по университетам</a:t>
            </a:r>
          </a:p>
          <a:p>
            <a:pPr algn="ctr"/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ПЕДАГОГИЧЕСКОЕ ОБРАЗОВАНИЕ (ОСНОВНОЕ)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071761249"/>
              </p:ext>
            </p:extLst>
          </p:nvPr>
        </p:nvGraphicFramePr>
        <p:xfrm>
          <a:off x="2518512" y="1958678"/>
          <a:ext cx="9394088" cy="4899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095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withEffect">
                                  <p:stCondLst>
                                    <p:cond delay="47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Овал 59"/>
          <p:cNvSpPr/>
          <p:nvPr/>
        </p:nvSpPr>
        <p:spPr>
          <a:xfrm>
            <a:off x="10248195" y="114749"/>
            <a:ext cx="972000" cy="97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16200000">
            <a:off x="-2338254" y="2768434"/>
            <a:ext cx="6858001" cy="132113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273396" y="19408"/>
            <a:ext cx="0" cy="68580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129978" y="240789"/>
            <a:ext cx="1866452" cy="70287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2 октября – 18 ноября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2147396" y="466225"/>
            <a:ext cx="252000" cy="252000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550362" y="235776"/>
            <a:ext cx="3786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3175">
                  <a:noFill/>
                </a:ln>
                <a:solidFill>
                  <a:srgbClr val="C00000"/>
                </a:solidFill>
              </a:rPr>
              <a:t>Регистрация</a:t>
            </a:r>
          </a:p>
        </p:txBody>
      </p:sp>
      <p:sp>
        <p:nvSpPr>
          <p:cNvPr id="53" name="Овал 52"/>
          <p:cNvSpPr/>
          <p:nvPr/>
        </p:nvSpPr>
        <p:spPr>
          <a:xfrm>
            <a:off x="2147396" y="1383513"/>
            <a:ext cx="252000" cy="252000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317" y="114749"/>
            <a:ext cx="1032983" cy="954952"/>
          </a:xfrm>
          <a:prstGeom prst="rect">
            <a:avLst/>
          </a:prstGeom>
        </p:spPr>
      </p:pic>
      <p:sp>
        <p:nvSpPr>
          <p:cNvPr id="58" name="Овал 57"/>
          <p:cNvSpPr/>
          <p:nvPr/>
        </p:nvSpPr>
        <p:spPr>
          <a:xfrm>
            <a:off x="9485228" y="114749"/>
            <a:ext cx="972000" cy="97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 rot="2964796">
            <a:off x="9808273" y="431200"/>
            <a:ext cx="36000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550362" y="1312348"/>
            <a:ext cx="9454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Сравнительный анализ количества зарегистрированных участников по университетам</a:t>
            </a:r>
          </a:p>
          <a:p>
            <a:pPr algn="ctr"/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СПЕЦИАЛЬНОЕ (ДЕФЕКТОЛОГИЧЕСКОЕ) ОБРАЗОВАНИЕ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939135468"/>
              </p:ext>
            </p:extLst>
          </p:nvPr>
        </p:nvGraphicFramePr>
        <p:xfrm>
          <a:off x="2518512" y="1958678"/>
          <a:ext cx="9394088" cy="4899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905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37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75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Овал 59"/>
          <p:cNvSpPr/>
          <p:nvPr/>
        </p:nvSpPr>
        <p:spPr>
          <a:xfrm>
            <a:off x="10248195" y="114749"/>
            <a:ext cx="972000" cy="97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16200000">
            <a:off x="555896" y="-125717"/>
            <a:ext cx="1069701" cy="132113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273396" y="19408"/>
            <a:ext cx="0" cy="68580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280945" y="1233766"/>
            <a:ext cx="1596369" cy="551491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2 октября – 18 ноября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2147396" y="2182956"/>
            <a:ext cx="252000" cy="252000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2147396" y="1383513"/>
            <a:ext cx="252000" cy="252000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317" y="114749"/>
            <a:ext cx="1032983" cy="954952"/>
          </a:xfrm>
          <a:prstGeom prst="rect">
            <a:avLst/>
          </a:prstGeom>
        </p:spPr>
      </p:pic>
      <p:sp>
        <p:nvSpPr>
          <p:cNvPr id="58" name="Овал 57"/>
          <p:cNvSpPr/>
          <p:nvPr/>
        </p:nvSpPr>
        <p:spPr>
          <a:xfrm>
            <a:off x="9485228" y="114749"/>
            <a:ext cx="972000" cy="97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 rot="2964796">
            <a:off x="9808273" y="431200"/>
            <a:ext cx="36000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669478" y="1359979"/>
            <a:ext cx="1615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 w="3175">
                  <a:noFill/>
                </a:ln>
                <a:solidFill>
                  <a:srgbClr val="C00000"/>
                </a:solidFill>
              </a:rPr>
              <a:t>Регистрация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704534" y="2033210"/>
            <a:ext cx="1596369" cy="551491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22 ноября – 08 декабря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5101" y="1955013"/>
            <a:ext cx="1712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ln w="3175">
                  <a:noFill/>
                </a:ln>
                <a:solidFill>
                  <a:srgbClr val="C00000"/>
                </a:solidFill>
              </a:rPr>
              <a:t>Отборочный этап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80946" y="2832700"/>
            <a:ext cx="1596367" cy="551491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25 января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69478" y="2908391"/>
            <a:ext cx="1978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 w="3175">
                  <a:noFill/>
                </a:ln>
                <a:solidFill>
                  <a:srgbClr val="C00000"/>
                </a:solidFill>
              </a:rPr>
              <a:t>Зимние школы</a:t>
            </a:r>
          </a:p>
        </p:txBody>
      </p:sp>
      <p:sp>
        <p:nvSpPr>
          <p:cNvPr id="22" name="Овал 21"/>
          <p:cNvSpPr/>
          <p:nvPr/>
        </p:nvSpPr>
        <p:spPr>
          <a:xfrm>
            <a:off x="2147661" y="2966255"/>
            <a:ext cx="252000" cy="252000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147396" y="3781936"/>
            <a:ext cx="252000" cy="252000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704534" y="3632191"/>
            <a:ext cx="1596369" cy="551491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25 января –</a:t>
            </a:r>
          </a:p>
          <a:p>
            <a:pPr algn="ctr"/>
            <a:r>
              <a:rPr lang="ru-RU" sz="1600" b="1" dirty="0"/>
              <a:t>4 марта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0945" y="3736189"/>
            <a:ext cx="1596368" cy="64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ru-RU" sz="1600" b="1" dirty="0">
                <a:ln w="3175">
                  <a:noFill/>
                </a:ln>
                <a:solidFill>
                  <a:srgbClr val="C00000"/>
                </a:solidFill>
              </a:rPr>
              <a:t>Проведение заключительного этапа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0946" y="4345126"/>
            <a:ext cx="1596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ln w="3175">
                  <a:noFill/>
                </a:ln>
                <a:solidFill>
                  <a:srgbClr val="C00000"/>
                </a:solidFill>
              </a:rPr>
              <a:t>Апелляции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0946" y="4764038"/>
            <a:ext cx="1596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ln w="3175">
                  <a:noFill/>
                </a:ln>
                <a:solidFill>
                  <a:srgbClr val="C00000"/>
                </a:solidFill>
              </a:rPr>
              <a:t>Публикация результатов проверки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2141748" y="5721034"/>
            <a:ext cx="252000" cy="252000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669478" y="5571288"/>
            <a:ext cx="1596369" cy="551491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31 марта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5101" y="5675393"/>
            <a:ext cx="1712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ln w="3175">
                  <a:noFill/>
                </a:ln>
                <a:solidFill>
                  <a:srgbClr val="C00000"/>
                </a:solidFill>
              </a:rPr>
              <a:t>Подведение итогов. Награждение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50362" y="235776"/>
            <a:ext cx="6669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3175">
                  <a:noFill/>
                </a:ln>
                <a:solidFill>
                  <a:srgbClr val="C00000"/>
                </a:solidFill>
              </a:rPr>
              <a:t>Календарный план-график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0521" t="10741" r="28854" b="3889"/>
          <a:stretch/>
        </p:blipFill>
        <p:spPr>
          <a:xfrm rot="20702491">
            <a:off x="5240662" y="1415495"/>
            <a:ext cx="3704600" cy="35140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9376" t="10556" r="32916" b="23518"/>
          <a:stretch/>
        </p:blipFill>
        <p:spPr>
          <a:xfrm>
            <a:off x="5149284" y="1656154"/>
            <a:ext cx="3425405" cy="26625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14896" t="10185" r="12708" b="4259"/>
          <a:stretch/>
        </p:blipFill>
        <p:spPr>
          <a:xfrm rot="20805447">
            <a:off x="5041096" y="2837345"/>
            <a:ext cx="3600132" cy="23931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19688" t="9445" r="16667" b="4444"/>
          <a:stretch/>
        </p:blipFill>
        <p:spPr>
          <a:xfrm rot="21097296">
            <a:off x="7437800" y="2010263"/>
            <a:ext cx="4252367" cy="32362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l="20000" t="10185" r="38854" b="24630"/>
          <a:stretch/>
        </p:blipFill>
        <p:spPr>
          <a:xfrm>
            <a:off x="4875078" y="2182956"/>
            <a:ext cx="4275426" cy="381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/>
          <a:srcRect l="16458" t="9445" r="30729" b="4259"/>
          <a:stretch/>
        </p:blipFill>
        <p:spPr>
          <a:xfrm rot="1475120">
            <a:off x="7225687" y="2371701"/>
            <a:ext cx="3942809" cy="362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7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6" presetClass="entr" presetSubtype="4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6" presetClass="entr" presetSubtype="4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" presetClass="entr" presetSubtype="1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50"/>
                            </p:stCondLst>
                            <p:childTnLst>
                              <p:par>
                                <p:cTn id="104" presetID="2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2" presetClass="entr" presetSubtype="9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53" grpId="0" animBg="1"/>
      <p:bldP spid="16" grpId="0"/>
      <p:bldP spid="17" grpId="0" animBg="1"/>
      <p:bldP spid="18" grpId="0"/>
      <p:bldP spid="20" grpId="0" animBg="1"/>
      <p:bldP spid="21" grpId="0"/>
      <p:bldP spid="22" grpId="0" animBg="1"/>
      <p:bldP spid="23" grpId="0" animBg="1"/>
      <p:bldP spid="25" grpId="0" animBg="1"/>
      <p:bldP spid="26" grpId="0"/>
      <p:bldP spid="27" grpId="0"/>
      <p:bldP spid="28" grpId="0"/>
      <p:bldP spid="29" grpId="0" animBg="1"/>
      <p:bldP spid="30" grpId="0" animBg="1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81707" y="1927392"/>
            <a:ext cx="709889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/>
          </a:p>
          <a:p>
            <a:r>
              <a:rPr lang="ru-RU" sz="2000" dirty="0"/>
              <a:t>по направлению «Педагогическое образование (основное)»:</a:t>
            </a:r>
          </a:p>
          <a:p>
            <a:endParaRPr lang="ru-RU" sz="2000" dirty="0"/>
          </a:p>
          <a:p>
            <a:endParaRPr lang="ru-RU" sz="1200" dirty="0"/>
          </a:p>
          <a:p>
            <a:r>
              <a:rPr lang="ru-RU" dirty="0"/>
              <a:t>Псковский государственный университет</a:t>
            </a:r>
          </a:p>
          <a:p>
            <a:r>
              <a:rPr lang="ru-RU" dirty="0"/>
              <a:t>МГПУ Самарский филиал</a:t>
            </a:r>
          </a:p>
          <a:p>
            <a:r>
              <a:rPr lang="ru-RU" dirty="0"/>
              <a:t>Астраханский государственный университет</a:t>
            </a:r>
          </a:p>
        </p:txBody>
      </p:sp>
      <p:sp>
        <p:nvSpPr>
          <p:cNvPr id="3" name="Овал 2"/>
          <p:cNvSpPr/>
          <p:nvPr/>
        </p:nvSpPr>
        <p:spPr>
          <a:xfrm>
            <a:off x="10248195" y="114749"/>
            <a:ext cx="972000" cy="97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317" y="114749"/>
            <a:ext cx="1032983" cy="954952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9485228" y="114749"/>
            <a:ext cx="972000" cy="97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964796">
            <a:off x="9808273" y="431200"/>
            <a:ext cx="36000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81707" y="4659203"/>
            <a:ext cx="7605131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/>
              <a:t>по направлению «Специальное (дефектологическое) образование»: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/>
              <a:t>Иркутский государственный университет</a:t>
            </a:r>
          </a:p>
          <a:p>
            <a:r>
              <a:rPr lang="ru-RU" dirty="0"/>
              <a:t>Дагестанский государственный педагогический университет</a:t>
            </a:r>
          </a:p>
          <a:p>
            <a:r>
              <a:rPr lang="ru-RU" dirty="0"/>
              <a:t>Петрозаводский государственный университет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273396" y="19408"/>
            <a:ext cx="0" cy="68580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522638" y="238282"/>
            <a:ext cx="50899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 w="3175">
                  <a:noFill/>
                </a:ln>
                <a:solidFill>
                  <a:srgbClr val="C00000"/>
                </a:solidFill>
              </a:rPr>
              <a:t>Очные мастер-классы</a:t>
            </a:r>
          </a:p>
        </p:txBody>
      </p:sp>
      <p:sp>
        <p:nvSpPr>
          <p:cNvPr id="11" name="Овал 10"/>
          <p:cNvSpPr/>
          <p:nvPr/>
        </p:nvSpPr>
        <p:spPr>
          <a:xfrm>
            <a:off x="2147396" y="466225"/>
            <a:ext cx="252000" cy="252000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1786" y="325003"/>
            <a:ext cx="1596369" cy="551491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до 18 ноября</a:t>
            </a:r>
          </a:p>
        </p:txBody>
      </p:sp>
      <p:sp>
        <p:nvSpPr>
          <p:cNvPr id="13" name="Прямоугольник 12"/>
          <p:cNvSpPr/>
          <p:nvPr/>
        </p:nvSpPr>
        <p:spPr>
          <a:xfrm rot="2572239">
            <a:off x="3637932" y="2113921"/>
            <a:ext cx="360000" cy="36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2572239">
            <a:off x="3637932" y="4733586"/>
            <a:ext cx="360000" cy="36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733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484</Words>
  <Application>Microsoft Office PowerPoint</Application>
  <PresentationFormat>Широкоэкранный</PresentationFormat>
  <Paragraphs>132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Microsoft JhengHei Light</vt:lpstr>
      <vt:lpstr>Arial</vt:lpstr>
      <vt:lpstr>Calibri</vt:lpstr>
      <vt:lpstr>Calibri Light</vt:lpstr>
      <vt:lpstr>Corbel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Bor CapDj</dc:creator>
  <cp:lastModifiedBy>Екатерина</cp:lastModifiedBy>
  <cp:revision>82</cp:revision>
  <dcterms:created xsi:type="dcterms:W3CDTF">2019-10-28T10:36:47Z</dcterms:created>
  <dcterms:modified xsi:type="dcterms:W3CDTF">2019-10-30T05:36:54Z</dcterms:modified>
</cp:coreProperties>
</file>