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56" r:id="rId2"/>
    <p:sldId id="292" r:id="rId3"/>
    <p:sldId id="257" r:id="rId4"/>
    <p:sldId id="270" r:id="rId5"/>
    <p:sldId id="271" r:id="rId6"/>
    <p:sldId id="272" r:id="rId7"/>
    <p:sldId id="299" r:id="rId8"/>
    <p:sldId id="274" r:id="rId9"/>
    <p:sldId id="275" r:id="rId10"/>
    <p:sldId id="280" r:id="rId11"/>
    <p:sldId id="276" r:id="rId12"/>
    <p:sldId id="321" r:id="rId13"/>
    <p:sldId id="323" r:id="rId14"/>
    <p:sldId id="262" r:id="rId15"/>
    <p:sldId id="281" r:id="rId16"/>
    <p:sldId id="316" r:id="rId17"/>
    <p:sldId id="278" r:id="rId18"/>
    <p:sldId id="279" r:id="rId19"/>
    <p:sldId id="296" r:id="rId20"/>
    <p:sldId id="282" r:id="rId21"/>
    <p:sldId id="320" r:id="rId22"/>
    <p:sldId id="319" r:id="rId23"/>
    <p:sldId id="318" r:id="rId24"/>
    <p:sldId id="283" r:id="rId25"/>
    <p:sldId id="301" r:id="rId26"/>
    <p:sldId id="284" r:id="rId27"/>
    <p:sldId id="285" r:id="rId28"/>
    <p:sldId id="333" r:id="rId29"/>
    <p:sldId id="334" r:id="rId30"/>
    <p:sldId id="332" r:id="rId31"/>
    <p:sldId id="286" r:id="rId32"/>
    <p:sldId id="287" r:id="rId33"/>
    <p:sldId id="288" r:id="rId34"/>
    <p:sldId id="289" r:id="rId35"/>
    <p:sldId id="291" r:id="rId36"/>
    <p:sldId id="325" r:id="rId37"/>
    <p:sldId id="336" r:id="rId38"/>
    <p:sldId id="337" r:id="rId39"/>
    <p:sldId id="339" r:id="rId40"/>
    <p:sldId id="340" r:id="rId41"/>
    <p:sldId id="303" r:id="rId42"/>
    <p:sldId id="305" r:id="rId43"/>
    <p:sldId id="304" r:id="rId44"/>
    <p:sldId id="306" r:id="rId45"/>
    <p:sldId id="307" r:id="rId46"/>
    <p:sldId id="308" r:id="rId47"/>
    <p:sldId id="310" r:id="rId48"/>
    <p:sldId id="311"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109" d="100"/>
          <a:sy n="109" d="100"/>
        </p:scale>
        <p:origin x="6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F513B-B91E-41A7-A4BD-68934E773CFD}" type="datetimeFigureOut">
              <a:rPr lang="en-GB" smtClean="0"/>
              <a:t>26/09/2019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FD7294-4109-463F-9A55-748155D078E4}" type="slidenum">
              <a:rPr lang="en-GB" smtClean="0"/>
              <a:t>‹#›</a:t>
            </a:fld>
            <a:endParaRPr lang="en-GB"/>
          </a:p>
        </p:txBody>
      </p:sp>
    </p:spTree>
    <p:extLst>
      <p:ext uri="{BB962C8B-B14F-4D97-AF65-F5344CB8AC3E}">
        <p14:creationId xmlns:p14="http://schemas.microsoft.com/office/powerpoint/2010/main" val="163284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1FD7294-4109-463F-9A55-748155D078E4}" type="slidenum">
              <a:rPr lang="en-GB" smtClean="0"/>
              <a:t>4</a:t>
            </a:fld>
            <a:endParaRPr lang="en-GB"/>
          </a:p>
        </p:txBody>
      </p:sp>
    </p:spTree>
    <p:extLst>
      <p:ext uri="{BB962C8B-B14F-4D97-AF65-F5344CB8AC3E}">
        <p14:creationId xmlns:p14="http://schemas.microsoft.com/office/powerpoint/2010/main" val="3836458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z-Cyrl-AZ" dirty="0"/>
          </a:p>
          <a:p>
            <a:r>
              <a:rPr lang="az-Cyrl-AZ" dirty="0"/>
              <a:t>минога</a:t>
            </a:r>
          </a:p>
          <a:p>
            <a:endParaRPr lang="en-GB" dirty="0"/>
          </a:p>
        </p:txBody>
      </p:sp>
      <p:sp>
        <p:nvSpPr>
          <p:cNvPr id="4" name="Slide Number Placeholder 3"/>
          <p:cNvSpPr>
            <a:spLocks noGrp="1"/>
          </p:cNvSpPr>
          <p:nvPr>
            <p:ph type="sldNum" sz="quarter" idx="10"/>
          </p:nvPr>
        </p:nvSpPr>
        <p:spPr/>
        <p:txBody>
          <a:bodyPr/>
          <a:lstStyle/>
          <a:p>
            <a:fld id="{61FD7294-4109-463F-9A55-748155D078E4}" type="slidenum">
              <a:rPr lang="en-GB" smtClean="0"/>
              <a:t>10</a:t>
            </a:fld>
            <a:endParaRPr lang="en-GB"/>
          </a:p>
        </p:txBody>
      </p:sp>
    </p:spTree>
    <p:extLst>
      <p:ext uri="{BB962C8B-B14F-4D97-AF65-F5344CB8AC3E}">
        <p14:creationId xmlns:p14="http://schemas.microsoft.com/office/powerpoint/2010/main" val="423458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61FD7294-4109-463F-9A55-748155D078E4}" type="slidenum">
              <a:rPr lang="en-GB" smtClean="0"/>
              <a:t>13</a:t>
            </a:fld>
            <a:endParaRPr lang="en-GB"/>
          </a:p>
        </p:txBody>
      </p:sp>
    </p:spTree>
    <p:extLst>
      <p:ext uri="{BB962C8B-B14F-4D97-AF65-F5344CB8AC3E}">
        <p14:creationId xmlns:p14="http://schemas.microsoft.com/office/powerpoint/2010/main" val="351846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0615972-E72F-4DCA-B427-54275E0EF08C}" type="datetime1">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130159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72A4F39-E75A-44B9-A5DB-1C0DC82EED56}" type="datetime1">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112834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EBCC14F-BFE9-471D-93D3-4DE9DB5AA5B2}" type="datetime1">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3160366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049E7-A70B-45A9-8188-A9933DC26282}" type="datetime1">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300190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AF60FA-38CD-42AD-8446-1B5B750E9FD1}" type="datetime1">
              <a:rPr lang="en-GB" smtClean="0"/>
              <a:t>26/09/2019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334673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0A64F0B-D33E-4A15-8E31-239AF2F323C7}" type="datetime1">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3219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F425907-6F0D-454D-8025-FF88D84BE67D}" type="datetime1">
              <a:rPr lang="en-GB" smtClean="0"/>
              <a:t>26/09/2019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3390831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4C860DF-803C-4C90-99C3-CF38262B17ED}" type="datetime1">
              <a:rPr lang="en-GB" smtClean="0"/>
              <a:t>26/09/2019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14532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A190F-0C34-42F7-8B39-3CFA5BD8CE1F}" type="datetime1">
              <a:rPr lang="en-GB" smtClean="0"/>
              <a:t>26/09/2019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2349428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96CFDE-A17E-420A-8C04-EF95120568A8}" type="datetime1">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268014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865BCA-7FA8-4E9B-8D30-C41736FBE528}" type="datetime1">
              <a:rPr lang="en-GB" smtClean="0"/>
              <a:t>26/09/2019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C03990-D7F2-4E10-B5E2-06A2BADA45E7}" type="slidenum">
              <a:rPr lang="en-GB" smtClean="0"/>
              <a:t>‹#›</a:t>
            </a:fld>
            <a:endParaRPr lang="en-GB"/>
          </a:p>
        </p:txBody>
      </p:sp>
    </p:spTree>
    <p:extLst>
      <p:ext uri="{BB962C8B-B14F-4D97-AF65-F5344CB8AC3E}">
        <p14:creationId xmlns:p14="http://schemas.microsoft.com/office/powerpoint/2010/main" val="127243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19C8E-ADC0-46CF-962E-AB9FBEDBC520}" type="datetime1">
              <a:rPr lang="en-GB" smtClean="0"/>
              <a:t>26/09/2019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03990-D7F2-4E10-B5E2-06A2BADA45E7}" type="slidenum">
              <a:rPr lang="en-GB" smtClean="0"/>
              <a:t>‹#›</a:t>
            </a:fld>
            <a:endParaRPr lang="en-GB"/>
          </a:p>
        </p:txBody>
      </p:sp>
    </p:spTree>
    <p:extLst>
      <p:ext uri="{BB962C8B-B14F-4D97-AF65-F5344CB8AC3E}">
        <p14:creationId xmlns:p14="http://schemas.microsoft.com/office/powerpoint/2010/main" val="61084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eb.fanuk.net/surnames?action=preview&amp;id=Heanes" TargetMode="External"/><Relationship Id="rId2" Type="http://schemas.openxmlformats.org/officeDocument/2006/relationships/hyperlink" Target="https://deb.fanuk.net/surnames?action=preview&amp;id=Hean" TargetMode="External"/><Relationship Id="rId1" Type="http://schemas.openxmlformats.org/officeDocument/2006/relationships/slideLayout" Target="../slideLayouts/slideLayout2.xml"/><Relationship Id="rId4" Type="http://schemas.openxmlformats.org/officeDocument/2006/relationships/hyperlink" Target="https://deb.fanuk.net/surnames?action=preview&amp;id=Hean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The Family Names of the UK project: retrospect and prospect</a:t>
            </a:r>
          </a:p>
        </p:txBody>
      </p:sp>
      <p:sp>
        <p:nvSpPr>
          <p:cNvPr id="3" name="Subtitle 2"/>
          <p:cNvSpPr>
            <a:spLocks noGrp="1"/>
          </p:cNvSpPr>
          <p:nvPr>
            <p:ph type="subTitle" idx="1"/>
          </p:nvPr>
        </p:nvSpPr>
        <p:spPr/>
        <p:txBody>
          <a:bodyPr>
            <a:normAutofit fontScale="77500" lnSpcReduction="20000"/>
          </a:bodyPr>
          <a:lstStyle/>
          <a:p>
            <a:r>
              <a:rPr lang="en-GB" dirty="0"/>
              <a:t>Richard Coates</a:t>
            </a:r>
          </a:p>
          <a:p>
            <a:r>
              <a:rPr lang="en-GB" dirty="0"/>
              <a:t>University of the West of England, Bristol</a:t>
            </a:r>
          </a:p>
          <a:p>
            <a:endParaRPr lang="en-GB" dirty="0"/>
          </a:p>
          <a:p>
            <a:endParaRPr lang="en-GB" dirty="0"/>
          </a:p>
          <a:p>
            <a:r>
              <a:rPr lang="en-GB" dirty="0"/>
              <a:t>Moscow City Pedagogic University, 19 September 2019</a:t>
            </a:r>
          </a:p>
        </p:txBody>
      </p:sp>
    </p:spTree>
    <p:extLst>
      <p:ext uri="{BB962C8B-B14F-4D97-AF65-F5344CB8AC3E}">
        <p14:creationId xmlns:p14="http://schemas.microsoft.com/office/powerpoint/2010/main" val="2817283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Included in </a:t>
            </a:r>
            <a:r>
              <a:rPr lang="en-GB" dirty="0" err="1"/>
              <a:t>Reaney</a:t>
            </a:r>
            <a:r>
              <a:rPr lang="en-GB" dirty="0"/>
              <a:t>, 3</a:t>
            </a:r>
            <a:r>
              <a:rPr lang="en-GB" baseline="30000" dirty="0"/>
              <a:t>rd</a:t>
            </a:r>
            <a:r>
              <a:rPr lang="en-GB" dirty="0"/>
              <a:t> </a:t>
            </a:r>
            <a:r>
              <a:rPr lang="en-GB" dirty="0" err="1"/>
              <a:t>edn</a:t>
            </a:r>
            <a:r>
              <a:rPr lang="en-GB" dirty="0"/>
              <a:t>: surnames which are now extinct</a:t>
            </a:r>
          </a:p>
        </p:txBody>
      </p:sp>
      <p:sp>
        <p:nvSpPr>
          <p:cNvPr id="3" name="Content Placeholder 2"/>
          <p:cNvSpPr>
            <a:spLocks noGrp="1"/>
          </p:cNvSpPr>
          <p:nvPr>
            <p:ph idx="1"/>
          </p:nvPr>
        </p:nvSpPr>
        <p:spPr/>
        <p:txBody>
          <a:bodyPr>
            <a:noAutofit/>
          </a:bodyPr>
          <a:lstStyle/>
          <a:p>
            <a:endParaRPr lang="en-GB" sz="1600" b="1" i="1" dirty="0"/>
          </a:p>
          <a:p>
            <a:r>
              <a:rPr lang="en-GB" sz="1600" b="1" i="1" dirty="0" err="1"/>
              <a:t>Burstler</a:t>
            </a:r>
            <a:r>
              <a:rPr lang="en-GB" sz="1600" b="1" i="1" dirty="0"/>
              <a:t> </a:t>
            </a:r>
            <a:r>
              <a:rPr lang="en-GB" sz="1600" dirty="0"/>
              <a:t>(occupational name for a make of things with bristles)</a:t>
            </a:r>
          </a:p>
          <a:p>
            <a:r>
              <a:rPr lang="en-GB" sz="1600" b="1" i="1" dirty="0"/>
              <a:t>Chaucer</a:t>
            </a:r>
            <a:r>
              <a:rPr lang="en-GB" sz="1600" dirty="0"/>
              <a:t> ((French) occupational name for a maker of leg-coverings) </a:t>
            </a:r>
          </a:p>
          <a:p>
            <a:r>
              <a:rPr lang="en-GB" sz="1600" b="1" i="1" dirty="0" err="1"/>
              <a:t>Grithman</a:t>
            </a:r>
            <a:r>
              <a:rPr lang="en-GB" sz="1600" b="1" i="1" dirty="0"/>
              <a:t> </a:t>
            </a:r>
            <a:r>
              <a:rPr lang="en-GB" sz="1600" dirty="0"/>
              <a:t>(nickname for someone who has taken sanctuary)</a:t>
            </a:r>
          </a:p>
          <a:p>
            <a:r>
              <a:rPr lang="en-GB" sz="1600" b="1" i="1" dirty="0" err="1"/>
              <a:t>Hagtharp</a:t>
            </a:r>
            <a:r>
              <a:rPr lang="en-GB" sz="1600" b="1" i="1" dirty="0"/>
              <a:t> </a:t>
            </a:r>
            <a:r>
              <a:rPr lang="en-GB" sz="1600" dirty="0"/>
              <a:t>(from a place-name in Westmorland)</a:t>
            </a:r>
          </a:p>
          <a:p>
            <a:r>
              <a:rPr lang="en-GB" sz="1600" b="1" i="1" dirty="0" err="1"/>
              <a:t>Hastvillain</a:t>
            </a:r>
            <a:r>
              <a:rPr lang="en-GB" sz="1600" b="1" i="1" dirty="0"/>
              <a:t> </a:t>
            </a:r>
            <a:r>
              <a:rPr lang="en-GB" sz="1600" dirty="0"/>
              <a:t>((French) nickname, = ‘hurry the peasant up’)</a:t>
            </a:r>
          </a:p>
          <a:p>
            <a:r>
              <a:rPr lang="en-GB" sz="1600" b="1" i="1" dirty="0" err="1"/>
              <a:t>Illbode</a:t>
            </a:r>
            <a:r>
              <a:rPr lang="en-GB" sz="1600" dirty="0"/>
              <a:t> (nickname, = ‘evil messenger’, ‘bringer of bad news’)</a:t>
            </a:r>
          </a:p>
          <a:p>
            <a:r>
              <a:rPr lang="en-GB" sz="1600" b="1" i="1" dirty="0" err="1"/>
              <a:t>Jubber</a:t>
            </a:r>
            <a:r>
              <a:rPr lang="en-GB" sz="1600" dirty="0"/>
              <a:t> (= ‘maker of </a:t>
            </a:r>
            <a:r>
              <a:rPr lang="en-GB" sz="1600" i="1" dirty="0" err="1"/>
              <a:t>jubbes</a:t>
            </a:r>
            <a:r>
              <a:rPr lang="en-GB" sz="1600" dirty="0"/>
              <a:t>’, containers for liquor)</a:t>
            </a:r>
          </a:p>
          <a:p>
            <a:r>
              <a:rPr lang="en-GB" sz="1600" b="1" i="1" dirty="0" err="1"/>
              <a:t>Lampreye</a:t>
            </a:r>
            <a:r>
              <a:rPr lang="en-GB" sz="1600" b="1" i="1" dirty="0"/>
              <a:t> </a:t>
            </a:r>
            <a:r>
              <a:rPr lang="en-GB" sz="1600" dirty="0"/>
              <a:t>(perhaps for a seller of lampreys, or perhaps a nickname)</a:t>
            </a:r>
          </a:p>
          <a:p>
            <a:r>
              <a:rPr lang="en-GB" sz="1600" b="1" i="1" dirty="0" err="1"/>
              <a:t>Malhead</a:t>
            </a:r>
            <a:r>
              <a:rPr lang="en-GB" sz="1600" b="1" i="1" dirty="0">
                <a:solidFill>
                  <a:srgbClr val="FF0000"/>
                </a:solidFill>
              </a:rPr>
              <a:t> </a:t>
            </a:r>
            <a:r>
              <a:rPr lang="en-GB" sz="1600" dirty="0"/>
              <a:t>((partly French) nickname, = ‘head like a hammer’)</a:t>
            </a:r>
          </a:p>
          <a:p>
            <a:r>
              <a:rPr lang="en-GB" sz="1600" b="1" i="1" dirty="0" err="1"/>
              <a:t>Mousebeard</a:t>
            </a:r>
            <a:r>
              <a:rPr lang="en-GB" sz="1600" dirty="0"/>
              <a:t> (nickname); </a:t>
            </a:r>
            <a:r>
              <a:rPr lang="en-GB" sz="1600" b="1" i="1" dirty="0" err="1"/>
              <a:t>Pillock</a:t>
            </a:r>
            <a:r>
              <a:rPr lang="en-GB" sz="1600" dirty="0"/>
              <a:t> (nickname, = ‘penis’); </a:t>
            </a:r>
            <a:r>
              <a:rPr lang="en-GB" sz="1600" b="1" i="1" dirty="0" err="1"/>
              <a:t>Slabbard</a:t>
            </a:r>
            <a:r>
              <a:rPr lang="en-GB" sz="1600" dirty="0"/>
              <a:t> ((Dutch) nickname, = ‘slow-witted’)</a:t>
            </a:r>
          </a:p>
          <a:p>
            <a:r>
              <a:rPr lang="en-GB" sz="1600" b="1" i="1" dirty="0" err="1"/>
              <a:t>Twyer</a:t>
            </a:r>
            <a:r>
              <a:rPr lang="en-GB" sz="1600" b="1" i="1" dirty="0"/>
              <a:t> </a:t>
            </a:r>
            <a:r>
              <a:rPr lang="en-GB" sz="1600" dirty="0"/>
              <a:t>((French) occupational term for a </a:t>
            </a:r>
            <a:r>
              <a:rPr lang="en-GB" sz="1600" dirty="0" err="1"/>
              <a:t>furnaceman</a:t>
            </a:r>
            <a:r>
              <a:rPr lang="en-GB" sz="1600" dirty="0"/>
              <a:t>); </a:t>
            </a:r>
            <a:r>
              <a:rPr lang="en-GB" sz="1600" b="1" i="1" dirty="0"/>
              <a:t>Upholder </a:t>
            </a:r>
            <a:r>
              <a:rPr lang="en-GB" sz="1600" dirty="0"/>
              <a:t>(occupational name for a seller of second-hand goods)</a:t>
            </a:r>
          </a:p>
        </p:txBody>
      </p:sp>
      <p:sp>
        <p:nvSpPr>
          <p:cNvPr id="5" name="Slide Number Placeholder 4"/>
          <p:cNvSpPr>
            <a:spLocks noGrp="1"/>
          </p:cNvSpPr>
          <p:nvPr>
            <p:ph type="sldNum" sz="quarter" idx="12"/>
          </p:nvPr>
        </p:nvSpPr>
        <p:spPr/>
        <p:txBody>
          <a:bodyPr/>
          <a:lstStyle/>
          <a:p>
            <a:fld id="{76C03990-D7F2-4E10-B5E2-06A2BADA45E7}" type="slidenum">
              <a:rPr lang="en-GB" smtClean="0"/>
              <a:t>10</a:t>
            </a:fld>
            <a:endParaRPr lang="en-GB"/>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8312" y="1364654"/>
            <a:ext cx="3381375" cy="2143125"/>
          </a:xfrm>
          <a:prstGeom prst="rect">
            <a:avLst/>
          </a:prstGeom>
        </p:spPr>
      </p:pic>
      <p:pic>
        <p:nvPicPr>
          <p:cNvPr id="6" name="Picture 5"/>
          <p:cNvPicPr>
            <a:picLocks noChangeAspect="1"/>
          </p:cNvPicPr>
          <p:nvPr/>
        </p:nvPicPr>
        <p:blipFill>
          <a:blip r:embed="rId4"/>
          <a:stretch>
            <a:fillRect/>
          </a:stretch>
        </p:blipFill>
        <p:spPr>
          <a:xfrm>
            <a:off x="8254674" y="3225217"/>
            <a:ext cx="2880000" cy="1728000"/>
          </a:xfrm>
          <a:prstGeom prst="rect">
            <a:avLst/>
          </a:prstGeom>
        </p:spPr>
      </p:pic>
    </p:spTree>
    <p:extLst>
      <p:ext uri="{BB962C8B-B14F-4D97-AF65-F5344CB8AC3E}">
        <p14:creationId xmlns:p14="http://schemas.microsoft.com/office/powerpoint/2010/main" val="3140923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Reaney</a:t>
            </a:r>
            <a:r>
              <a:rPr lang="en-GB" dirty="0"/>
              <a:t> can be systematically misleading</a:t>
            </a:r>
          </a:p>
        </p:txBody>
      </p:sp>
      <p:sp>
        <p:nvSpPr>
          <p:cNvPr id="3" name="Content Placeholder 2"/>
          <p:cNvSpPr>
            <a:spLocks noGrp="1"/>
          </p:cNvSpPr>
          <p:nvPr>
            <p:ph idx="1"/>
          </p:nvPr>
        </p:nvSpPr>
        <p:spPr/>
        <p:txBody>
          <a:bodyPr>
            <a:normAutofit lnSpcReduction="10000"/>
          </a:bodyPr>
          <a:lstStyle/>
          <a:p>
            <a:pPr marL="0" indent="0">
              <a:buNone/>
            </a:pPr>
            <a:endParaRPr lang="en-GB" b="1" dirty="0"/>
          </a:p>
          <a:p>
            <a:r>
              <a:rPr lang="en-GB" b="1" dirty="0"/>
              <a:t>Ravenshaw, </a:t>
            </a:r>
            <a:r>
              <a:rPr lang="en-GB" b="1" dirty="0" err="1"/>
              <a:t>Ravenshear</a:t>
            </a:r>
            <a:r>
              <a:rPr lang="en-GB" b="1" dirty="0"/>
              <a:t>, </a:t>
            </a:r>
            <a:r>
              <a:rPr lang="en-GB" b="1" dirty="0" err="1"/>
              <a:t>Ramshaw</a:t>
            </a:r>
            <a:r>
              <a:rPr lang="en-GB" b="1" dirty="0"/>
              <a:t>, </a:t>
            </a:r>
            <a:r>
              <a:rPr lang="en-GB" b="1" dirty="0" err="1"/>
              <a:t>Ramshire</a:t>
            </a:r>
            <a:r>
              <a:rPr lang="en-GB" b="1" dirty="0"/>
              <a:t>, </a:t>
            </a:r>
            <a:r>
              <a:rPr lang="en-GB" b="1" dirty="0" err="1"/>
              <a:t>Ranshaw</a:t>
            </a:r>
            <a:r>
              <a:rPr lang="en-GB" b="1" dirty="0"/>
              <a:t>, </a:t>
            </a:r>
            <a:r>
              <a:rPr lang="en-GB" b="1" dirty="0" err="1"/>
              <a:t>Renshaw</a:t>
            </a:r>
            <a:r>
              <a:rPr lang="en-GB" b="1" dirty="0"/>
              <a:t>, </a:t>
            </a:r>
            <a:r>
              <a:rPr lang="en-GB" b="1" dirty="0" err="1"/>
              <a:t>Renshall</a:t>
            </a:r>
            <a:r>
              <a:rPr lang="en-GB" b="1" dirty="0"/>
              <a:t>, </a:t>
            </a:r>
            <a:r>
              <a:rPr lang="en-GB" b="1" dirty="0" err="1"/>
              <a:t>Renshell</a:t>
            </a:r>
            <a:r>
              <a:rPr lang="en-GB" b="1" dirty="0"/>
              <a:t>.</a:t>
            </a:r>
            <a:r>
              <a:rPr lang="en-GB" dirty="0"/>
              <a:t> … ‘Dweller by the raven wood’ as at Ravenshaw (Warwicks) or Renishaw (</a:t>
            </a:r>
            <a:r>
              <a:rPr lang="en-GB" dirty="0" err="1"/>
              <a:t>Derbys</a:t>
            </a:r>
            <a:r>
              <a:rPr lang="en-GB" dirty="0"/>
              <a:t>).</a:t>
            </a:r>
          </a:p>
          <a:p>
            <a:r>
              <a:rPr lang="en-GB" dirty="0"/>
              <a:t>Such names are practically always from a </a:t>
            </a:r>
            <a:r>
              <a:rPr lang="en-GB" i="1" dirty="0"/>
              <a:t>place-name</a:t>
            </a:r>
            <a:r>
              <a:rPr lang="en-GB" dirty="0"/>
              <a:t> rather than from a </a:t>
            </a:r>
            <a:r>
              <a:rPr lang="en-GB" i="1" dirty="0"/>
              <a:t>place-description</a:t>
            </a:r>
            <a:r>
              <a:rPr lang="en-GB" dirty="0"/>
              <a:t>.</a:t>
            </a:r>
          </a:p>
          <a:p>
            <a:endParaRPr lang="en-GB" dirty="0"/>
          </a:p>
          <a:p>
            <a:r>
              <a:rPr lang="en-GB" dirty="0"/>
              <a:t>NB this set also illustrates one of the biggest problems in English </a:t>
            </a:r>
            <a:r>
              <a:rPr lang="en-GB" dirty="0" err="1"/>
              <a:t>anthroponymy</a:t>
            </a:r>
            <a:r>
              <a:rPr lang="en-GB" dirty="0"/>
              <a:t>: the existence of numerous variants – spelling and pronunciation and their relations.</a:t>
            </a:r>
          </a:p>
        </p:txBody>
      </p:sp>
      <p:sp>
        <p:nvSpPr>
          <p:cNvPr id="4" name="Slide Number Placeholder 3"/>
          <p:cNvSpPr>
            <a:spLocks noGrp="1"/>
          </p:cNvSpPr>
          <p:nvPr>
            <p:ph type="sldNum" sz="quarter" idx="12"/>
          </p:nvPr>
        </p:nvSpPr>
        <p:spPr/>
        <p:txBody>
          <a:bodyPr/>
          <a:lstStyle/>
          <a:p>
            <a:fld id="{76C03990-D7F2-4E10-B5E2-06A2BADA45E7}" type="slidenum">
              <a:rPr lang="en-GB" smtClean="0"/>
              <a:t>11</a:t>
            </a:fld>
            <a:endParaRPr lang="en-GB"/>
          </a:p>
        </p:txBody>
      </p:sp>
    </p:spTree>
    <p:extLst>
      <p:ext uri="{BB962C8B-B14F-4D97-AF65-F5344CB8AC3E}">
        <p14:creationId xmlns:p14="http://schemas.microsoft.com/office/powerpoint/2010/main" val="2529796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Variants</a:t>
            </a:r>
          </a:p>
        </p:txBody>
      </p:sp>
      <p:sp>
        <p:nvSpPr>
          <p:cNvPr id="3" name="Content Placeholder 2"/>
          <p:cNvSpPr>
            <a:spLocks noGrp="1"/>
          </p:cNvSpPr>
          <p:nvPr>
            <p:ph idx="1"/>
          </p:nvPr>
        </p:nvSpPr>
        <p:spPr/>
        <p:txBody>
          <a:bodyPr/>
          <a:lstStyle/>
          <a:p>
            <a:r>
              <a:rPr lang="en-GB" dirty="0"/>
              <a:t>For example:</a:t>
            </a:r>
          </a:p>
          <a:p>
            <a:endParaRPr lang="en-GB" dirty="0"/>
          </a:p>
          <a:p>
            <a:r>
              <a:rPr lang="en-GB" dirty="0"/>
              <a:t>Garrett + 36 variants</a:t>
            </a:r>
          </a:p>
          <a:p>
            <a:r>
              <a:rPr lang="en-GB" dirty="0" err="1"/>
              <a:t>Caldicott</a:t>
            </a:r>
            <a:r>
              <a:rPr lang="en-GB" dirty="0"/>
              <a:t> + 27 variants</a:t>
            </a:r>
          </a:p>
          <a:p>
            <a:r>
              <a:rPr lang="en-GB" dirty="0" err="1"/>
              <a:t>Birkinshaw</a:t>
            </a:r>
            <a:r>
              <a:rPr lang="en-GB" dirty="0"/>
              <a:t> + 22 variants (incl. </a:t>
            </a:r>
            <a:r>
              <a:rPr lang="en-GB" dirty="0" err="1"/>
              <a:t>Brokenshire</a:t>
            </a:r>
            <a:r>
              <a:rPr lang="en-GB" dirty="0"/>
              <a:t>)</a:t>
            </a:r>
          </a:p>
          <a:p>
            <a:pPr marL="0" indent="0">
              <a:buNone/>
            </a:pPr>
            <a:endParaRPr lang="en-GB" dirty="0"/>
          </a:p>
          <a:p>
            <a:r>
              <a:rPr lang="en-GB" dirty="0"/>
              <a:t>Xu + 24 variants (Mandarin, Cantonese, </a:t>
            </a:r>
            <a:r>
              <a:rPr lang="en-GB" dirty="0" err="1"/>
              <a:t>Hokkien</a:t>
            </a:r>
            <a:r>
              <a:rPr lang="en-GB" dirty="0"/>
              <a:t>, Taiwanese … + different systems of Romanization (Xu, Hsu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12</a:t>
            </a:fld>
            <a:endParaRPr lang="en-GB"/>
          </a:p>
        </p:txBody>
      </p:sp>
    </p:spTree>
    <p:extLst>
      <p:ext uri="{BB962C8B-B14F-4D97-AF65-F5344CB8AC3E}">
        <p14:creationId xmlns:p14="http://schemas.microsoft.com/office/powerpoint/2010/main" val="9654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Conversely: there are names with many explanations</a:t>
            </a:r>
          </a:p>
        </p:txBody>
      </p:sp>
      <p:sp>
        <p:nvSpPr>
          <p:cNvPr id="3" name="Content Placeholder 2"/>
          <p:cNvSpPr>
            <a:spLocks noGrp="1"/>
          </p:cNvSpPr>
          <p:nvPr>
            <p:ph idx="1"/>
          </p:nvPr>
        </p:nvSpPr>
        <p:spPr/>
        <p:txBody>
          <a:bodyPr>
            <a:normAutofit lnSpcReduction="10000"/>
          </a:bodyPr>
          <a:lstStyle/>
          <a:p>
            <a:endParaRPr lang="en-GB" dirty="0">
              <a:ea typeface="Calibri"/>
              <a:cs typeface="Consolas"/>
            </a:endParaRPr>
          </a:p>
          <a:p>
            <a:pPr lvl="4">
              <a:buFont typeface="Wingdings" panose="05000000000000000000" pitchFamily="2" charset="2"/>
              <a:buChar char="§"/>
            </a:pPr>
            <a:r>
              <a:rPr lang="en-GB" sz="2400" dirty="0">
                <a:ea typeface="Calibri"/>
                <a:cs typeface="Consolas"/>
              </a:rPr>
              <a:t>Holland 11</a:t>
            </a:r>
          </a:p>
          <a:p>
            <a:pPr lvl="4">
              <a:buFont typeface="Wingdings" panose="05000000000000000000" pitchFamily="2" charset="2"/>
              <a:buChar char="§"/>
            </a:pPr>
            <a:r>
              <a:rPr lang="en-GB" sz="2400" dirty="0">
                <a:ea typeface="Calibri"/>
                <a:cs typeface="Consolas"/>
              </a:rPr>
              <a:t>Chung 11</a:t>
            </a:r>
          </a:p>
          <a:p>
            <a:pPr lvl="4">
              <a:buFont typeface="Wingdings" panose="05000000000000000000" pitchFamily="2" charset="2"/>
              <a:buChar char="§"/>
            </a:pPr>
            <a:r>
              <a:rPr lang="en-GB" sz="2400" dirty="0">
                <a:ea typeface="Calibri"/>
                <a:cs typeface="Consolas"/>
              </a:rPr>
              <a:t>Ching 12</a:t>
            </a:r>
          </a:p>
          <a:p>
            <a:pPr lvl="4">
              <a:buFont typeface="Wingdings" panose="05000000000000000000" pitchFamily="2" charset="2"/>
              <a:buChar char="§"/>
            </a:pPr>
            <a:r>
              <a:rPr lang="en-GB" sz="2400" dirty="0">
                <a:ea typeface="Calibri"/>
                <a:cs typeface="Consolas"/>
              </a:rPr>
              <a:t>Tong 12</a:t>
            </a:r>
          </a:p>
          <a:p>
            <a:pPr lvl="4">
              <a:buFont typeface="Wingdings" panose="05000000000000000000" pitchFamily="2" charset="2"/>
              <a:buChar char="§"/>
            </a:pPr>
            <a:r>
              <a:rPr lang="en-GB" sz="2400" dirty="0" err="1">
                <a:ea typeface="Calibri"/>
                <a:cs typeface="Consolas"/>
              </a:rPr>
              <a:t>Kan</a:t>
            </a:r>
            <a:r>
              <a:rPr lang="en-GB" sz="2400" dirty="0">
                <a:ea typeface="Calibri"/>
                <a:cs typeface="Consolas"/>
              </a:rPr>
              <a:t> 12</a:t>
            </a:r>
          </a:p>
          <a:p>
            <a:pPr lvl="4">
              <a:buFont typeface="Wingdings" panose="05000000000000000000" pitchFamily="2" charset="2"/>
              <a:buChar char="§"/>
            </a:pPr>
            <a:r>
              <a:rPr lang="en-GB" sz="2400" dirty="0">
                <a:ea typeface="Calibri"/>
                <a:cs typeface="Consolas"/>
              </a:rPr>
              <a:t>Chin 15</a:t>
            </a:r>
          </a:p>
          <a:p>
            <a:pPr lvl="4">
              <a:buFont typeface="Wingdings" panose="05000000000000000000" pitchFamily="2" charset="2"/>
              <a:buChar char="§"/>
            </a:pPr>
            <a:r>
              <a:rPr lang="en-GB" sz="2400" dirty="0">
                <a:ea typeface="Calibri"/>
                <a:cs typeface="Consolas"/>
              </a:rPr>
              <a:t>Yan 15</a:t>
            </a:r>
          </a:p>
          <a:p>
            <a:pPr lvl="4">
              <a:buFont typeface="Wingdings" panose="05000000000000000000" pitchFamily="2" charset="2"/>
              <a:buChar char="§"/>
            </a:pPr>
            <a:r>
              <a:rPr lang="en-GB" sz="2400" dirty="0">
                <a:ea typeface="Calibri"/>
                <a:cs typeface="Consolas"/>
              </a:rPr>
              <a:t>Chu 19</a:t>
            </a:r>
          </a:p>
          <a:p>
            <a:pPr lvl="4">
              <a:buFont typeface="Wingdings" panose="05000000000000000000" pitchFamily="2" charset="2"/>
              <a:buChar char="§"/>
            </a:pPr>
            <a:r>
              <a:rPr lang="en-GB" sz="2400" dirty="0">
                <a:ea typeface="Calibri"/>
                <a:cs typeface="Consolas"/>
              </a:rPr>
              <a:t>Yu 20</a:t>
            </a:r>
          </a:p>
          <a:p>
            <a:pPr lvl="4">
              <a:buFont typeface="Wingdings" panose="05000000000000000000" pitchFamily="2" charset="2"/>
              <a:buChar char="§"/>
            </a:pPr>
            <a:r>
              <a:rPr lang="en-GB" sz="2400" dirty="0">
                <a:ea typeface="Calibri"/>
                <a:cs typeface="Consolas"/>
              </a:rPr>
              <a:t>Chi 27</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95118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r>
            <a:br>
              <a:rPr lang="en-GB" dirty="0"/>
            </a:br>
            <a:r>
              <a:rPr lang="en-GB" dirty="0"/>
              <a:t>Time for a new dictionary!</a:t>
            </a:r>
            <a:br>
              <a:rPr lang="en-GB" dirty="0"/>
            </a:br>
            <a:r>
              <a:rPr lang="en-GB" dirty="0"/>
              <a:t>What could a surname project do? (1)</a:t>
            </a:r>
            <a:br>
              <a:rPr lang="en-GB" dirty="0"/>
            </a:br>
            <a:endParaRPr lang="en-GB" dirty="0"/>
          </a:p>
        </p:txBody>
      </p:sp>
      <p:sp>
        <p:nvSpPr>
          <p:cNvPr id="3" name="Content Placeholder 2"/>
          <p:cNvSpPr>
            <a:spLocks noGrp="1"/>
          </p:cNvSpPr>
          <p:nvPr>
            <p:ph idx="1"/>
          </p:nvPr>
        </p:nvSpPr>
        <p:spPr/>
        <p:txBody>
          <a:bodyPr>
            <a:normAutofit/>
          </a:bodyPr>
          <a:lstStyle/>
          <a:p>
            <a:endParaRPr lang="en-GB" dirty="0"/>
          </a:p>
          <a:p>
            <a:endParaRPr lang="en-GB" dirty="0"/>
          </a:p>
          <a:p>
            <a:r>
              <a:rPr lang="en-GB" dirty="0"/>
              <a:t>Philology</a:t>
            </a:r>
          </a:p>
          <a:p>
            <a:r>
              <a:rPr lang="en-GB" dirty="0"/>
              <a:t>Demography (esp. concentrating on social status)</a:t>
            </a:r>
          </a:p>
          <a:p>
            <a:r>
              <a:rPr lang="en-GB" dirty="0"/>
              <a:t>Genetics</a:t>
            </a:r>
          </a:p>
          <a:p>
            <a:r>
              <a:rPr lang="en-GB" dirty="0"/>
              <a:t>Psychology</a:t>
            </a:r>
          </a:p>
          <a:p>
            <a:endParaRPr lang="en-GB" dirty="0"/>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14</a:t>
            </a:fld>
            <a:endParaRPr lang="en-GB"/>
          </a:p>
        </p:txBody>
      </p:sp>
    </p:spTree>
    <p:extLst>
      <p:ext uri="{BB962C8B-B14F-4D97-AF65-F5344CB8AC3E}">
        <p14:creationId xmlns:p14="http://schemas.microsoft.com/office/powerpoint/2010/main" val="353816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a:t/>
            </a:r>
            <a:br>
              <a:rPr lang="en-GB" b="1" i="1" dirty="0"/>
            </a:br>
            <a:r>
              <a:rPr lang="en-GB" b="1" dirty="0"/>
              <a:t>We had a decision to make: Is our goal to work forwards or work backwards?</a:t>
            </a:r>
            <a:r>
              <a:rPr lang="en-GB" b="1" i="1" dirty="0"/>
              <a:t/>
            </a:r>
            <a:br>
              <a:rPr lang="en-GB" b="1" i="1" dirty="0"/>
            </a:br>
            <a:endParaRPr lang="en-GB" dirty="0"/>
          </a:p>
        </p:txBody>
      </p:sp>
      <p:sp>
        <p:nvSpPr>
          <p:cNvPr id="3" name="Content Placeholder 2"/>
          <p:cNvSpPr>
            <a:spLocks noGrp="1"/>
          </p:cNvSpPr>
          <p:nvPr>
            <p:ph idx="1"/>
          </p:nvPr>
        </p:nvSpPr>
        <p:spPr/>
        <p:txBody>
          <a:bodyPr>
            <a:normAutofit/>
          </a:bodyPr>
          <a:lstStyle/>
          <a:p>
            <a:pPr>
              <a:buNone/>
            </a:pPr>
            <a:r>
              <a:rPr lang="en-GB" dirty="0"/>
              <a:t> </a:t>
            </a:r>
          </a:p>
          <a:p>
            <a:r>
              <a:rPr lang="en-GB" dirty="0"/>
              <a:t>Is it, as in </a:t>
            </a:r>
            <a:r>
              <a:rPr lang="en-GB" dirty="0" err="1"/>
              <a:t>Reaney’s</a:t>
            </a:r>
            <a:r>
              <a:rPr lang="en-GB" dirty="0"/>
              <a:t> dictionary, to be philologists, and prioritize the medieval material, only some of which is of present-day relevance? </a:t>
            </a:r>
          </a:p>
          <a:p>
            <a:r>
              <a:rPr lang="en-GB" dirty="0"/>
              <a:t>Or is it to explain modern surnames, a large number of which (over 20,000, we estimated, or almost half of the 45,000 which we identified as the core target) have not yet been properly explained linguistically?</a:t>
            </a:r>
          </a:p>
          <a:p>
            <a:endParaRPr lang="en-GB" dirty="0"/>
          </a:p>
          <a:p>
            <a:r>
              <a:rPr lang="en-GB" dirty="0"/>
              <a:t>We chose the second option. </a:t>
            </a:r>
          </a:p>
        </p:txBody>
      </p:sp>
      <p:sp>
        <p:nvSpPr>
          <p:cNvPr id="4" name="Slide Number Placeholder 3"/>
          <p:cNvSpPr>
            <a:spLocks noGrp="1"/>
          </p:cNvSpPr>
          <p:nvPr>
            <p:ph type="sldNum" sz="quarter" idx="12"/>
          </p:nvPr>
        </p:nvSpPr>
        <p:spPr/>
        <p:txBody>
          <a:bodyPr/>
          <a:lstStyle/>
          <a:p>
            <a:fld id="{76C03990-D7F2-4E10-B5E2-06A2BADA45E7}" type="slidenum">
              <a:rPr lang="en-GB" smtClean="0"/>
              <a:t>15</a:t>
            </a:fld>
            <a:endParaRPr lang="en-GB"/>
          </a:p>
        </p:txBody>
      </p:sp>
    </p:spTree>
    <p:extLst>
      <p:ext uri="{BB962C8B-B14F-4D97-AF65-F5344CB8AC3E}">
        <p14:creationId xmlns:p14="http://schemas.microsoft.com/office/powerpoint/2010/main" val="701567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can a surname project do? (2)</a:t>
            </a:r>
          </a:p>
        </p:txBody>
      </p:sp>
      <p:sp>
        <p:nvSpPr>
          <p:cNvPr id="3" name="Content Placeholder 2"/>
          <p:cNvSpPr>
            <a:spLocks noGrp="1"/>
          </p:cNvSpPr>
          <p:nvPr>
            <p:ph idx="1"/>
          </p:nvPr>
        </p:nvSpPr>
        <p:spPr/>
        <p:txBody>
          <a:bodyPr/>
          <a:lstStyle/>
          <a:p>
            <a:r>
              <a:rPr lang="en-GB" dirty="0"/>
              <a:t>Offering greater accuracy, because there are errors or </a:t>
            </a:r>
            <a:r>
              <a:rPr lang="en-GB" dirty="0" err="1"/>
              <a:t>incompletenesses</a:t>
            </a:r>
            <a:r>
              <a:rPr lang="en-GB" dirty="0"/>
              <a:t> in </a:t>
            </a:r>
            <a:r>
              <a:rPr lang="en-GB" dirty="0" err="1"/>
              <a:t>Reaney</a:t>
            </a:r>
            <a:r>
              <a:rPr lang="en-GB" dirty="0"/>
              <a:t> – for example Clutterbuck, </a:t>
            </a:r>
            <a:r>
              <a:rPr lang="en-GB" dirty="0" err="1"/>
              <a:t>Cullabine</a:t>
            </a:r>
            <a:r>
              <a:rPr lang="en-GB" dirty="0"/>
              <a:t>, </a:t>
            </a:r>
            <a:r>
              <a:rPr lang="en-GB" dirty="0" err="1"/>
              <a:t>Gaukroger</a:t>
            </a:r>
            <a:r>
              <a:rPr lang="en-GB" dirty="0"/>
              <a:t>, </a:t>
            </a:r>
            <a:r>
              <a:rPr lang="en-GB" dirty="0" err="1"/>
              <a:t>Twelftree</a:t>
            </a:r>
            <a:r>
              <a:rPr lang="en-GB" dirty="0"/>
              <a:t> </a:t>
            </a:r>
          </a:p>
          <a:p>
            <a:r>
              <a:rPr lang="en-GB" dirty="0"/>
              <a:t>Offering more documentary evidence, medieval and modern, for the etymologies proposed, and to provide secure links between medieval and modern evidence</a:t>
            </a:r>
          </a:p>
          <a:p>
            <a:r>
              <a:rPr lang="en-GB" dirty="0"/>
              <a:t>Focused on the situation in the 21</a:t>
            </a:r>
            <a:r>
              <a:rPr lang="en-GB" baseline="30000" dirty="0"/>
              <a:t>st</a:t>
            </a:r>
            <a:r>
              <a:rPr lang="en-GB" dirty="0"/>
              <a:t> century – a dictionary of modern surnames</a:t>
            </a:r>
          </a:p>
          <a:p>
            <a:r>
              <a:rPr lang="en-GB" dirty="0"/>
              <a:t>More comprehensive, including also names of recent immigrant origin</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16</a:t>
            </a:fld>
            <a:endParaRPr lang="en-GB"/>
          </a:p>
        </p:txBody>
      </p:sp>
    </p:spTree>
    <p:extLst>
      <p:ext uri="{BB962C8B-B14F-4D97-AF65-F5344CB8AC3E}">
        <p14:creationId xmlns:p14="http://schemas.microsoft.com/office/powerpoint/2010/main" val="1199058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Project staff</a:t>
            </a:r>
          </a:p>
        </p:txBody>
      </p:sp>
      <p:sp>
        <p:nvSpPr>
          <p:cNvPr id="3" name="Content Placeholder 2"/>
          <p:cNvSpPr>
            <a:spLocks noGrp="1"/>
          </p:cNvSpPr>
          <p:nvPr>
            <p:ph idx="1"/>
          </p:nvPr>
        </p:nvSpPr>
        <p:spPr/>
        <p:txBody>
          <a:bodyPr>
            <a:normAutofit fontScale="92500" lnSpcReduction="20000"/>
          </a:bodyPr>
          <a:lstStyle/>
          <a:p>
            <a:endParaRPr lang="en-GB" dirty="0"/>
          </a:p>
          <a:p>
            <a:r>
              <a:rPr lang="en-GB" dirty="0"/>
              <a:t>Patrick Hanks, lead researcher and chief editor</a:t>
            </a:r>
          </a:p>
          <a:p>
            <a:r>
              <a:rPr lang="en-GB" dirty="0"/>
              <a:t>Paul Cullen, research associate</a:t>
            </a:r>
          </a:p>
          <a:p>
            <a:r>
              <a:rPr lang="en-GB" dirty="0"/>
              <a:t>Simon Draper, research associate</a:t>
            </a:r>
          </a:p>
          <a:p>
            <a:r>
              <a:rPr lang="en-GB" dirty="0"/>
              <a:t>† Duncan Probert, research associate</a:t>
            </a:r>
          </a:p>
          <a:p>
            <a:r>
              <a:rPr lang="en-GB" dirty="0"/>
              <a:t>Adam </a:t>
            </a:r>
            <a:r>
              <a:rPr lang="en-GB" dirty="0" err="1"/>
              <a:t>Rambousek</a:t>
            </a:r>
            <a:r>
              <a:rPr lang="en-GB" dirty="0"/>
              <a:t>, computational linguist and lexicographical database manager</a:t>
            </a:r>
          </a:p>
          <a:p>
            <a:r>
              <a:rPr lang="en-GB" dirty="0"/>
              <a:t>Harry Parkin, research student and later research associate</a:t>
            </a:r>
          </a:p>
          <a:p>
            <a:r>
              <a:rPr lang="en-GB" dirty="0"/>
              <a:t>Kate Hardcastle, editorial research assistant</a:t>
            </a:r>
          </a:p>
          <a:p>
            <a:r>
              <a:rPr lang="en-GB" dirty="0"/>
              <a:t>Debbie Cole, project administrator</a:t>
            </a:r>
          </a:p>
          <a:p>
            <a:r>
              <a:rPr lang="en-GB" dirty="0"/>
              <a:t>Richard Coates, principal investigator</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17</a:t>
            </a:fld>
            <a:endParaRPr lang="en-GB"/>
          </a:p>
        </p:txBody>
      </p:sp>
    </p:spTree>
    <p:extLst>
      <p:ext uri="{BB962C8B-B14F-4D97-AF65-F5344CB8AC3E}">
        <p14:creationId xmlns:p14="http://schemas.microsoft.com/office/powerpoint/2010/main" val="4269637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Contributory helpers</a:t>
            </a:r>
          </a:p>
        </p:txBody>
      </p:sp>
      <p:sp>
        <p:nvSpPr>
          <p:cNvPr id="3" name="Content Placeholder 2"/>
          <p:cNvSpPr>
            <a:spLocks noGrp="1"/>
          </p:cNvSpPr>
          <p:nvPr>
            <p:ph idx="1"/>
          </p:nvPr>
        </p:nvSpPr>
        <p:spPr/>
        <p:txBody>
          <a:bodyPr/>
          <a:lstStyle/>
          <a:p>
            <a:pPr marL="0" indent="0">
              <a:buNone/>
            </a:pPr>
            <a:endParaRPr lang="en-GB" dirty="0"/>
          </a:p>
          <a:p>
            <a:r>
              <a:rPr lang="en-GB" dirty="0"/>
              <a:t>Providing, or commenting on, a vast number of pieces of evidence:</a:t>
            </a:r>
          </a:p>
          <a:p>
            <a:r>
              <a:rPr lang="en-GB" dirty="0"/>
              <a:t>Church of Jesus Christ of Latter-Day Saints (‘The Mormons’) </a:t>
            </a:r>
          </a:p>
          <a:p>
            <a:r>
              <a:rPr lang="en-GB" dirty="0"/>
              <a:t>Federation of Family History Societies</a:t>
            </a:r>
          </a:p>
          <a:p>
            <a:r>
              <a:rPr lang="en-GB" dirty="0"/>
              <a:t>Guild of One-Name Studies</a:t>
            </a:r>
          </a:p>
          <a:p>
            <a:r>
              <a:rPr lang="en-GB" dirty="0"/>
              <a:t>A range of consultants on individual languages, notably Peter McClure on Middle English, that language of the primary surnaming period</a:t>
            </a:r>
          </a:p>
        </p:txBody>
      </p:sp>
      <p:sp>
        <p:nvSpPr>
          <p:cNvPr id="4" name="Slide Number Placeholder 3"/>
          <p:cNvSpPr>
            <a:spLocks noGrp="1"/>
          </p:cNvSpPr>
          <p:nvPr>
            <p:ph type="sldNum" sz="quarter" idx="12"/>
          </p:nvPr>
        </p:nvSpPr>
        <p:spPr/>
        <p:txBody>
          <a:bodyPr/>
          <a:lstStyle/>
          <a:p>
            <a:fld id="{76C03990-D7F2-4E10-B5E2-06A2BADA45E7}" type="slidenum">
              <a:rPr lang="en-GB" smtClean="0"/>
              <a:t>18</a:t>
            </a:fld>
            <a:endParaRPr lang="en-GB"/>
          </a:p>
        </p:txBody>
      </p:sp>
    </p:spTree>
    <p:extLst>
      <p:ext uri="{BB962C8B-B14F-4D97-AF65-F5344CB8AC3E}">
        <p14:creationId xmlns:p14="http://schemas.microsoft.com/office/powerpoint/2010/main" val="1612950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the scope of the project</a:t>
            </a:r>
          </a:p>
        </p:txBody>
      </p:sp>
      <p:sp>
        <p:nvSpPr>
          <p:cNvPr id="3" name="Content Placeholder 2"/>
          <p:cNvSpPr>
            <a:spLocks noGrp="1"/>
          </p:cNvSpPr>
          <p:nvPr>
            <p:ph idx="1"/>
          </p:nvPr>
        </p:nvSpPr>
        <p:spPr/>
        <p:txBody>
          <a:bodyPr>
            <a:normAutofit/>
          </a:bodyPr>
          <a:lstStyle/>
          <a:p>
            <a:endParaRPr lang="en-GB" dirty="0"/>
          </a:p>
          <a:p>
            <a:endParaRPr lang="en-GB" dirty="0"/>
          </a:p>
          <a:p>
            <a:r>
              <a:rPr lang="en-GB" dirty="0"/>
              <a:t>To explain etymologically (with due regard for geography and history) all of those just under 46,000 names which had more than 100 bearers in 1881 or 1997, including all post-1881 immigrant names which meet that criterion </a:t>
            </a:r>
            <a:r>
              <a:rPr lang="en-GB" dirty="0">
                <a:solidFill>
                  <a:srgbClr val="FF0000"/>
                </a:solidFill>
              </a:rPr>
              <a:t>&gt;&gt;&gt; reserve </a:t>
            </a:r>
            <a:r>
              <a:rPr lang="en-GB" dirty="0" err="1">
                <a:solidFill>
                  <a:srgbClr val="FF0000"/>
                </a:solidFill>
              </a:rPr>
              <a:t>dbs</a:t>
            </a:r>
            <a:endParaRPr lang="en-GB" dirty="0">
              <a:solidFill>
                <a:srgbClr val="FF0000"/>
              </a:solidFill>
            </a:endParaRPr>
          </a:p>
          <a:p>
            <a:r>
              <a:rPr lang="en-GB" dirty="0"/>
              <a:t>These cluster into 19,000+ groups, with about 27,000 treated as etymological (mainly spelling-)variants of main entries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08693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Abstract: Background to the </a:t>
            </a:r>
            <a:r>
              <a:rPr lang="en-GB" dirty="0" err="1"/>
              <a:t>FaNUK</a:t>
            </a:r>
            <a:r>
              <a:rPr lang="en-GB" dirty="0"/>
              <a:t> project</a:t>
            </a:r>
          </a:p>
        </p:txBody>
      </p:sp>
      <p:sp>
        <p:nvSpPr>
          <p:cNvPr id="3" name="Content Placeholder 2"/>
          <p:cNvSpPr>
            <a:spLocks noGrp="1"/>
          </p:cNvSpPr>
          <p:nvPr>
            <p:ph idx="1"/>
          </p:nvPr>
        </p:nvSpPr>
        <p:spPr/>
        <p:txBody>
          <a:bodyPr>
            <a:normAutofit fontScale="85000" lnSpcReduction="20000"/>
          </a:bodyPr>
          <a:lstStyle/>
          <a:p>
            <a:pPr marL="0" indent="0">
              <a:buNone/>
            </a:pPr>
            <a:endParaRPr lang="en-GB" dirty="0"/>
          </a:p>
          <a:p>
            <a:pPr marL="0" indent="0">
              <a:buNone/>
            </a:pPr>
            <a:r>
              <a:rPr lang="en-GB" dirty="0"/>
              <a:t>The Family Names of the United Kingdom (</a:t>
            </a:r>
            <a:r>
              <a:rPr lang="en-GB" dirty="0" err="1"/>
              <a:t>FaNUK</a:t>
            </a:r>
            <a:r>
              <a:rPr lang="en-GB" dirty="0"/>
              <a:t>) project database was delivered to Oxford University Press in June 2014 was published both online, in e-book form and in print in November 2016 as </a:t>
            </a:r>
            <a:r>
              <a:rPr lang="en-GB" i="1" dirty="0"/>
              <a:t>The Oxford dictionary of Family Names in Britain and Ireland </a:t>
            </a:r>
            <a:r>
              <a:rPr lang="en-GB" dirty="0"/>
              <a:t>(</a:t>
            </a:r>
            <a:r>
              <a:rPr lang="en-GB" dirty="0" err="1"/>
              <a:t>ODFaNBI</a:t>
            </a:r>
            <a:r>
              <a:rPr lang="en-GB" dirty="0"/>
              <a:t>). I offer some reflections on the process of creating a resource of this kind, including an assessment of methodological and factual advances that have been achieved and an outline of some possible directions for future research. Many questions have arisen about the reliability and utility of sources of data, and programmatic answers are offered for some whilst acknowledging the emergence of new ones and the persistence of others. Progress has been made in understanding the origin of many surnames, and some specimens will be fully discussed illustrating either philological or methodological novelties. Some names have continued to defy explanation, and some of the broader questions that these raise are explored. Work is still in progress towards a concise form of the dictionary and an eventual second edition! </a:t>
            </a:r>
          </a:p>
        </p:txBody>
      </p:sp>
      <p:sp>
        <p:nvSpPr>
          <p:cNvPr id="4" name="Slide Number Placeholder 3"/>
          <p:cNvSpPr>
            <a:spLocks noGrp="1"/>
          </p:cNvSpPr>
          <p:nvPr>
            <p:ph type="sldNum" sz="quarter" idx="12"/>
          </p:nvPr>
        </p:nvSpPr>
        <p:spPr/>
        <p:txBody>
          <a:bodyPr/>
          <a:lstStyle/>
          <a:p>
            <a:fld id="{76C03990-D7F2-4E10-B5E2-06A2BADA45E7}" type="slidenum">
              <a:rPr lang="en-GB" smtClean="0"/>
              <a:t>2</a:t>
            </a:fld>
            <a:endParaRPr lang="en-GB"/>
          </a:p>
        </p:txBody>
      </p:sp>
    </p:spTree>
    <p:extLst>
      <p:ext uri="{BB962C8B-B14F-4D97-AF65-F5344CB8AC3E}">
        <p14:creationId xmlns:p14="http://schemas.microsoft.com/office/powerpoint/2010/main" val="2149345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a:t>The basic data of </a:t>
            </a:r>
            <a:r>
              <a:rPr lang="en-GB" b="1" i="1" dirty="0" err="1"/>
              <a:t>FaNUK</a:t>
            </a:r>
            <a:r>
              <a:rPr lang="en-GB" b="1" i="1" dirty="0"/>
              <a:t/>
            </a:r>
            <a:br>
              <a:rPr lang="en-GB" b="1" i="1" dirty="0"/>
            </a:br>
            <a:endParaRPr lang="en-GB" dirty="0"/>
          </a:p>
        </p:txBody>
      </p:sp>
      <p:sp>
        <p:nvSpPr>
          <p:cNvPr id="3" name="Content Placeholder 2"/>
          <p:cNvSpPr>
            <a:spLocks noGrp="1"/>
          </p:cNvSpPr>
          <p:nvPr>
            <p:ph idx="1"/>
          </p:nvPr>
        </p:nvSpPr>
        <p:spPr/>
        <p:txBody>
          <a:bodyPr>
            <a:normAutofit/>
          </a:bodyPr>
          <a:lstStyle/>
          <a:p>
            <a:pPr>
              <a:buNone/>
            </a:pPr>
            <a:endParaRPr lang="en-GB" dirty="0"/>
          </a:p>
          <a:p>
            <a:r>
              <a:rPr lang="en-GB" dirty="0"/>
              <a:t>Collection and analysis of data. For surnames, this implies the assembly in databases of vast numbers of records, both medieval and modern, and/or access to online accessible records, and their cautious and selective admission to the </a:t>
            </a:r>
            <a:r>
              <a:rPr lang="en-GB" dirty="0" err="1"/>
              <a:t>FaNUK</a:t>
            </a:r>
            <a:r>
              <a:rPr lang="en-GB" dirty="0"/>
              <a:t> research database.</a:t>
            </a:r>
          </a:p>
          <a:p>
            <a:r>
              <a:rPr lang="en-GB" dirty="0"/>
              <a:t>In recent years we have seen the benefits of numerical analysis and mapping of the surnames of the 1881 census and of data relating to more recent electoral rolls by researchers such as Steve Archer and Richard Webber.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20</a:t>
            </a:fld>
            <a:endParaRPr lang="en-GB"/>
          </a:p>
        </p:txBody>
      </p:sp>
    </p:spTree>
    <p:extLst>
      <p:ext uri="{BB962C8B-B14F-4D97-AF65-F5344CB8AC3E}">
        <p14:creationId xmlns:p14="http://schemas.microsoft.com/office/powerpoint/2010/main" val="2511748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Archer’s mapping of the 1881 Census data: Devereux per 10,000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33019" y="1600201"/>
            <a:ext cx="4525963"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9317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9462" y="1981200"/>
            <a:ext cx="4762500" cy="4762500"/>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600" y="2667000"/>
            <a:ext cx="3060000" cy="3060000"/>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p:txBody>
          <a:bodyPr>
            <a:normAutofit fontScale="90000"/>
          </a:bodyPr>
          <a:lstStyle/>
          <a:p>
            <a:r>
              <a:rPr lang="en-GB" dirty="0"/>
              <a:t>Archer’s mapping of the 1881 Census data: Relationship names</a:t>
            </a:r>
            <a:br>
              <a:rPr lang="en-GB" dirty="0"/>
            </a:br>
            <a:r>
              <a:rPr lang="en-GB" dirty="0"/>
              <a:t>Richard, Richards, Richardson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pic>
        <p:nvPicPr>
          <p:cNvPr id="5122"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2057400" y="1981200"/>
            <a:ext cx="2664000" cy="2664000"/>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153873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Archer’s mapping of the 1881 Census data: Townsend absolute and per 10,000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4246" y="1642269"/>
            <a:ext cx="4762500" cy="476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56140" y="1690688"/>
            <a:ext cx="4525963"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34337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Another major source of data</a:t>
            </a:r>
          </a:p>
        </p:txBody>
      </p:sp>
      <p:sp>
        <p:nvSpPr>
          <p:cNvPr id="3" name="Content Placeholder 2"/>
          <p:cNvSpPr>
            <a:spLocks noGrp="1"/>
          </p:cNvSpPr>
          <p:nvPr>
            <p:ph idx="1"/>
          </p:nvPr>
        </p:nvSpPr>
        <p:spPr/>
        <p:txBody>
          <a:bodyPr/>
          <a:lstStyle/>
          <a:p>
            <a:endParaRPr lang="en-GB" dirty="0"/>
          </a:p>
          <a:p>
            <a:endParaRPr lang="en-GB" dirty="0"/>
          </a:p>
          <a:p>
            <a:endParaRPr lang="en-GB" dirty="0"/>
          </a:p>
          <a:p>
            <a:endParaRPr lang="en-GB" dirty="0"/>
          </a:p>
          <a:p>
            <a:r>
              <a:rPr lang="en-GB" dirty="0"/>
              <a:t>International Genealogical Index (IGI) of Family Search International, the genealogical project of the Church of Jesus Christ of Latter-Day Saints. </a:t>
            </a:r>
          </a:p>
        </p:txBody>
      </p:sp>
      <p:sp>
        <p:nvSpPr>
          <p:cNvPr id="4" name="Slide Number Placeholder 3"/>
          <p:cNvSpPr>
            <a:spLocks noGrp="1"/>
          </p:cNvSpPr>
          <p:nvPr>
            <p:ph type="sldNum" sz="quarter" idx="12"/>
          </p:nvPr>
        </p:nvSpPr>
        <p:spPr/>
        <p:txBody>
          <a:bodyPr/>
          <a:lstStyle/>
          <a:p>
            <a:fld id="{76C03990-D7F2-4E10-B5E2-06A2BADA45E7}" type="slidenum">
              <a:rPr lang="en-GB" smtClean="0"/>
              <a:t>24</a:t>
            </a:fld>
            <a:endParaRPr lang="en-GB"/>
          </a:p>
        </p:txBody>
      </p:sp>
    </p:spTree>
    <p:extLst>
      <p:ext uri="{BB962C8B-B14F-4D97-AF65-F5344CB8AC3E}">
        <p14:creationId xmlns:p14="http://schemas.microsoft.com/office/powerpoint/2010/main" val="2617958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Problems of procedure </a:t>
            </a:r>
          </a:p>
        </p:txBody>
      </p:sp>
      <p:sp>
        <p:nvSpPr>
          <p:cNvPr id="3" name="Content Placeholder 2"/>
          <p:cNvSpPr>
            <a:spLocks noGrp="1"/>
          </p:cNvSpPr>
          <p:nvPr>
            <p:ph idx="1"/>
          </p:nvPr>
        </p:nvSpPr>
        <p:spPr/>
        <p:txBody>
          <a:bodyPr/>
          <a:lstStyle/>
          <a:p>
            <a:endParaRPr lang="en-GB" dirty="0"/>
          </a:p>
          <a:p>
            <a:r>
              <a:rPr lang="en-GB" dirty="0"/>
              <a:t>Lexicographical: which to choose as a head-form?</a:t>
            </a:r>
          </a:p>
          <a:p>
            <a:r>
              <a:rPr lang="en-GB" b="1" dirty="0"/>
              <a:t>Ravenshaw, </a:t>
            </a:r>
            <a:r>
              <a:rPr lang="en-GB" b="1" dirty="0" err="1"/>
              <a:t>Ravenshear</a:t>
            </a:r>
            <a:r>
              <a:rPr lang="en-GB" b="1" dirty="0"/>
              <a:t>, Ramshaw, </a:t>
            </a:r>
            <a:r>
              <a:rPr lang="en-GB" b="1" dirty="0" err="1"/>
              <a:t>Ramshire</a:t>
            </a:r>
            <a:r>
              <a:rPr lang="en-GB" b="1" dirty="0"/>
              <a:t>, </a:t>
            </a:r>
            <a:r>
              <a:rPr lang="en-GB" b="1" dirty="0" err="1"/>
              <a:t>Ranshaw</a:t>
            </a:r>
            <a:r>
              <a:rPr lang="en-GB" b="1" dirty="0"/>
              <a:t>, Renshaw, </a:t>
            </a:r>
            <a:r>
              <a:rPr lang="en-GB" b="1" dirty="0" err="1"/>
              <a:t>Renshall</a:t>
            </a:r>
            <a:r>
              <a:rPr lang="en-GB" b="1" dirty="0"/>
              <a:t>, </a:t>
            </a:r>
            <a:r>
              <a:rPr lang="en-GB" b="1" dirty="0" err="1"/>
              <a:t>Renshell</a:t>
            </a:r>
            <a:endParaRPr lang="en-GB" dirty="0"/>
          </a:p>
          <a:p>
            <a:r>
              <a:rPr lang="en-GB" dirty="0"/>
              <a:t>Nearest to the etymological source? [May be rarer than other derivatives. Sometimes extinct.]</a:t>
            </a:r>
          </a:p>
          <a:p>
            <a:r>
              <a:rPr lang="en-GB" dirty="0"/>
              <a:t>Most frequent? [In which year? 1881 or 1997?]</a:t>
            </a:r>
          </a:p>
          <a:p>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98428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a:t/>
            </a:r>
            <a:br>
              <a:rPr lang="en-GB" b="1" i="1" dirty="0"/>
            </a:br>
            <a:r>
              <a:rPr lang="en-GB" b="1" i="1" dirty="0"/>
              <a:t/>
            </a:r>
            <a:br>
              <a:rPr lang="en-GB" b="1" i="1" dirty="0"/>
            </a:br>
            <a:r>
              <a:rPr lang="en-GB" b="1" i="1" dirty="0"/>
              <a:t>Summary of the principles of the </a:t>
            </a:r>
            <a:r>
              <a:rPr lang="en-GB" b="1" i="1" dirty="0" err="1"/>
              <a:t>FaNUK</a:t>
            </a:r>
            <a:r>
              <a:rPr lang="en-GB" b="1" i="1" dirty="0"/>
              <a:t> Project (1)</a:t>
            </a:r>
            <a:br>
              <a:rPr lang="en-GB" b="1" i="1" dirty="0"/>
            </a:br>
            <a:r>
              <a:rPr lang="en-GB" dirty="0"/>
              <a:t> </a:t>
            </a:r>
            <a:br>
              <a:rPr lang="en-GB" dirty="0"/>
            </a:br>
            <a:endParaRPr lang="en-GB" dirty="0"/>
          </a:p>
        </p:txBody>
      </p:sp>
      <p:sp>
        <p:nvSpPr>
          <p:cNvPr id="3" name="Content Placeholder 2"/>
          <p:cNvSpPr>
            <a:spLocks noGrp="1"/>
          </p:cNvSpPr>
          <p:nvPr>
            <p:ph idx="1"/>
          </p:nvPr>
        </p:nvSpPr>
        <p:spPr/>
        <p:txBody>
          <a:bodyPr>
            <a:normAutofit fontScale="47500" lnSpcReduction="20000"/>
          </a:bodyPr>
          <a:lstStyle/>
          <a:p>
            <a:pPr>
              <a:buNone/>
            </a:pPr>
            <a:r>
              <a:rPr lang="en-GB" dirty="0"/>
              <a:t> </a:t>
            </a:r>
          </a:p>
          <a:p>
            <a:r>
              <a:rPr lang="en-GB" sz="4000" dirty="0"/>
              <a:t>We needed to encourage the large-scale digitization of source documents so that the data in them can serve as a quarry for statistical evaluation in the search for explanations.  We have begun this task, with the help of a recent grant from the British Academy, to index the surname material in Carolyn Fenwick’s edition of the late 14</a:t>
            </a:r>
            <a:r>
              <a:rPr lang="en-GB" sz="4000" baseline="30000" dirty="0"/>
              <a:t>th</a:t>
            </a:r>
            <a:r>
              <a:rPr lang="en-GB" sz="4000" dirty="0"/>
              <a:t>-century Poll Taxes, an important resource dating from just before a period where the documentary record becomes thin and fragmented before its resurgence in the Tudor period (1485-1603), and we have pursued the possibility of further </a:t>
            </a:r>
            <a:r>
              <a:rPr lang="en-GB" sz="4000" dirty="0" err="1"/>
              <a:t>digitizations</a:t>
            </a:r>
            <a:r>
              <a:rPr lang="en-GB" sz="4000" dirty="0"/>
              <a:t> with Britain’s leading archives. We have worked with The National Archives (TNA) in London to access digitized versions of probate records, and of the 15</a:t>
            </a:r>
            <a:r>
              <a:rPr lang="en-GB" sz="4000" baseline="30000" dirty="0"/>
              <a:t>th</a:t>
            </a:r>
            <a:r>
              <a:rPr lang="en-GB" sz="4000" dirty="0"/>
              <a:t>-century chancery proceedings which provide a crucial bridge in a period poor in documentation. Family Search International has allowed us access to the data in the International Genealogical Index. </a:t>
            </a:r>
          </a:p>
          <a:p>
            <a:pPr lvl="0"/>
            <a:r>
              <a:rPr lang="en-GB" sz="4000" dirty="0"/>
              <a:t>We needed to scrutinize the findings and hypotheses of previous researchers to clarify defective explanations where possible, fill in gaps, and show continuity from the period of surname formation (whenever that may be deemed to end) to the present day, using wherever possible data supplied by family historians, an important constituency among the end-users of the dictionary. </a:t>
            </a:r>
          </a:p>
          <a:p>
            <a:pPr lvl="0"/>
            <a:r>
              <a:rPr lang="en-GB" sz="4000" dirty="0"/>
              <a:t>The correlation between surnames and localities had to be investigated, using computational and statistical techniques, not only on the basis of recent data and the 1881 census, but also, as far as possible, historically. This implies using other resources such as IGI and anything else that is available in machine-readable form, and exploring mapping techniques such as those used by Steve Archer.  </a:t>
            </a:r>
          </a:p>
          <a:p>
            <a:pPr lvl="0">
              <a:buNone/>
            </a:pPr>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26</a:t>
            </a:fld>
            <a:endParaRPr lang="en-GB"/>
          </a:p>
        </p:txBody>
      </p:sp>
    </p:spTree>
    <p:extLst>
      <p:ext uri="{BB962C8B-B14F-4D97-AF65-F5344CB8AC3E}">
        <p14:creationId xmlns:p14="http://schemas.microsoft.com/office/powerpoint/2010/main" val="3079011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a:t>Summary of the principles of the </a:t>
            </a:r>
            <a:r>
              <a:rPr lang="en-GB" b="1" i="1" dirty="0" err="1"/>
              <a:t>FaNUK</a:t>
            </a:r>
            <a:r>
              <a:rPr lang="en-GB" b="1" i="1" dirty="0"/>
              <a:t> Project (2)</a:t>
            </a:r>
            <a:endParaRPr lang="en-GB" dirty="0"/>
          </a:p>
        </p:txBody>
      </p:sp>
      <p:sp>
        <p:nvSpPr>
          <p:cNvPr id="3" name="Content Placeholder 2"/>
          <p:cNvSpPr>
            <a:spLocks noGrp="1"/>
          </p:cNvSpPr>
          <p:nvPr>
            <p:ph idx="1"/>
          </p:nvPr>
        </p:nvSpPr>
        <p:spPr/>
        <p:txBody>
          <a:bodyPr>
            <a:normAutofit fontScale="85000" lnSpcReduction="20000"/>
          </a:bodyPr>
          <a:lstStyle/>
          <a:p>
            <a:pPr lvl="0"/>
            <a:endParaRPr lang="en-GB" dirty="0"/>
          </a:p>
          <a:p>
            <a:pPr lvl="0"/>
            <a:r>
              <a:rPr lang="en-GB" dirty="0"/>
              <a:t>The database contains entries for all names that are current in present-day Britain, including recent immigrant names, down to an agreed frequency threshold (all surnames with more than 100 bearers in a recent census, plus names which have been explained incorrectly in previous dictionaries). If all attempts to explain a name failed it was registered in the dictionary as ‘unexplained’, rather than ignored.  </a:t>
            </a:r>
          </a:p>
          <a:p>
            <a:pPr lvl="0"/>
            <a:r>
              <a:rPr lang="en-GB" dirty="0"/>
              <a:t>Equal attention was given to names of Irish, Scottish, Welsh, Cornish and Manx origin. </a:t>
            </a:r>
            <a:r>
              <a:rPr lang="en-GB" dirty="0" err="1"/>
              <a:t>Reaney</a:t>
            </a:r>
            <a:r>
              <a:rPr lang="en-GB" dirty="0"/>
              <a:t> got many of these badly wrong.  With the support of leading scholars as consultants in these areas, we did better. </a:t>
            </a:r>
          </a:p>
          <a:p>
            <a:pPr lvl="0"/>
            <a:r>
              <a:rPr lang="en-GB" dirty="0"/>
              <a:t>We co-operated with key members of the genealogical research community.</a:t>
            </a:r>
          </a:p>
          <a:p>
            <a:pPr lvl="0"/>
            <a:r>
              <a:rPr lang="en-GB" dirty="0"/>
              <a:t>Explanations were written in clear readable English, and presentation was improved. The telegraphic style of </a:t>
            </a:r>
            <a:r>
              <a:rPr lang="en-GB" dirty="0" err="1"/>
              <a:t>Reaney</a:t>
            </a:r>
            <a:r>
              <a:rPr lang="en-GB" dirty="0"/>
              <a:t>, with stacked lists of data surrounded by heavy abbreviation of sources) was not felt to be a good model.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27</a:t>
            </a:fld>
            <a:endParaRPr lang="en-GB"/>
          </a:p>
        </p:txBody>
      </p:sp>
    </p:spTree>
    <p:extLst>
      <p:ext uri="{BB962C8B-B14F-4D97-AF65-F5344CB8AC3E}">
        <p14:creationId xmlns:p14="http://schemas.microsoft.com/office/powerpoint/2010/main" val="2343473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a:t>
            </a:r>
            <a:r>
              <a:rPr lang="en-GB" dirty="0" err="1"/>
              <a:t>Reaney</a:t>
            </a:r>
            <a:r>
              <a:rPr lang="en-GB" dirty="0"/>
              <a:t> entry</a:t>
            </a:r>
          </a:p>
        </p:txBody>
      </p:sp>
      <p:sp>
        <p:nvSpPr>
          <p:cNvPr id="3" name="Content Placeholder 2"/>
          <p:cNvSpPr>
            <a:spLocks noGrp="1"/>
          </p:cNvSpPr>
          <p:nvPr>
            <p:ph idx="1"/>
          </p:nvPr>
        </p:nvSpPr>
        <p:spPr/>
        <p:txBody>
          <a:bodyPr/>
          <a:lstStyle/>
          <a:p>
            <a:pPr marL="0" indent="0">
              <a:buNone/>
            </a:pPr>
            <a:endParaRPr lang="en-GB" dirty="0"/>
          </a:p>
          <a:p>
            <a:r>
              <a:rPr lang="en-GB" dirty="0"/>
              <a:t>HEANE, HEANES: Robert </a:t>
            </a:r>
            <a:r>
              <a:rPr lang="en-GB" i="1" dirty="0" err="1"/>
              <a:t>Hene</a:t>
            </a:r>
            <a:r>
              <a:rPr lang="en-GB" dirty="0"/>
              <a:t> 1275 RH (L); Robert </a:t>
            </a:r>
            <a:r>
              <a:rPr lang="en-GB" i="1" dirty="0" err="1"/>
              <a:t>Heanes</a:t>
            </a:r>
            <a:r>
              <a:rPr lang="en-GB" dirty="0"/>
              <a:t> 1655, </a:t>
            </a:r>
            <a:r>
              <a:rPr lang="en-GB" i="1" dirty="0" err="1"/>
              <a:t>Hene</a:t>
            </a:r>
            <a:r>
              <a:rPr lang="en-GB" dirty="0"/>
              <a:t> 1660, </a:t>
            </a:r>
            <a:r>
              <a:rPr lang="en-GB" i="1" dirty="0" err="1"/>
              <a:t>Heaines</a:t>
            </a:r>
            <a:r>
              <a:rPr lang="en-GB" dirty="0"/>
              <a:t> 1669 </a:t>
            </a:r>
            <a:r>
              <a:rPr lang="en-GB" dirty="0" err="1"/>
              <a:t>LeiAS</a:t>
            </a:r>
            <a:r>
              <a:rPr lang="en-GB" dirty="0"/>
              <a:t> 23. OE </a:t>
            </a:r>
            <a:r>
              <a:rPr lang="en-GB" i="1" dirty="0" err="1"/>
              <a:t>hēan</a:t>
            </a:r>
            <a:r>
              <a:rPr lang="en-GB" dirty="0"/>
              <a:t> ‘poor, wretched’.</a:t>
            </a:r>
          </a:p>
          <a:p>
            <a:endParaRPr lang="en-GB" dirty="0"/>
          </a:p>
          <a:p>
            <a:endParaRPr lang="en-GB" dirty="0"/>
          </a:p>
          <a:p>
            <a:r>
              <a:rPr lang="en-GB" dirty="0"/>
              <a:t>Essentially for academic consumption, but placed in public libraries.</a:t>
            </a:r>
          </a:p>
        </p:txBody>
      </p:sp>
      <p:sp>
        <p:nvSpPr>
          <p:cNvPr id="4" name="Slide Number Placeholder 3"/>
          <p:cNvSpPr>
            <a:spLocks noGrp="1"/>
          </p:cNvSpPr>
          <p:nvPr>
            <p:ph type="sldNum" sz="quarter" idx="12"/>
          </p:nvPr>
        </p:nvSpPr>
        <p:spPr/>
        <p:txBody>
          <a:bodyPr/>
          <a:lstStyle/>
          <a:p>
            <a:fld id="{76C03990-D7F2-4E10-B5E2-06A2BADA45E7}" type="slidenum">
              <a:rPr lang="en-GB" smtClean="0"/>
              <a:t>28</a:t>
            </a:fld>
            <a:endParaRPr lang="en-GB"/>
          </a:p>
        </p:txBody>
      </p:sp>
    </p:spTree>
    <p:extLst>
      <p:ext uri="{BB962C8B-B14F-4D97-AF65-F5344CB8AC3E}">
        <p14:creationId xmlns:p14="http://schemas.microsoft.com/office/powerpoint/2010/main" val="537707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Our vision of how it could be improved</a:t>
            </a:r>
          </a:p>
        </p:txBody>
      </p:sp>
      <p:sp>
        <p:nvSpPr>
          <p:cNvPr id="3" name="Content Placeholder 2"/>
          <p:cNvSpPr>
            <a:spLocks noGrp="1"/>
          </p:cNvSpPr>
          <p:nvPr>
            <p:ph idx="1"/>
          </p:nvPr>
        </p:nvSpPr>
        <p:spPr/>
        <p:txBody>
          <a:bodyPr>
            <a:normAutofit fontScale="40000" lnSpcReduction="20000"/>
          </a:bodyPr>
          <a:lstStyle/>
          <a:p>
            <a:pPr marL="0" indent="0">
              <a:buNone/>
            </a:pPr>
            <a:r>
              <a:rPr lang="en-GB" b="1" dirty="0" err="1"/>
              <a:t>Heane</a:t>
            </a:r>
            <a:endParaRPr lang="en-GB" b="1" dirty="0"/>
          </a:p>
          <a:p>
            <a:pPr marL="0" indent="0">
              <a:buNone/>
            </a:pPr>
            <a:r>
              <a:rPr lang="en-GB" dirty="0"/>
              <a:t>Frequencies: GB 1881: 109, GB 1997: 82, GB 2011: 83, Ireland 1911: 8, Ireland 1997: 1</a:t>
            </a:r>
            <a:br>
              <a:rPr lang="en-GB" dirty="0"/>
            </a:br>
            <a:r>
              <a:rPr lang="en-GB" dirty="0"/>
              <a:t>   main GB location, 1881: Lincs and E Midlands; Surrey</a:t>
            </a:r>
            <a:br>
              <a:rPr lang="en-GB" dirty="0"/>
            </a:br>
            <a:r>
              <a:rPr lang="en-GB" dirty="0"/>
              <a:t>  </a:t>
            </a:r>
            <a:br>
              <a:rPr lang="en-GB" dirty="0"/>
            </a:br>
            <a:r>
              <a:rPr lang="en-GB" dirty="0"/>
              <a:t>Variants: </a:t>
            </a:r>
            <a:r>
              <a:rPr lang="en-GB" dirty="0" err="1">
                <a:hlinkClick r:id="rId2"/>
              </a:rPr>
              <a:t>Hean</a:t>
            </a:r>
            <a:r>
              <a:rPr lang="en-GB" dirty="0"/>
              <a:t>, </a:t>
            </a:r>
            <a:r>
              <a:rPr lang="en-GB" dirty="0" err="1">
                <a:hlinkClick r:id="rId3"/>
              </a:rPr>
              <a:t>Heanes</a:t>
            </a:r>
            <a:r>
              <a:rPr lang="en-GB" dirty="0"/>
              <a:t>.</a:t>
            </a:r>
            <a:br>
              <a:rPr lang="en-GB" dirty="0"/>
            </a:br>
            <a:r>
              <a:rPr lang="en-GB" dirty="0"/>
              <a:t>                               </a:t>
            </a:r>
          </a:p>
          <a:p>
            <a:pPr marL="0" indent="0">
              <a:buNone/>
            </a:pPr>
            <a:r>
              <a:rPr lang="en-GB" dirty="0"/>
              <a:t>language/culture: English</a:t>
            </a:r>
            <a:br>
              <a:rPr lang="en-GB" dirty="0"/>
            </a:br>
            <a:r>
              <a:rPr lang="en-GB" b="1" dirty="0"/>
              <a:t>Nickname: </a:t>
            </a:r>
            <a:r>
              <a:rPr lang="en-GB" dirty="0"/>
              <a:t>from Middle English </a:t>
            </a:r>
            <a:r>
              <a:rPr lang="en-GB" i="1" dirty="0"/>
              <a:t>hen(e)</a:t>
            </a:r>
            <a:r>
              <a:rPr lang="en-GB" dirty="0"/>
              <a:t>, </a:t>
            </a:r>
            <a:r>
              <a:rPr lang="en-GB" i="1" dirty="0" err="1"/>
              <a:t>heine</a:t>
            </a:r>
            <a:r>
              <a:rPr lang="en-GB" dirty="0"/>
              <a:t> ‘poor, needy, wretched’ (Old English </a:t>
            </a:r>
            <a:r>
              <a:rPr lang="en-GB" i="1" dirty="0" err="1"/>
              <a:t>hēan</a:t>
            </a:r>
            <a:r>
              <a:rPr lang="en-GB" dirty="0"/>
              <a:t>).</a:t>
            </a:r>
            <a:br>
              <a:rPr lang="en-GB" dirty="0"/>
            </a:br>
            <a:r>
              <a:rPr lang="en-GB" i="1" dirty="0" err="1"/>
              <a:t>arly</a:t>
            </a:r>
            <a:r>
              <a:rPr lang="en-GB" i="1" dirty="0"/>
              <a:t> Bearers: </a:t>
            </a:r>
            <a:r>
              <a:rPr lang="en-GB" dirty="0"/>
              <a:t>Robert </a:t>
            </a:r>
            <a:r>
              <a:rPr lang="en-GB" i="1" dirty="0" err="1"/>
              <a:t>Hene</a:t>
            </a:r>
            <a:r>
              <a:rPr lang="en-GB" dirty="0"/>
              <a:t>, 1275 in Hundred Rolls (Lincs); Johannes </a:t>
            </a:r>
            <a:r>
              <a:rPr lang="en-GB" i="1" dirty="0" err="1"/>
              <a:t>Heen</a:t>
            </a:r>
            <a:r>
              <a:rPr lang="en-GB" dirty="0"/>
              <a:t>, 1379 in Poll Tax (Clapham, Sussex); William </a:t>
            </a:r>
            <a:r>
              <a:rPr lang="en-GB" i="1" dirty="0" err="1"/>
              <a:t>Heyne</a:t>
            </a:r>
            <a:r>
              <a:rPr lang="en-GB" dirty="0"/>
              <a:t>, 1447 in Feet of Fines (Oxon); Edward </a:t>
            </a:r>
            <a:r>
              <a:rPr lang="en-GB" i="1" dirty="0" err="1"/>
              <a:t>Heane</a:t>
            </a:r>
            <a:r>
              <a:rPr lang="en-GB" dirty="0"/>
              <a:t>, 1543 in IGI (Longford, </a:t>
            </a:r>
            <a:r>
              <a:rPr lang="en-GB" dirty="0" err="1"/>
              <a:t>Derbys</a:t>
            </a:r>
            <a:r>
              <a:rPr lang="en-GB" dirty="0"/>
              <a:t>); Thomas </a:t>
            </a:r>
            <a:r>
              <a:rPr lang="en-GB" i="1" dirty="0" err="1"/>
              <a:t>Hene</a:t>
            </a:r>
            <a:r>
              <a:rPr lang="en-GB" dirty="0"/>
              <a:t>, 1559 in IGI (Penrith, </a:t>
            </a:r>
            <a:r>
              <a:rPr lang="en-GB" dirty="0" err="1"/>
              <a:t>Cumb</a:t>
            </a:r>
            <a:r>
              <a:rPr lang="en-GB" dirty="0"/>
              <a:t>); John </a:t>
            </a:r>
            <a:r>
              <a:rPr lang="en-GB" i="1" dirty="0" err="1"/>
              <a:t>Hean</a:t>
            </a:r>
            <a:r>
              <a:rPr lang="en-GB" dirty="0"/>
              <a:t>, 1673, John </a:t>
            </a:r>
            <a:r>
              <a:rPr lang="en-GB" i="1" dirty="0" err="1"/>
              <a:t>Heane</a:t>
            </a:r>
            <a:r>
              <a:rPr lang="en-GB" dirty="0"/>
              <a:t>, 1675 in IGI (Kirk Ireton, </a:t>
            </a:r>
            <a:r>
              <a:rPr lang="en-GB" dirty="0" err="1"/>
              <a:t>Derbys</a:t>
            </a:r>
            <a:r>
              <a:rPr lang="en-GB" dirty="0"/>
              <a:t>). </a:t>
            </a:r>
          </a:p>
          <a:p>
            <a:pPr marL="0" indent="0">
              <a:buNone/>
            </a:pPr>
            <a:r>
              <a:rPr lang="en-GB" b="1" dirty="0" err="1"/>
              <a:t>Hean</a:t>
            </a:r>
            <a:endParaRPr lang="en-GB" b="1" dirty="0"/>
          </a:p>
          <a:p>
            <a:pPr marL="0" indent="0">
              <a:buNone/>
            </a:pPr>
            <a:r>
              <a:rPr lang="en-GB" dirty="0"/>
              <a:t>Frequencies: GB 1881: 91, GB 1997: 19, GB 2011: 12.</a:t>
            </a:r>
            <a:br>
              <a:rPr lang="en-GB" dirty="0"/>
            </a:br>
            <a:r>
              <a:rPr lang="en-GB" dirty="0"/>
              <a:t>   main GB location, 1881: Angus; London</a:t>
            </a:r>
          </a:p>
          <a:p>
            <a:pPr marL="0" indent="0">
              <a:buNone/>
            </a:pPr>
            <a:r>
              <a:rPr lang="en-GB" dirty="0"/>
              <a:t>language/culture: Scottish, English</a:t>
            </a:r>
            <a:br>
              <a:rPr lang="en-GB" dirty="0"/>
            </a:br>
            <a:r>
              <a:rPr lang="en-GB" dirty="0"/>
              <a:t>see </a:t>
            </a:r>
            <a:r>
              <a:rPr lang="en-GB" b="1" dirty="0" err="1">
                <a:hlinkClick r:id="rId4"/>
              </a:rPr>
              <a:t>Heane</a:t>
            </a:r>
            <a:r>
              <a:rPr lang="en-GB" dirty="0"/>
              <a:t>. </a:t>
            </a:r>
          </a:p>
          <a:p>
            <a:pPr marL="0" indent="0">
              <a:buNone/>
            </a:pPr>
            <a:r>
              <a:rPr lang="en-GB" b="1" dirty="0" err="1"/>
              <a:t>Heanes</a:t>
            </a:r>
            <a:endParaRPr lang="en-GB" b="1" dirty="0"/>
          </a:p>
          <a:p>
            <a:pPr marL="0" indent="0">
              <a:buNone/>
            </a:pPr>
            <a:r>
              <a:rPr lang="en-GB" dirty="0"/>
              <a:t>Frequencies: GB 1881: 52, GB 1997: 93, GB 2011: 95.</a:t>
            </a:r>
            <a:br>
              <a:rPr lang="en-GB" dirty="0"/>
            </a:br>
            <a:r>
              <a:rPr lang="en-GB" dirty="0"/>
              <a:t>   main GB location, 1881: Lincs; Middx</a:t>
            </a:r>
          </a:p>
          <a:p>
            <a:pPr marL="0" indent="0">
              <a:buNone/>
            </a:pPr>
            <a:r>
              <a:rPr lang="en-GB" dirty="0"/>
              <a:t> </a:t>
            </a:r>
            <a:br>
              <a:rPr lang="en-GB" dirty="0"/>
            </a:br>
            <a:r>
              <a:rPr lang="en-GB" dirty="0"/>
              <a:t>language/culture: English</a:t>
            </a:r>
            <a:br>
              <a:rPr lang="en-GB" dirty="0"/>
            </a:br>
            <a:r>
              <a:rPr lang="en-GB" dirty="0"/>
              <a:t>variant of </a:t>
            </a:r>
            <a:r>
              <a:rPr lang="en-GB" b="1" dirty="0" err="1">
                <a:hlinkClick r:id="rId4"/>
              </a:rPr>
              <a:t>Heane</a:t>
            </a:r>
            <a:r>
              <a:rPr lang="en-GB" dirty="0"/>
              <a:t> with post-medieval excrescent -</a:t>
            </a:r>
            <a:r>
              <a:rPr lang="en-GB" i="1" dirty="0"/>
              <a:t>s</a:t>
            </a:r>
            <a:r>
              <a:rPr lang="en-GB" dirty="0"/>
              <a:t>.</a:t>
            </a:r>
            <a:br>
              <a:rPr lang="en-GB" dirty="0"/>
            </a:br>
            <a:r>
              <a:rPr lang="en-GB" i="1" dirty="0"/>
              <a:t>Early Bearers: </a:t>
            </a:r>
            <a:r>
              <a:rPr lang="en-GB" dirty="0"/>
              <a:t>Richard </a:t>
            </a:r>
            <a:r>
              <a:rPr lang="en-GB" i="1" dirty="0" err="1"/>
              <a:t>Henes</a:t>
            </a:r>
            <a:r>
              <a:rPr lang="en-GB" dirty="0"/>
              <a:t>, 1560 in IGI (Baston, Lincs); John </a:t>
            </a:r>
            <a:r>
              <a:rPr lang="en-GB" i="1" dirty="0" err="1"/>
              <a:t>Heanes</a:t>
            </a:r>
            <a:r>
              <a:rPr lang="en-GB" dirty="0"/>
              <a:t>, 1574 in IGI (</a:t>
            </a:r>
            <a:r>
              <a:rPr lang="en-GB" dirty="0" err="1"/>
              <a:t>Billingborough</a:t>
            </a:r>
            <a:r>
              <a:rPr lang="en-GB" dirty="0"/>
              <a:t>, Lincs); </a:t>
            </a:r>
            <a:r>
              <a:rPr lang="en-GB" dirty="0" err="1"/>
              <a:t>Luse</a:t>
            </a:r>
            <a:r>
              <a:rPr lang="en-GB" dirty="0"/>
              <a:t> </a:t>
            </a:r>
            <a:r>
              <a:rPr lang="en-GB" i="1" dirty="0" err="1"/>
              <a:t>Eanes</a:t>
            </a:r>
            <a:r>
              <a:rPr lang="en-GB" dirty="0"/>
              <a:t>, 1629 in IGI (Chester, Cheshire); Robert </a:t>
            </a:r>
            <a:r>
              <a:rPr lang="en-GB" i="1" dirty="0" err="1"/>
              <a:t>Heanes</a:t>
            </a:r>
            <a:r>
              <a:rPr lang="en-GB" dirty="0"/>
              <a:t>, 1655, Robert </a:t>
            </a:r>
            <a:r>
              <a:rPr lang="en-GB" i="1" dirty="0" err="1"/>
              <a:t>Hene</a:t>
            </a:r>
            <a:r>
              <a:rPr lang="en-GB" dirty="0"/>
              <a:t>, 1660, </a:t>
            </a:r>
            <a:r>
              <a:rPr lang="en-GB" i="1" dirty="0" err="1"/>
              <a:t>Heaines</a:t>
            </a:r>
            <a:r>
              <a:rPr lang="en-GB" dirty="0"/>
              <a:t>, 1669 in </a:t>
            </a:r>
            <a:r>
              <a:rPr lang="en-GB" dirty="0" err="1"/>
              <a:t>Leics</a:t>
            </a:r>
            <a:r>
              <a:rPr lang="en-GB" dirty="0"/>
              <a:t> Transactions 23; Thomas </a:t>
            </a:r>
            <a:r>
              <a:rPr lang="en-GB" i="1" dirty="0" err="1"/>
              <a:t>Heans</a:t>
            </a:r>
            <a:r>
              <a:rPr lang="en-GB" dirty="0"/>
              <a:t>, 1652 in IGI (Long Bennington, Lincs); Elizabeth </a:t>
            </a:r>
            <a:r>
              <a:rPr lang="en-GB" i="1" dirty="0" err="1"/>
              <a:t>Eanes</a:t>
            </a:r>
            <a:r>
              <a:rPr lang="en-GB" dirty="0"/>
              <a:t>, 1806 in IGI (</a:t>
            </a:r>
            <a:r>
              <a:rPr lang="en-GB" dirty="0" err="1"/>
              <a:t>Tichborne</a:t>
            </a:r>
            <a:r>
              <a:rPr lang="en-GB" dirty="0"/>
              <a:t>, Hants). </a:t>
            </a:r>
          </a:p>
        </p:txBody>
      </p:sp>
      <p:sp>
        <p:nvSpPr>
          <p:cNvPr id="4" name="Slide Number Placeholder 3"/>
          <p:cNvSpPr>
            <a:spLocks noGrp="1"/>
          </p:cNvSpPr>
          <p:nvPr>
            <p:ph type="sldNum" sz="quarter" idx="12"/>
          </p:nvPr>
        </p:nvSpPr>
        <p:spPr/>
        <p:txBody>
          <a:bodyPr/>
          <a:lstStyle/>
          <a:p>
            <a:fld id="{76C03990-D7F2-4E10-B5E2-06A2BADA45E7}" type="slidenum">
              <a:rPr lang="en-GB" smtClean="0"/>
              <a:t>29</a:t>
            </a:fld>
            <a:endParaRPr lang="en-GB"/>
          </a:p>
        </p:txBody>
      </p:sp>
    </p:spTree>
    <p:extLst>
      <p:ext uri="{BB962C8B-B14F-4D97-AF65-F5344CB8AC3E}">
        <p14:creationId xmlns:p14="http://schemas.microsoft.com/office/powerpoint/2010/main" val="2693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Definition of </a:t>
            </a:r>
            <a:r>
              <a:rPr lang="en-GB" i="1" dirty="0"/>
              <a:t>surname</a:t>
            </a:r>
            <a:r>
              <a:rPr lang="en-GB" dirty="0"/>
              <a:t> or </a:t>
            </a:r>
            <a:r>
              <a:rPr lang="en-GB" i="1" dirty="0"/>
              <a:t>family name</a:t>
            </a:r>
            <a:endParaRPr lang="en-GB" dirty="0"/>
          </a:p>
        </p:txBody>
      </p:sp>
      <p:sp>
        <p:nvSpPr>
          <p:cNvPr id="3" name="Content Placeholder 2"/>
          <p:cNvSpPr>
            <a:spLocks noGrp="1"/>
          </p:cNvSpPr>
          <p:nvPr>
            <p:ph idx="1"/>
          </p:nvPr>
        </p:nvSpPr>
        <p:spPr/>
        <p:txBody>
          <a:bodyPr>
            <a:normAutofit fontScale="77500" lnSpcReduction="20000"/>
          </a:bodyPr>
          <a:lstStyle/>
          <a:p>
            <a:r>
              <a:rPr lang="en-GB" dirty="0"/>
              <a:t>These terms are roughly equivalent but not quite – in UK today every individual has a surname, which is not necessarily shared by all members of a family, so some families don’t have a family name</a:t>
            </a:r>
          </a:p>
          <a:p>
            <a:r>
              <a:rPr lang="en-GB" dirty="0"/>
              <a:t>Surnames (“additional names”) in England began in a big way in the early Middle Ages (12</a:t>
            </a:r>
            <a:r>
              <a:rPr lang="en-GB" baseline="30000" dirty="0"/>
              <a:t>th</a:t>
            </a:r>
            <a:r>
              <a:rPr lang="en-GB" dirty="0"/>
              <a:t>/13</a:t>
            </a:r>
            <a:r>
              <a:rPr lang="en-GB" baseline="30000" dirty="0"/>
              <a:t>th</a:t>
            </a:r>
            <a:r>
              <a:rPr lang="en-GB" dirty="0"/>
              <a:t> century), in order to differentiate for legal reasons the many MEN who bore the same given name (Richard, Henry, William …)</a:t>
            </a:r>
          </a:p>
          <a:p>
            <a:r>
              <a:rPr lang="en-GB" dirty="0"/>
              <a:t>Surnames were generally descriptive of the bearer, relating to their place of birth or residence (York; Bristow), occupation (Baker; Smith), family or social status (Johnson; King) or physical/moral characteristics (Little; Black; </a:t>
            </a:r>
            <a:r>
              <a:rPr lang="en-GB" dirty="0" err="1"/>
              <a:t>Pennyfather</a:t>
            </a:r>
            <a:r>
              <a:rPr lang="en-GB" dirty="0"/>
              <a:t>), and they could be fluid</a:t>
            </a:r>
          </a:p>
          <a:p>
            <a:r>
              <a:rPr lang="en-GB" dirty="0"/>
              <a:t>The term </a:t>
            </a:r>
            <a:r>
              <a:rPr lang="en-GB" i="1" dirty="0"/>
              <a:t>surname</a:t>
            </a:r>
            <a:r>
              <a:rPr lang="en-GB" dirty="0"/>
              <a:t> is generally used when such names become hereditary, i.e. when they are not necessarily truly descriptive of the bearer</a:t>
            </a:r>
          </a:p>
          <a:p>
            <a:r>
              <a:rPr lang="en-GB" dirty="0"/>
              <a:t>Use of hereditary surnames spread from the aristocracy down the social scale, until by the 16</a:t>
            </a:r>
            <a:r>
              <a:rPr lang="en-GB" baseline="30000" dirty="0"/>
              <a:t>th</a:t>
            </a:r>
            <a:r>
              <a:rPr lang="en-GB" dirty="0"/>
              <a:t> century most English people had a settled surname (but later in some remote areas, esp. northern England, and also in Wales)</a:t>
            </a:r>
          </a:p>
        </p:txBody>
      </p:sp>
      <p:sp>
        <p:nvSpPr>
          <p:cNvPr id="4" name="Slide Number Placeholder 3"/>
          <p:cNvSpPr>
            <a:spLocks noGrp="1"/>
          </p:cNvSpPr>
          <p:nvPr>
            <p:ph type="sldNum" sz="quarter" idx="12"/>
          </p:nvPr>
        </p:nvSpPr>
        <p:spPr/>
        <p:txBody>
          <a:bodyPr/>
          <a:lstStyle/>
          <a:p>
            <a:fld id="{76C03990-D7F2-4E10-B5E2-06A2BADA45E7}" type="slidenum">
              <a:rPr lang="en-GB" smtClean="0"/>
              <a:t>3</a:t>
            </a:fld>
            <a:endParaRPr lang="en-GB"/>
          </a:p>
        </p:txBody>
      </p:sp>
    </p:spTree>
    <p:extLst>
      <p:ext uri="{BB962C8B-B14F-4D97-AF65-F5344CB8AC3E}">
        <p14:creationId xmlns:p14="http://schemas.microsoft.com/office/powerpoint/2010/main" val="19087387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Local history</a:t>
            </a:r>
          </a:p>
        </p:txBody>
      </p:sp>
      <p:sp>
        <p:nvSpPr>
          <p:cNvPr id="3" name="Content Placeholder 2"/>
          <p:cNvSpPr>
            <a:spLocks noGrp="1"/>
          </p:cNvSpPr>
          <p:nvPr>
            <p:ph idx="1"/>
          </p:nvPr>
        </p:nvSpPr>
        <p:spPr/>
        <p:txBody>
          <a:bodyPr/>
          <a:lstStyle/>
          <a:p>
            <a:endParaRPr lang="en-GB" dirty="0"/>
          </a:p>
          <a:p>
            <a:endParaRPr lang="en-GB" dirty="0"/>
          </a:p>
          <a:p>
            <a:r>
              <a:rPr lang="en-GB" dirty="0"/>
              <a:t>The works of local history scholars such as David Hey and George </a:t>
            </a:r>
            <a:r>
              <a:rPr lang="en-GB" dirty="0" err="1"/>
              <a:t>Redmonds</a:t>
            </a:r>
            <a:r>
              <a:rPr lang="en-GB" dirty="0"/>
              <a:t> have shown that, for a significant number of unusual names, intensive local research or one-name research is required, and turns out to be fruitful. </a:t>
            </a:r>
          </a:p>
          <a:p>
            <a:r>
              <a:rPr lang="en-GB" dirty="0"/>
              <a:t>Surnames tend to cluster near their place of origin.</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30</a:t>
            </a:fld>
            <a:endParaRPr lang="en-GB"/>
          </a:p>
        </p:txBody>
      </p:sp>
    </p:spTree>
    <p:extLst>
      <p:ext uri="{BB962C8B-B14F-4D97-AF65-F5344CB8AC3E}">
        <p14:creationId xmlns:p14="http://schemas.microsoft.com/office/powerpoint/2010/main" val="1212869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findings in detail (1) – Peter McClure</a:t>
            </a:r>
          </a:p>
        </p:txBody>
      </p:sp>
      <p:sp>
        <p:nvSpPr>
          <p:cNvPr id="3" name="Content Placeholder 2"/>
          <p:cNvSpPr>
            <a:spLocks noGrp="1"/>
          </p:cNvSpPr>
          <p:nvPr>
            <p:ph idx="1"/>
          </p:nvPr>
        </p:nvSpPr>
        <p:spPr/>
        <p:txBody>
          <a:bodyPr>
            <a:normAutofit fontScale="62500" lnSpcReduction="20000"/>
          </a:bodyPr>
          <a:lstStyle/>
          <a:p>
            <a:r>
              <a:rPr lang="en-GB" b="1" i="1" dirty="0" err="1"/>
              <a:t>Waterer</a:t>
            </a:r>
            <a:r>
              <a:rPr lang="en-GB" dirty="0"/>
              <a:t>, for which </a:t>
            </a:r>
            <a:r>
              <a:rPr lang="en-GB" dirty="0" err="1"/>
              <a:t>Reaney</a:t>
            </a:r>
            <a:r>
              <a:rPr lang="en-GB" dirty="0"/>
              <a:t> cites only one early bearer, Richard </a:t>
            </a:r>
            <a:r>
              <a:rPr lang="en-GB" i="1" dirty="0" err="1"/>
              <a:t>Waterer</a:t>
            </a:r>
            <a:r>
              <a:rPr lang="en-GB" dirty="0"/>
              <a:t>, 1443, from a Sussex court roll. He explains it as an occupational term for one who irrigated land or who led cattle to water. There is sixteenth-century evidence from Woking in Surrey that the surname </a:t>
            </a:r>
            <a:r>
              <a:rPr lang="en-GB" i="1" dirty="0" err="1"/>
              <a:t>Waterer</a:t>
            </a:r>
            <a:r>
              <a:rPr lang="en-GB" dirty="0"/>
              <a:t> was an alias of </a:t>
            </a:r>
            <a:r>
              <a:rPr lang="en-GB" i="1" dirty="0"/>
              <a:t>Atwater</a:t>
            </a:r>
            <a:r>
              <a:rPr lang="en-GB" dirty="0"/>
              <a:t>. The surname is not occupational but topographical, denoting someone who lived by a stretch of water, the village pond, perhaps, or a stream or river. This type of topographic surname ending in </a:t>
            </a:r>
            <a:r>
              <a:rPr lang="en-GB" i="1" dirty="0"/>
              <a:t>-</a:t>
            </a:r>
            <a:r>
              <a:rPr lang="en-GB" i="1" dirty="0" err="1"/>
              <a:t>er</a:t>
            </a:r>
            <a:r>
              <a:rPr lang="en-GB" dirty="0"/>
              <a:t>, such as </a:t>
            </a:r>
            <a:r>
              <a:rPr lang="en-GB" i="1" dirty="0"/>
              <a:t>Felder</a:t>
            </a:r>
            <a:r>
              <a:rPr lang="en-GB" dirty="0"/>
              <a:t> ‘dweller by the field’ and </a:t>
            </a:r>
            <a:r>
              <a:rPr lang="en-GB" i="1" dirty="0"/>
              <a:t>Forder</a:t>
            </a:r>
            <a:r>
              <a:rPr lang="en-GB" dirty="0"/>
              <a:t> ‘dweller by the ford’, was first identified by Gustav </a:t>
            </a:r>
            <a:r>
              <a:rPr lang="en-GB" dirty="0" err="1"/>
              <a:t>Fransson</a:t>
            </a:r>
            <a:r>
              <a:rPr lang="en-GB" dirty="0"/>
              <a:t> in 1935. He noted that they were common only in the South, where they are found in abundance in the fifteenth and sixteenth centuries, and that most instances had been found in Sussex, Hampshire and Surrey. </a:t>
            </a:r>
          </a:p>
          <a:p>
            <a:r>
              <a:rPr lang="en-GB" i="1" dirty="0" err="1"/>
              <a:t>Waterer</a:t>
            </a:r>
            <a:r>
              <a:rPr lang="en-GB" dirty="0"/>
              <a:t> might sometimes have been occupational, particularly</a:t>
            </a:r>
            <a:r>
              <a:rPr lang="en-GB" i="1" dirty="0"/>
              <a:t> </a:t>
            </a:r>
            <a:r>
              <a:rPr lang="en-GB" dirty="0"/>
              <a:t>if it occurs in significant numbers in the midlands and north, but it doesn’t. Archer’s map for the 1881 Census records 187 persons bearing the name, 179 of them in the southern counties, 109 in Surrey alone. The IGI gives a similar picture. Of 1,133 entries, 656 are in Surrey parishes from the mid-1500s onwards and 190 are in Greater London (most of it former Middlesex). Only 83 are in Sussex (from the mid-1500s), and the rest appear in much smaller numbers in other counties, mostly southern and mostly eighteenth- and nineteenth-century. </a:t>
            </a:r>
          </a:p>
          <a:p>
            <a:r>
              <a:rPr lang="en-GB" dirty="0"/>
              <a:t>The Woking data was published in </a:t>
            </a:r>
            <a:r>
              <a:rPr lang="en-GB" i="1" dirty="0" err="1"/>
              <a:t>Nomina</a:t>
            </a:r>
            <a:r>
              <a:rPr lang="en-GB" dirty="0"/>
              <a:t> in 1982, but </a:t>
            </a:r>
            <a:r>
              <a:rPr lang="en-GB" dirty="0" err="1"/>
              <a:t>Reaney’s</a:t>
            </a:r>
            <a:r>
              <a:rPr lang="en-GB" dirty="0"/>
              <a:t> explanation remains unmodified in Wilson’s revision of 1991. </a:t>
            </a:r>
            <a:r>
              <a:rPr lang="en-GB" dirty="0" err="1"/>
              <a:t>Cottle’s</a:t>
            </a:r>
            <a:r>
              <a:rPr lang="en-GB" dirty="0"/>
              <a:t> explanation is unaltered in </a:t>
            </a:r>
            <a:r>
              <a:rPr lang="en-GB" dirty="0" err="1"/>
              <a:t>Titford’s</a:t>
            </a:r>
            <a:r>
              <a:rPr lang="en-GB" dirty="0"/>
              <a:t> revision of the </a:t>
            </a:r>
            <a:r>
              <a:rPr lang="en-GB" i="1" dirty="0"/>
              <a:t>Penguin</a:t>
            </a:r>
            <a:r>
              <a:rPr lang="en-GB" dirty="0"/>
              <a:t> dictionary in 2009. In fact very little of the research on surnames published after 1958 has found its way into any of the dictionaries that succeeded </a:t>
            </a:r>
            <a:r>
              <a:rPr lang="en-GB" dirty="0" err="1"/>
              <a:t>Reaney’s</a:t>
            </a:r>
            <a:r>
              <a:rPr lang="en-GB" dirty="0"/>
              <a:t> own first edition. It was one of </a:t>
            </a:r>
            <a:r>
              <a:rPr lang="en-GB" dirty="0" err="1"/>
              <a:t>FaNUK’s</a:t>
            </a:r>
            <a:r>
              <a:rPr lang="en-GB" dirty="0"/>
              <a:t> intentions to remedy this, and this deficiency was a major incentive to set up the project in the first place.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31</a:t>
            </a:fld>
            <a:endParaRPr lang="en-GB"/>
          </a:p>
        </p:txBody>
      </p:sp>
    </p:spTree>
    <p:extLst>
      <p:ext uri="{BB962C8B-B14F-4D97-AF65-F5344CB8AC3E}">
        <p14:creationId xmlns:p14="http://schemas.microsoft.com/office/powerpoint/2010/main" val="26948354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findings in detail (2)</a:t>
            </a:r>
          </a:p>
        </p:txBody>
      </p:sp>
      <p:sp>
        <p:nvSpPr>
          <p:cNvPr id="3" name="Content Placeholder 2"/>
          <p:cNvSpPr>
            <a:spLocks noGrp="1"/>
          </p:cNvSpPr>
          <p:nvPr>
            <p:ph idx="1"/>
          </p:nvPr>
        </p:nvSpPr>
        <p:spPr/>
        <p:txBody>
          <a:bodyPr>
            <a:noAutofit/>
          </a:bodyPr>
          <a:lstStyle/>
          <a:p>
            <a:r>
              <a:rPr lang="en-GB" sz="1400" dirty="0" err="1"/>
              <a:t>Reaney’s</a:t>
            </a:r>
            <a:r>
              <a:rPr lang="en-GB" sz="1400" dirty="0"/>
              <a:t> entry for </a:t>
            </a:r>
            <a:r>
              <a:rPr lang="en-GB" sz="1400" b="1" i="1" dirty="0"/>
              <a:t>Maud(e)</a:t>
            </a:r>
            <a:r>
              <a:rPr lang="en-GB" sz="1400" b="1" dirty="0"/>
              <a:t> </a:t>
            </a:r>
            <a:r>
              <a:rPr lang="en-GB" sz="1400" dirty="0"/>
              <a:t>lists eleven variants, including </a:t>
            </a:r>
            <a:r>
              <a:rPr lang="en-GB" sz="1400" b="1" i="1" dirty="0" err="1"/>
              <a:t>Mahood</a:t>
            </a:r>
            <a:r>
              <a:rPr lang="en-GB" sz="1400" dirty="0"/>
              <a:t>, </a:t>
            </a:r>
            <a:r>
              <a:rPr lang="en-GB" sz="1400" b="1" i="1" dirty="0" err="1"/>
              <a:t>Mawhood</a:t>
            </a:r>
            <a:r>
              <a:rPr lang="en-GB" sz="1400" dirty="0"/>
              <a:t>, </a:t>
            </a:r>
            <a:r>
              <a:rPr lang="en-GB" sz="1400" b="1" i="1" dirty="0" err="1"/>
              <a:t>Mald</a:t>
            </a:r>
            <a:r>
              <a:rPr lang="en-GB" sz="1400" dirty="0"/>
              <a:t>, </a:t>
            </a:r>
            <a:r>
              <a:rPr lang="en-GB" sz="1400" b="1" i="1" dirty="0"/>
              <a:t>Malt</a:t>
            </a:r>
            <a:r>
              <a:rPr lang="en-GB" sz="1400" dirty="0"/>
              <a:t>, </a:t>
            </a:r>
            <a:r>
              <a:rPr lang="en-GB" sz="1400" b="1" i="1" dirty="0" err="1"/>
              <a:t>Mold</a:t>
            </a:r>
            <a:r>
              <a:rPr lang="en-GB" sz="1400" dirty="0"/>
              <a:t>, </a:t>
            </a:r>
            <a:r>
              <a:rPr lang="en-GB" sz="1400" b="1" i="1" dirty="0"/>
              <a:t>Moult</a:t>
            </a:r>
            <a:r>
              <a:rPr lang="en-GB" sz="1400" dirty="0"/>
              <a:t> and </a:t>
            </a:r>
            <a:r>
              <a:rPr lang="en-GB" sz="1400" b="1" i="1" dirty="0" err="1"/>
              <a:t>Mowat</a:t>
            </a:r>
            <a:r>
              <a:rPr lang="en-GB" sz="1400" dirty="0"/>
              <a:t>. He explains them all as </a:t>
            </a:r>
            <a:r>
              <a:rPr lang="en-GB" sz="1400" dirty="0" err="1"/>
              <a:t>metronymics</a:t>
            </a:r>
            <a:r>
              <a:rPr lang="en-GB" sz="1400" dirty="0"/>
              <a:t> from the personal name </a:t>
            </a:r>
            <a:r>
              <a:rPr lang="en-GB" sz="1400" i="1" dirty="0"/>
              <a:t>Matilda</a:t>
            </a:r>
            <a:r>
              <a:rPr lang="en-GB" sz="1400" dirty="0"/>
              <a:t> in its Middle English forms </a:t>
            </a:r>
            <a:r>
              <a:rPr lang="en-GB" sz="1400" i="1" dirty="0" err="1"/>
              <a:t>Mahald</a:t>
            </a:r>
            <a:r>
              <a:rPr lang="en-GB" sz="1400" dirty="0"/>
              <a:t>, </a:t>
            </a:r>
            <a:r>
              <a:rPr lang="en-GB" sz="1400" i="1" dirty="0" err="1"/>
              <a:t>Mald</a:t>
            </a:r>
            <a:r>
              <a:rPr lang="en-GB" sz="1400" dirty="0"/>
              <a:t>, </a:t>
            </a:r>
            <a:r>
              <a:rPr lang="en-GB" sz="1400" i="1" dirty="0"/>
              <a:t>Maud</a:t>
            </a:r>
            <a:r>
              <a:rPr lang="en-GB" sz="1400" dirty="0"/>
              <a:t>, </a:t>
            </a:r>
            <a:r>
              <a:rPr lang="en-GB" sz="1400" i="1" dirty="0" err="1"/>
              <a:t>Mahoud</a:t>
            </a:r>
            <a:r>
              <a:rPr lang="en-GB" sz="1400" dirty="0"/>
              <a:t> and </a:t>
            </a:r>
            <a:r>
              <a:rPr lang="en-GB" sz="1400" i="1" dirty="0" err="1"/>
              <a:t>Mold</a:t>
            </a:r>
            <a:r>
              <a:rPr lang="en-GB" sz="1400" dirty="0"/>
              <a:t>. </a:t>
            </a:r>
          </a:p>
          <a:p>
            <a:r>
              <a:rPr lang="en-GB" sz="1400" dirty="0"/>
              <a:t>Some of these surnames are no doubt sometimes </a:t>
            </a:r>
            <a:r>
              <a:rPr lang="en-GB" sz="1400" dirty="0" err="1"/>
              <a:t>metronymics</a:t>
            </a:r>
            <a:r>
              <a:rPr lang="en-GB" sz="1400" dirty="0"/>
              <a:t>, but for </a:t>
            </a:r>
            <a:r>
              <a:rPr lang="en-GB" sz="1400" i="1" dirty="0"/>
              <a:t>Maud(e)</a:t>
            </a:r>
            <a:r>
              <a:rPr lang="en-GB" sz="1400" dirty="0"/>
              <a:t>, </a:t>
            </a:r>
            <a:r>
              <a:rPr lang="en-GB" sz="1400" i="1" dirty="0" err="1"/>
              <a:t>Mahood</a:t>
            </a:r>
            <a:r>
              <a:rPr lang="en-GB" sz="1400" dirty="0"/>
              <a:t>, </a:t>
            </a:r>
            <a:r>
              <a:rPr lang="en-GB" sz="1400" i="1" dirty="0" err="1"/>
              <a:t>Mawhood</a:t>
            </a:r>
            <a:r>
              <a:rPr lang="en-GB" sz="1400" dirty="0"/>
              <a:t> and </a:t>
            </a:r>
            <a:r>
              <a:rPr lang="en-GB" sz="1400" i="1" dirty="0" err="1"/>
              <a:t>Mowat</a:t>
            </a:r>
            <a:r>
              <a:rPr lang="en-GB" sz="1400" dirty="0"/>
              <a:t> the distributional evidence and family histories point to other origins. </a:t>
            </a:r>
          </a:p>
          <a:p>
            <a:r>
              <a:rPr lang="en-GB" sz="1400" dirty="0"/>
              <a:t>In the IGI and the 1881 Census </a:t>
            </a:r>
            <a:r>
              <a:rPr lang="en-GB" sz="1400" i="1" dirty="0"/>
              <a:t>Maud(e)</a:t>
            </a:r>
            <a:r>
              <a:rPr lang="en-GB" sz="1400" dirty="0"/>
              <a:t> is predominantly northern, with its heartland in the West Riding of Yorkshire, especially the Halifax area. [ARCHER]</a:t>
            </a:r>
          </a:p>
          <a:p>
            <a:r>
              <a:rPr lang="en-GB" sz="1400" dirty="0"/>
              <a:t>George </a:t>
            </a:r>
            <a:r>
              <a:rPr lang="en-GB" sz="1400" dirty="0" err="1"/>
              <a:t>Redmonds</a:t>
            </a:r>
            <a:r>
              <a:rPr lang="en-GB" sz="1400" dirty="0"/>
              <a:t> has demonstrated beyond doubt that this Yorkshire surname is from an Anglo-French toponymic, </a:t>
            </a:r>
            <a:r>
              <a:rPr lang="en-GB" sz="1400" i="1" dirty="0"/>
              <a:t>de </a:t>
            </a:r>
            <a:r>
              <a:rPr lang="en-GB" sz="1400" i="1" dirty="0" err="1"/>
              <a:t>Mohaut</a:t>
            </a:r>
            <a:r>
              <a:rPr lang="en-GB" sz="1400" dirty="0"/>
              <a:t>, Latin </a:t>
            </a:r>
            <a:r>
              <a:rPr lang="en-GB" sz="1400" i="1" dirty="0"/>
              <a:t>de Monte Alto</a:t>
            </a:r>
            <a:r>
              <a:rPr lang="en-GB" sz="1400" dirty="0"/>
              <a:t> ‘high hill or mound’. Circumstantial evidence suggests that the location is </a:t>
            </a:r>
            <a:r>
              <a:rPr lang="en-GB" sz="1400" dirty="0" err="1"/>
              <a:t>Mold</a:t>
            </a:r>
            <a:r>
              <a:rPr lang="en-GB" sz="1400" dirty="0"/>
              <a:t> in Flintshire, North Wales, which is recorded in a locative expression as </a:t>
            </a:r>
            <a:r>
              <a:rPr lang="en-GB" sz="1400" i="1" dirty="0"/>
              <a:t>(de) </a:t>
            </a:r>
            <a:r>
              <a:rPr lang="en-GB" sz="1400" i="1" dirty="0" err="1"/>
              <a:t>Montealto</a:t>
            </a:r>
            <a:r>
              <a:rPr lang="en-GB" sz="1400" dirty="0"/>
              <a:t> in 1151-8 and as </a:t>
            </a:r>
            <a:r>
              <a:rPr lang="en-GB" sz="1400" i="1" dirty="0" err="1"/>
              <a:t>Mohaut</a:t>
            </a:r>
            <a:r>
              <a:rPr lang="en-GB" sz="1400" i="1" dirty="0"/>
              <a:t> </a:t>
            </a:r>
            <a:r>
              <a:rPr lang="en-GB" sz="1400" dirty="0"/>
              <a:t>in 1297. The reference is to the hill on which the Norman castle stood. </a:t>
            </a:r>
          </a:p>
          <a:p>
            <a:r>
              <a:rPr lang="en-GB" sz="1400" dirty="0"/>
              <a:t>The Welsh place-name came to be pronounced as </a:t>
            </a:r>
            <a:r>
              <a:rPr lang="en-GB" sz="1400" i="1" dirty="0" err="1"/>
              <a:t>Mold</a:t>
            </a:r>
            <a:r>
              <a:rPr lang="en-GB" sz="1400" dirty="0"/>
              <a:t>, and is perhaps an alternative source of the surname </a:t>
            </a:r>
            <a:r>
              <a:rPr lang="en-GB" sz="1400" i="1" dirty="0" err="1"/>
              <a:t>Mold</a:t>
            </a:r>
            <a:r>
              <a:rPr lang="en-GB" sz="1400" dirty="0"/>
              <a:t>. In the twelfth century a member of the </a:t>
            </a:r>
            <a:r>
              <a:rPr lang="en-GB" sz="1400" i="1" dirty="0"/>
              <a:t>de </a:t>
            </a:r>
            <a:r>
              <a:rPr lang="en-GB" sz="1400" i="1" dirty="0" err="1"/>
              <a:t>Mohaut</a:t>
            </a:r>
            <a:r>
              <a:rPr lang="en-GB" sz="1400" i="1" dirty="0"/>
              <a:t> </a:t>
            </a:r>
            <a:r>
              <a:rPr lang="en-GB" sz="1400" dirty="0"/>
              <a:t>family acquired lands in Scotland, where the surname developed to </a:t>
            </a:r>
            <a:r>
              <a:rPr lang="en-GB" sz="1400" i="1" dirty="0" err="1"/>
              <a:t>Mowat</a:t>
            </a:r>
            <a:r>
              <a:rPr lang="en-GB" sz="1400" dirty="0"/>
              <a:t>. This is an exclusively Scottish surname [ARCHER] which has nothing to do with the Middle English personal name corresponding to ‘Matilda’. In Yorkshire </a:t>
            </a:r>
            <a:r>
              <a:rPr lang="en-GB" sz="1400" i="1" dirty="0"/>
              <a:t>de </a:t>
            </a:r>
            <a:r>
              <a:rPr lang="en-GB" sz="1400" i="1" dirty="0" err="1"/>
              <a:t>Mohaut</a:t>
            </a:r>
            <a:r>
              <a:rPr lang="en-GB" sz="1400" dirty="0"/>
              <a:t> developed differently again, to </a:t>
            </a:r>
            <a:r>
              <a:rPr lang="en-GB" sz="1400" i="1" dirty="0"/>
              <a:t>Maude</a:t>
            </a:r>
            <a:r>
              <a:rPr lang="en-GB" sz="1400" dirty="0"/>
              <a:t>, </a:t>
            </a:r>
            <a:r>
              <a:rPr lang="en-GB" sz="1400" i="1" dirty="0" err="1"/>
              <a:t>Mawhood</a:t>
            </a:r>
            <a:r>
              <a:rPr lang="en-GB" sz="1400" dirty="0"/>
              <a:t> and possibly </a:t>
            </a:r>
            <a:r>
              <a:rPr lang="en-GB" sz="1400" i="1" dirty="0" err="1"/>
              <a:t>Mahood</a:t>
            </a:r>
            <a:r>
              <a:rPr lang="en-GB" sz="1400" dirty="0"/>
              <a:t>. In the IGI these are mostly local to the southern West Riding.           ------- However, in the 1881 Census [ARCHER] </a:t>
            </a:r>
            <a:r>
              <a:rPr lang="en-GB" sz="1400" i="1" dirty="0"/>
              <a:t>Mahood</a:t>
            </a:r>
            <a:r>
              <a:rPr lang="en-GB" sz="1400" dirty="0"/>
              <a:t> is found mainly in and around Liverpool and Glasgow, and since the named heads of household are of Irish birth, the surname in these cases is an Irish patronymic, a variant of </a:t>
            </a:r>
            <a:r>
              <a:rPr lang="en-GB" sz="1400" i="1" dirty="0" err="1"/>
              <a:t>MacHood</a:t>
            </a:r>
            <a:r>
              <a:rPr lang="en-GB" sz="1400" dirty="0"/>
              <a:t>. </a:t>
            </a:r>
          </a:p>
          <a:p>
            <a:r>
              <a:rPr lang="en-GB" sz="1400" dirty="0"/>
              <a:t>There are many surnames like these, where </a:t>
            </a:r>
            <a:r>
              <a:rPr lang="en-GB" sz="1400" dirty="0" err="1"/>
              <a:t>Reaney’s</a:t>
            </a:r>
            <a:r>
              <a:rPr lang="en-GB" sz="1400" dirty="0"/>
              <a:t> explanations are plausible at first sight because they are based on superficial resemblances, but in such cases historical evidence which was not available to </a:t>
            </a:r>
            <a:r>
              <a:rPr lang="en-GB" sz="1400" dirty="0" err="1"/>
              <a:t>Reaney</a:t>
            </a:r>
            <a:r>
              <a:rPr lang="en-GB" sz="1400" dirty="0"/>
              <a:t> points to different explanations.</a:t>
            </a:r>
          </a:p>
        </p:txBody>
      </p:sp>
      <p:sp>
        <p:nvSpPr>
          <p:cNvPr id="4" name="Slide Number Placeholder 3"/>
          <p:cNvSpPr>
            <a:spLocks noGrp="1"/>
          </p:cNvSpPr>
          <p:nvPr>
            <p:ph type="sldNum" sz="quarter" idx="12"/>
          </p:nvPr>
        </p:nvSpPr>
        <p:spPr/>
        <p:txBody>
          <a:bodyPr/>
          <a:lstStyle/>
          <a:p>
            <a:fld id="{76C03990-D7F2-4E10-B5E2-06A2BADA45E7}" type="slidenum">
              <a:rPr lang="en-GB" smtClean="0"/>
              <a:t>32</a:t>
            </a:fld>
            <a:endParaRPr lang="en-GB"/>
          </a:p>
        </p:txBody>
      </p:sp>
    </p:spTree>
    <p:extLst>
      <p:ext uri="{BB962C8B-B14F-4D97-AF65-F5344CB8AC3E}">
        <p14:creationId xmlns:p14="http://schemas.microsoft.com/office/powerpoint/2010/main" val="2351166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findings in detail (3)</a:t>
            </a:r>
          </a:p>
        </p:txBody>
      </p:sp>
      <p:sp>
        <p:nvSpPr>
          <p:cNvPr id="3" name="Content Placeholder 2"/>
          <p:cNvSpPr>
            <a:spLocks noGrp="1"/>
          </p:cNvSpPr>
          <p:nvPr>
            <p:ph idx="1"/>
          </p:nvPr>
        </p:nvSpPr>
        <p:spPr/>
        <p:txBody>
          <a:bodyPr>
            <a:normAutofit fontScale="55000" lnSpcReduction="20000"/>
          </a:bodyPr>
          <a:lstStyle/>
          <a:p>
            <a:r>
              <a:rPr lang="en-GB" b="1" i="1" dirty="0" err="1"/>
              <a:t>Billyeald</a:t>
            </a:r>
            <a:r>
              <a:rPr lang="en-GB" dirty="0"/>
              <a:t> appears as an entry in the </a:t>
            </a:r>
            <a:r>
              <a:rPr lang="en-GB" dirty="0" err="1"/>
              <a:t>FaNUK</a:t>
            </a:r>
            <a:r>
              <a:rPr lang="en-GB" dirty="0"/>
              <a:t> database with 120 examples of name-bearers in the 1997 Electoral Register. It reminded Peter McClure of a medieval surname collected from the subsidy rolls of Nottinghamshire, </a:t>
            </a:r>
            <a:r>
              <a:rPr lang="en-GB" i="1" dirty="0" err="1"/>
              <a:t>Bilhold</a:t>
            </a:r>
            <a:r>
              <a:rPr lang="en-GB" dirty="0"/>
              <a:t> or </a:t>
            </a:r>
            <a:r>
              <a:rPr lang="en-GB" i="1" dirty="0" err="1"/>
              <a:t>Bilyald</a:t>
            </a:r>
            <a:r>
              <a:rPr lang="en-GB" dirty="0"/>
              <a:t>, which occurs in the 1327 and 1332 assessments for East Markham, and is a Norman French form of the Continental Germanic feminine personal name </a:t>
            </a:r>
            <a:r>
              <a:rPr lang="en-GB" i="1" dirty="0" err="1"/>
              <a:t>Bilihildis</a:t>
            </a:r>
            <a:r>
              <a:rPr lang="en-GB" dirty="0"/>
              <a:t>. Is this Nottinghamshire byname the source of the modern surname? [ARCHER] Archer’s 1881 Census map identifies 57 name-bearers, 35 in Nottinghamshire, 14 in neighbouring Derbyshire, and 8 in Kent. In the IGI database, </a:t>
            </a:r>
            <a:r>
              <a:rPr lang="en-GB" i="1" dirty="0" err="1"/>
              <a:t>Billyeald</a:t>
            </a:r>
            <a:r>
              <a:rPr lang="en-GB" dirty="0"/>
              <a:t> and its spelling variants also occur most numerously in Nottinghamshire, especially in East and West Markham. Its continuity in the same locality over at least 600 years is remarkable but not unusual: it is a striking finding that surnames still tend to cluster near their origin. Its appearance in other counties is easily attributable to the migration of family members in the late medieval and post-medieval periods, though of course we cannot be sure of this without support from genealogical research or from genetic testing of current male name-bearers. The relationship between </a:t>
            </a:r>
            <a:r>
              <a:rPr lang="en-GB" dirty="0" err="1"/>
              <a:t>anthroponymy</a:t>
            </a:r>
            <a:r>
              <a:rPr lang="en-GB" dirty="0"/>
              <a:t> and genetics is still problematic.</a:t>
            </a:r>
          </a:p>
          <a:p>
            <a:r>
              <a:rPr lang="en-GB" dirty="0"/>
              <a:t>The surname preceding </a:t>
            </a:r>
            <a:r>
              <a:rPr lang="en-GB" i="1" dirty="0" err="1"/>
              <a:t>Billyeald</a:t>
            </a:r>
            <a:r>
              <a:rPr lang="en-GB" dirty="0"/>
              <a:t> in the </a:t>
            </a:r>
            <a:r>
              <a:rPr lang="en-GB" dirty="0" err="1"/>
              <a:t>FaNUK</a:t>
            </a:r>
            <a:r>
              <a:rPr lang="en-GB" dirty="0"/>
              <a:t> database is </a:t>
            </a:r>
            <a:r>
              <a:rPr lang="en-GB" b="1" i="1" dirty="0" err="1"/>
              <a:t>Billyard</a:t>
            </a:r>
            <a:r>
              <a:rPr lang="en-GB" dirty="0"/>
              <a:t>. It looks identical to the French surname </a:t>
            </a:r>
            <a:r>
              <a:rPr lang="en-GB" i="1" dirty="0"/>
              <a:t>Billiard</a:t>
            </a:r>
            <a:r>
              <a:rPr lang="en-GB" dirty="0"/>
              <a:t>, which is from the Continental Germanic feminine name </a:t>
            </a:r>
            <a:r>
              <a:rPr lang="en-GB" i="1" dirty="0" err="1"/>
              <a:t>Biligardis</a:t>
            </a:r>
            <a:r>
              <a:rPr lang="en-GB" dirty="0"/>
              <a:t>. However, the Census and IGI data suggest that it is a variant of </a:t>
            </a:r>
            <a:r>
              <a:rPr lang="en-GB" i="1" dirty="0" err="1"/>
              <a:t>Billyeald</a:t>
            </a:r>
            <a:r>
              <a:rPr lang="en-GB" dirty="0"/>
              <a:t>. There are 31 bearers of the name in the 1881 Census, and more than half of them are to be found in Nottinghamshire, Leicestershire and Yorkshire West Riding. [ARCHER] The IGI records </a:t>
            </a:r>
            <a:r>
              <a:rPr lang="en-GB" i="1" dirty="0"/>
              <a:t>Billiard </a:t>
            </a:r>
            <a:r>
              <a:rPr lang="en-GB" dirty="0"/>
              <a:t>in East and West Markham (the heartland of </a:t>
            </a:r>
            <a:r>
              <a:rPr lang="en-GB" i="1" dirty="0" err="1"/>
              <a:t>Billyeald</a:t>
            </a:r>
            <a:r>
              <a:rPr lang="en-GB" dirty="0"/>
              <a:t>), and that it appears to be an alias of </a:t>
            </a:r>
            <a:r>
              <a:rPr lang="en-GB" i="1" dirty="0" err="1"/>
              <a:t>Billiald</a:t>
            </a:r>
            <a:r>
              <a:rPr lang="en-GB" dirty="0"/>
              <a:t> in </a:t>
            </a:r>
            <a:r>
              <a:rPr lang="en-GB" dirty="0" err="1"/>
              <a:t>Swinderby</a:t>
            </a:r>
            <a:r>
              <a:rPr lang="en-GB" dirty="0"/>
              <a:t>, Sheffield and Cannock. </a:t>
            </a:r>
          </a:p>
          <a:p>
            <a:r>
              <a:rPr lang="en-GB" dirty="0"/>
              <a:t>Another probable variant is </a:t>
            </a:r>
            <a:r>
              <a:rPr lang="en-GB" b="1" i="1" dirty="0" err="1"/>
              <a:t>Billard</a:t>
            </a:r>
            <a:r>
              <a:rPr lang="en-GB" dirty="0"/>
              <a:t>. On the face of it, it might be a patronymic from Old English </a:t>
            </a:r>
            <a:r>
              <a:rPr lang="en-GB" i="1" dirty="0" err="1"/>
              <a:t>Bilheard</a:t>
            </a:r>
            <a:r>
              <a:rPr lang="en-GB" dirty="0"/>
              <a:t> or its Continental Germanic cognate </a:t>
            </a:r>
            <a:r>
              <a:rPr lang="en-GB" i="1" dirty="0" err="1"/>
              <a:t>Bilihard</a:t>
            </a:r>
            <a:r>
              <a:rPr lang="en-GB" dirty="0"/>
              <a:t>, but over half of the 73 name-bearers in the 1881 Census [ARCHER] occur in a small area of south Yorkshire and north-west Nottinghamshire, and some of those recorded with this name in the nineteenth-century IGI lists are in the same parishes as </a:t>
            </a:r>
            <a:r>
              <a:rPr lang="en-GB" i="1" dirty="0" err="1"/>
              <a:t>Billyeald</a:t>
            </a:r>
            <a:r>
              <a:rPr lang="en-GB" dirty="0"/>
              <a:t> and </a:t>
            </a:r>
            <a:r>
              <a:rPr lang="en-GB" i="1" dirty="0" err="1"/>
              <a:t>Billyard</a:t>
            </a:r>
            <a:r>
              <a:rPr lang="en-GB" dirty="0"/>
              <a:t>. This data illustrates the way in which names that are apparently philologically distinct can be shown to be variants of the same one by paying close attention to </a:t>
            </a:r>
            <a:r>
              <a:rPr lang="en-GB" u="sng" dirty="0"/>
              <a:t>distributional and family-historical data.</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33</a:t>
            </a:fld>
            <a:endParaRPr lang="en-GB"/>
          </a:p>
        </p:txBody>
      </p:sp>
    </p:spTree>
    <p:extLst>
      <p:ext uri="{BB962C8B-B14F-4D97-AF65-F5344CB8AC3E}">
        <p14:creationId xmlns:p14="http://schemas.microsoft.com/office/powerpoint/2010/main" val="1301473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findings (4)</a:t>
            </a:r>
          </a:p>
        </p:txBody>
      </p:sp>
      <p:sp>
        <p:nvSpPr>
          <p:cNvPr id="3" name="Content Placeholder 2"/>
          <p:cNvSpPr>
            <a:spLocks noGrp="1"/>
          </p:cNvSpPr>
          <p:nvPr>
            <p:ph idx="1"/>
          </p:nvPr>
        </p:nvSpPr>
        <p:spPr/>
        <p:txBody>
          <a:bodyPr>
            <a:normAutofit fontScale="77500" lnSpcReduction="20000"/>
          </a:bodyPr>
          <a:lstStyle/>
          <a:p>
            <a:r>
              <a:rPr lang="en-GB" dirty="0"/>
              <a:t>Surnames can all too easily seem to be one name and turn out to be a variant of a quite different one. Wilson explains </a:t>
            </a:r>
            <a:r>
              <a:rPr lang="en-GB" b="1" i="1" dirty="0" err="1"/>
              <a:t>Faver</a:t>
            </a:r>
            <a:r>
              <a:rPr lang="en-GB" dirty="0"/>
              <a:t> as a nickname from the word </a:t>
            </a:r>
            <a:r>
              <a:rPr lang="en-GB" i="1" dirty="0"/>
              <a:t>favour</a:t>
            </a:r>
            <a:r>
              <a:rPr lang="en-GB" dirty="0"/>
              <a:t>. He has no direct Middle English evidence for this name, but refers us to William </a:t>
            </a:r>
            <a:r>
              <a:rPr lang="en-GB" i="1" dirty="0" err="1"/>
              <a:t>Fauerles</a:t>
            </a:r>
            <a:r>
              <a:rPr lang="en-GB" i="1" dirty="0"/>
              <a:t> </a:t>
            </a:r>
            <a:r>
              <a:rPr lang="en-GB" dirty="0"/>
              <a:t>‘favourless’, 1373-5 in the Lincolnshire Assize Rolls. </a:t>
            </a:r>
          </a:p>
          <a:p>
            <a:r>
              <a:rPr lang="en-GB" dirty="0"/>
              <a:t>The 1881 Census maps [ARCHER] indicate that </a:t>
            </a:r>
            <a:r>
              <a:rPr lang="en-GB" i="1" dirty="0" err="1"/>
              <a:t>Faver</a:t>
            </a:r>
            <a:r>
              <a:rPr lang="en-GB" i="1" dirty="0"/>
              <a:t> </a:t>
            </a:r>
            <a:r>
              <a:rPr lang="en-GB" dirty="0"/>
              <a:t>is infrequent (only 49 bearers) and largely confined to Essex, Surrey and Kent. The IGI surprisingly reveals a much wider distribution, especially if one takes into account spellings with </a:t>
            </a:r>
            <a:r>
              <a:rPr lang="en-GB" i="1" dirty="0"/>
              <a:t>‑or</a:t>
            </a:r>
            <a:r>
              <a:rPr lang="en-GB" dirty="0"/>
              <a:t> and </a:t>
            </a:r>
            <a:r>
              <a:rPr lang="en-GB" i="1" dirty="0"/>
              <a:t>–our </a:t>
            </a:r>
            <a:r>
              <a:rPr lang="en-GB" dirty="0"/>
              <a:t>as well as</a:t>
            </a:r>
            <a:r>
              <a:rPr lang="en-GB" i="1" dirty="0"/>
              <a:t> –</a:t>
            </a:r>
            <a:r>
              <a:rPr lang="en-GB" i="1" dirty="0" err="1"/>
              <a:t>er</a:t>
            </a:r>
            <a:r>
              <a:rPr lang="en-GB" i="1" dirty="0"/>
              <a:t> </a:t>
            </a:r>
            <a:r>
              <a:rPr lang="en-GB" dirty="0"/>
              <a:t>and also the formal variant </a:t>
            </a:r>
            <a:r>
              <a:rPr lang="en-GB" i="1" dirty="0" err="1"/>
              <a:t>Favers</a:t>
            </a:r>
            <a:r>
              <a:rPr lang="en-GB" i="1" dirty="0"/>
              <a:t> </a:t>
            </a:r>
            <a:r>
              <a:rPr lang="en-GB" dirty="0"/>
              <a:t>with inorganic final </a:t>
            </a:r>
            <a:r>
              <a:rPr lang="en-GB" i="1" dirty="0"/>
              <a:t>–s</a:t>
            </a:r>
            <a:r>
              <a:rPr lang="en-GB" dirty="0"/>
              <a:t>. </a:t>
            </a:r>
          </a:p>
          <a:p>
            <a:r>
              <a:rPr lang="en-GB" dirty="0"/>
              <a:t>There are hundreds of early examples there from the north to the south of England, but chiefly in Norfolk, Kent, Hampshire, Dorset and Devon. This distribution is too wide for the name to be mainly from a rare Middle English nickname. </a:t>
            </a:r>
          </a:p>
          <a:p>
            <a:r>
              <a:rPr lang="en-GB" dirty="0"/>
              <a:t>It seems highly probable that </a:t>
            </a:r>
            <a:r>
              <a:rPr lang="en-GB" i="1" dirty="0" err="1"/>
              <a:t>Faver</a:t>
            </a:r>
            <a:r>
              <a:rPr lang="en-GB" dirty="0"/>
              <a:t> is usually a survival of an older dialectal pronunciation of the surname </a:t>
            </a:r>
            <a:r>
              <a:rPr lang="en-GB" b="1" i="1" dirty="0" err="1"/>
              <a:t>Feaver</a:t>
            </a:r>
            <a:r>
              <a:rPr lang="en-GB" dirty="0"/>
              <a:t>, which is from Old French, Middle English </a:t>
            </a:r>
            <a:r>
              <a:rPr lang="en-GB" i="1" dirty="0"/>
              <a:t>fever</a:t>
            </a:r>
            <a:r>
              <a:rPr lang="en-GB" dirty="0"/>
              <a:t> ‘smith’.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34</a:t>
            </a:fld>
            <a:endParaRPr lang="en-GB"/>
          </a:p>
        </p:txBody>
      </p:sp>
    </p:spTree>
    <p:extLst>
      <p:ext uri="{BB962C8B-B14F-4D97-AF65-F5344CB8AC3E}">
        <p14:creationId xmlns:p14="http://schemas.microsoft.com/office/powerpoint/2010/main" val="40333369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Conclusion</a:t>
            </a:r>
            <a:endParaRPr lang="en-GB" dirty="0"/>
          </a:p>
        </p:txBody>
      </p:sp>
      <p:sp>
        <p:nvSpPr>
          <p:cNvPr id="3" name="Content Placeholder 2"/>
          <p:cNvSpPr>
            <a:spLocks noGrp="1"/>
          </p:cNvSpPr>
          <p:nvPr>
            <p:ph idx="1"/>
          </p:nvPr>
        </p:nvSpPr>
        <p:spPr/>
        <p:txBody>
          <a:bodyPr>
            <a:normAutofit/>
          </a:bodyPr>
          <a:lstStyle/>
          <a:p>
            <a:pPr>
              <a:buNone/>
            </a:pPr>
            <a:endParaRPr lang="en-GB" dirty="0"/>
          </a:p>
          <a:p>
            <a:r>
              <a:rPr lang="en-GB" dirty="0"/>
              <a:t>This explanation and demonstration of the </a:t>
            </a:r>
            <a:r>
              <a:rPr lang="en-GB" dirty="0" err="1"/>
              <a:t>FaNUK</a:t>
            </a:r>
            <a:r>
              <a:rPr lang="en-GB" dirty="0"/>
              <a:t> approach to surnames indicates both what some of the major difficulties have been and how they have been overcome to a large degree</a:t>
            </a:r>
          </a:p>
          <a:p>
            <a:r>
              <a:rPr lang="en-GB" dirty="0"/>
              <a:t>The project has radically improved the basis on which dictionary entries are researched and presented for all UK surnames, and the book and on-line database which is the main outcome of the project should provide a productive framework for new surname research long into the future. The underlying research database is being maintained and developed.</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35</a:t>
            </a:fld>
            <a:endParaRPr lang="en-GB"/>
          </a:p>
        </p:txBody>
      </p:sp>
    </p:spTree>
    <p:extLst>
      <p:ext uri="{BB962C8B-B14F-4D97-AF65-F5344CB8AC3E}">
        <p14:creationId xmlns:p14="http://schemas.microsoft.com/office/powerpoint/2010/main" val="3109901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end</a:t>
            </a: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white">
                    <a:tint val="75000"/>
                  </a:prstClr>
                </a:solidFill>
              </a:rPr>
              <a:pPr/>
              <a:t>36</a:t>
            </a:fld>
            <a:endParaRPr lang="en-US">
              <a:solidFill>
                <a:prstClr val="white">
                  <a:tint val="75000"/>
                </a:prstClr>
              </a:solidFill>
            </a:endParaRPr>
          </a:p>
        </p:txBody>
      </p:sp>
      <p:pic>
        <p:nvPicPr>
          <p:cNvPr id="5" name="Content Placeholder 4" descr="http://upload.wikimedia.org/wikipedia/commons/2/21/Crossroads_baker_explosion.jpg"/>
          <p:cNvPicPr>
            <a:picLocks noGrp="1"/>
          </p:cNvPicPr>
          <p:nvPr>
            <p:ph idx="1"/>
          </p:nvPr>
        </p:nvPicPr>
        <p:blipFill>
          <a:blip r:embed="rId2" cstate="print"/>
          <a:srcRect/>
          <a:stretch>
            <a:fillRect/>
          </a:stretch>
        </p:blipFill>
        <p:spPr bwMode="auto">
          <a:xfrm>
            <a:off x="3217804" y="1600201"/>
            <a:ext cx="5756392" cy="4525963"/>
          </a:xfrm>
          <a:prstGeom prst="rect">
            <a:avLst/>
          </a:prstGeom>
          <a:noFill/>
          <a:ln w="9525">
            <a:noFill/>
            <a:miter lim="800000"/>
            <a:headEnd/>
            <a:tailEnd/>
          </a:ln>
        </p:spPr>
      </p:pic>
    </p:spTree>
    <p:extLst>
      <p:ext uri="{BB962C8B-B14F-4D97-AF65-F5344CB8AC3E}">
        <p14:creationId xmlns:p14="http://schemas.microsoft.com/office/powerpoint/2010/main" val="2447886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Monogenesis and immobility 1</a:t>
            </a:r>
          </a:p>
        </p:txBody>
      </p:sp>
      <p:sp>
        <p:nvSpPr>
          <p:cNvPr id="3" name="Content Placeholder 2"/>
          <p:cNvSpPr>
            <a:spLocks noGrp="1"/>
          </p:cNvSpPr>
          <p:nvPr>
            <p:ph idx="1"/>
          </p:nvPr>
        </p:nvSpPr>
        <p:spPr/>
        <p:txBody>
          <a:bodyPr>
            <a:normAutofit fontScale="25000" lnSpcReduction="20000"/>
          </a:bodyPr>
          <a:lstStyle/>
          <a:p>
            <a:pPr>
              <a:lnSpc>
                <a:spcPct val="150000"/>
              </a:lnSpc>
              <a:spcAft>
                <a:spcPts val="1000"/>
              </a:spcAft>
            </a:pPr>
            <a:endParaRPr lang="en-GB" sz="4000" dirty="0">
              <a:ea typeface="Calibri"/>
              <a:cs typeface="Arial" panose="020B0604020202020204" pitchFamily="34" charset="0"/>
            </a:endParaRPr>
          </a:p>
          <a:p>
            <a:pPr>
              <a:lnSpc>
                <a:spcPct val="150000"/>
              </a:lnSpc>
              <a:spcAft>
                <a:spcPts val="1000"/>
              </a:spcAft>
            </a:pPr>
            <a:r>
              <a:rPr lang="en-GB" sz="7000" dirty="0">
                <a:ea typeface="Calibri"/>
                <a:cs typeface="Arial" panose="020B0604020202020204" pitchFamily="34" charset="0"/>
              </a:rPr>
              <a:t>Many surnames in 1881 census cluster where the name originated – including variants sharing an origin</a:t>
            </a:r>
          </a:p>
          <a:p>
            <a:pPr>
              <a:lnSpc>
                <a:spcPct val="150000"/>
              </a:lnSpc>
              <a:spcAft>
                <a:spcPts val="1000"/>
              </a:spcAft>
            </a:pPr>
            <a:r>
              <a:rPr lang="en-GB" sz="7000" b="1" dirty="0" err="1">
                <a:ea typeface="Calibri"/>
                <a:cs typeface="Arial" panose="020B0604020202020204" pitchFamily="34" charset="0"/>
              </a:rPr>
              <a:t>Meatyard</a:t>
            </a:r>
            <a:r>
              <a:rPr lang="en-GB" sz="7000" dirty="0">
                <a:ea typeface="Calibri"/>
                <a:cs typeface="Arial" panose="020B0604020202020204" pitchFamily="34" charset="0"/>
              </a:rPr>
              <a:t> (210 bearers in 1881) in and around Shaftesbury</a:t>
            </a:r>
          </a:p>
          <a:p>
            <a:pPr>
              <a:lnSpc>
                <a:spcPct val="150000"/>
              </a:lnSpc>
              <a:spcAft>
                <a:spcPts val="1000"/>
              </a:spcAft>
            </a:pPr>
            <a:r>
              <a:rPr lang="en-GB" sz="7000" b="1" dirty="0">
                <a:ea typeface="Calibri"/>
                <a:cs typeface="Arial" panose="020B0604020202020204" pitchFamily="34" charset="0"/>
              </a:rPr>
              <a:t>Meacher</a:t>
            </a:r>
            <a:r>
              <a:rPr lang="en-GB" sz="7000" dirty="0">
                <a:ea typeface="Calibri"/>
                <a:cs typeface="Arial" panose="020B0604020202020204" pitchFamily="34" charset="0"/>
              </a:rPr>
              <a:t> (205 bearers) around Southampton </a:t>
            </a:r>
          </a:p>
          <a:p>
            <a:pPr>
              <a:lnSpc>
                <a:spcPct val="150000"/>
              </a:lnSpc>
              <a:spcAft>
                <a:spcPts val="1000"/>
              </a:spcAft>
            </a:pPr>
            <a:r>
              <a:rPr lang="en-GB" sz="7000" dirty="0">
                <a:ea typeface="Calibri"/>
                <a:cs typeface="Arial" panose="020B0604020202020204" pitchFamily="34" charset="0"/>
              </a:rPr>
              <a:t>Variant pronunciations of the same name, traceable in Hampshire, Berkshire, Wiltshire, and Dorset to Richard </a:t>
            </a:r>
            <a:r>
              <a:rPr lang="en-GB" sz="7000" i="1" dirty="0" err="1">
                <a:ea typeface="Calibri"/>
                <a:cs typeface="Arial" panose="020B0604020202020204" pitchFamily="34" charset="0"/>
              </a:rPr>
              <a:t>Metiarewe</a:t>
            </a:r>
            <a:r>
              <a:rPr lang="en-GB" sz="7000" dirty="0">
                <a:ea typeface="Calibri"/>
                <a:cs typeface="Arial" panose="020B0604020202020204" pitchFamily="34" charset="0"/>
              </a:rPr>
              <a:t> (compound of Middle English </a:t>
            </a:r>
            <a:r>
              <a:rPr lang="en-GB" sz="7000" i="1" dirty="0" err="1">
                <a:ea typeface="Calibri"/>
                <a:cs typeface="Arial" panose="020B0604020202020204" pitchFamily="34" charset="0"/>
              </a:rPr>
              <a:t>meten</a:t>
            </a:r>
            <a:r>
              <a:rPr lang="en-GB" sz="7000" dirty="0">
                <a:ea typeface="Calibri"/>
                <a:cs typeface="Arial" panose="020B0604020202020204" pitchFamily="34" charset="0"/>
              </a:rPr>
              <a:t> ‘to repay’ + </a:t>
            </a:r>
            <a:r>
              <a:rPr lang="en-GB" sz="7000" i="1" dirty="0" err="1">
                <a:ea typeface="Calibri"/>
                <a:cs typeface="Arial" panose="020B0604020202020204" pitchFamily="34" charset="0"/>
              </a:rPr>
              <a:t>yarewe</a:t>
            </a:r>
            <a:r>
              <a:rPr lang="en-GB" sz="7000" dirty="0">
                <a:ea typeface="Calibri"/>
                <a:cs typeface="Arial" panose="020B0604020202020204" pitchFamily="34" charset="0"/>
              </a:rPr>
              <a:t> ‘promptly’), assessed for taxation in 1327 in Stour Provost (Dorset)  </a:t>
            </a:r>
          </a:p>
          <a:p>
            <a:pPr>
              <a:lnSpc>
                <a:spcPct val="150000"/>
              </a:lnSpc>
              <a:spcAft>
                <a:spcPts val="1000"/>
              </a:spcAft>
            </a:pPr>
            <a:r>
              <a:rPr lang="en-GB" sz="7000" dirty="0">
                <a:ea typeface="Calibri"/>
                <a:cs typeface="Arial" panose="020B0604020202020204" pitchFamily="34" charset="0"/>
              </a:rPr>
              <a:t>(Contrast </a:t>
            </a:r>
            <a:r>
              <a:rPr lang="en-GB" sz="7000" b="1" dirty="0" err="1">
                <a:ea typeface="Calibri"/>
                <a:cs typeface="Arial" panose="020B0604020202020204" pitchFamily="34" charset="0"/>
              </a:rPr>
              <a:t>Stallabrass</a:t>
            </a:r>
            <a:r>
              <a:rPr lang="en-GB" sz="7000" dirty="0">
                <a:ea typeface="Calibri"/>
                <a:cs typeface="Arial" panose="020B0604020202020204" pitchFamily="34" charset="0"/>
              </a:rPr>
              <a:t> ‘repay by instalments’ (in Old French)!)</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34658701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Monogenesis 2</a:t>
            </a:r>
          </a:p>
        </p:txBody>
      </p:sp>
      <p:sp>
        <p:nvSpPr>
          <p:cNvPr id="3" name="Content Placeholder 2"/>
          <p:cNvSpPr>
            <a:spLocks noGrp="1"/>
          </p:cNvSpPr>
          <p:nvPr>
            <p:ph idx="1"/>
          </p:nvPr>
        </p:nvSpPr>
        <p:spPr/>
        <p:txBody>
          <a:bodyPr/>
          <a:lstStyle/>
          <a:p>
            <a:endParaRPr lang="en-GB" dirty="0">
              <a:latin typeface="Cambria"/>
              <a:ea typeface="Calibri"/>
              <a:cs typeface="Times New Roman"/>
            </a:endParaRPr>
          </a:p>
          <a:p>
            <a:endParaRPr lang="en-GB" dirty="0">
              <a:latin typeface="Cambria"/>
              <a:ea typeface="Calibri"/>
              <a:cs typeface="Times New Roman"/>
            </a:endParaRPr>
          </a:p>
          <a:p>
            <a:r>
              <a:rPr lang="en-GB" dirty="0">
                <a:ea typeface="Calibri"/>
                <a:cs typeface="Times New Roman"/>
              </a:rPr>
              <a:t>More than 200,000 family names in 1881 had fewer than 100 bearers, belonging to an even smaller number of families</a:t>
            </a:r>
          </a:p>
          <a:p>
            <a:r>
              <a:rPr lang="en-GB" dirty="0">
                <a:cs typeface="Times New Roman"/>
              </a:rPr>
              <a:t>Even allowing for ghosts that’s a lot of rare names</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a:p>
        </p:txBody>
      </p:sp>
    </p:spTree>
    <p:extLst>
      <p:ext uri="{BB962C8B-B14F-4D97-AF65-F5344CB8AC3E}">
        <p14:creationId xmlns:p14="http://schemas.microsoft.com/office/powerpoint/2010/main" val="39278535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295400"/>
            <a:ext cx="4762500" cy="476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a:t>Monogenetic and a founder?</a:t>
            </a:r>
          </a:p>
        </p:txBody>
      </p:sp>
      <p:sp>
        <p:nvSpPr>
          <p:cNvPr id="3" name="Content Placeholder 2"/>
          <p:cNvSpPr>
            <a:spLocks noGrp="1"/>
          </p:cNvSpPr>
          <p:nvPr>
            <p:ph idx="1"/>
          </p:nvPr>
        </p:nvSpPr>
        <p:spPr/>
        <p:txBody>
          <a:bodyPr>
            <a:normAutofit/>
          </a:bodyPr>
          <a:lstStyle/>
          <a:p>
            <a:r>
              <a:rPr lang="en-GB" b="1" dirty="0">
                <a:solidFill>
                  <a:schemeClr val="accent6"/>
                </a:solidFill>
              </a:rPr>
              <a:t>Butterworth </a:t>
            </a:r>
            <a:r>
              <a:rPr lang="en-GB" dirty="0">
                <a:solidFill>
                  <a:schemeClr val="accent6"/>
                </a:solidFill>
              </a:rPr>
              <a:t>– over 10,000, </a:t>
            </a:r>
          </a:p>
          <a:p>
            <a:r>
              <a:rPr lang="en-GB" dirty="0">
                <a:solidFill>
                  <a:schemeClr val="accent6"/>
                </a:solidFill>
              </a:rPr>
              <a:t>mostly in Oldham</a:t>
            </a:r>
          </a:p>
          <a:p>
            <a:endParaRPr lang="en-GB" dirty="0">
              <a:solidFill>
                <a:schemeClr val="accent6"/>
              </a:solidFill>
              <a:ea typeface="Calibri"/>
              <a:cs typeface="Times New Roman"/>
            </a:endParaRPr>
          </a:p>
          <a:p>
            <a:r>
              <a:rPr lang="en-GB" dirty="0">
                <a:solidFill>
                  <a:schemeClr val="accent6"/>
                </a:solidFill>
                <a:ea typeface="Calibri"/>
                <a:cs typeface="Times New Roman"/>
              </a:rPr>
              <a:t>Suspicion falls on </a:t>
            </a:r>
          </a:p>
          <a:p>
            <a:r>
              <a:rPr lang="en-GB" dirty="0">
                <a:solidFill>
                  <a:schemeClr val="accent6"/>
                </a:solidFill>
                <a:ea typeface="Calibri"/>
                <a:cs typeface="Times New Roman"/>
              </a:rPr>
              <a:t>Roger </a:t>
            </a:r>
            <a:r>
              <a:rPr lang="en-GB" i="1" dirty="0">
                <a:solidFill>
                  <a:schemeClr val="accent6"/>
                </a:solidFill>
                <a:ea typeface="Calibri"/>
                <a:cs typeface="Times New Roman"/>
              </a:rPr>
              <a:t>de </a:t>
            </a:r>
            <a:r>
              <a:rPr lang="en-GB" i="1" dirty="0" err="1">
                <a:solidFill>
                  <a:schemeClr val="accent6"/>
                </a:solidFill>
                <a:ea typeface="Calibri"/>
                <a:cs typeface="Times New Roman"/>
              </a:rPr>
              <a:t>Butterword</a:t>
            </a:r>
            <a:r>
              <a:rPr lang="en-GB" dirty="0">
                <a:solidFill>
                  <a:schemeClr val="accent6"/>
                </a:solidFill>
                <a:ea typeface="Calibri"/>
                <a:cs typeface="Times New Roman"/>
              </a:rPr>
              <a:t>, </a:t>
            </a:r>
          </a:p>
          <a:p>
            <a:r>
              <a:rPr lang="en-GB" dirty="0">
                <a:solidFill>
                  <a:schemeClr val="accent6"/>
                </a:solidFill>
                <a:ea typeface="Calibri"/>
                <a:cs typeface="Times New Roman"/>
              </a:rPr>
              <a:t>recorded in the 13</a:t>
            </a:r>
            <a:r>
              <a:rPr lang="en-GB" baseline="30000" dirty="0">
                <a:solidFill>
                  <a:schemeClr val="accent6"/>
                </a:solidFill>
                <a:ea typeface="Calibri"/>
                <a:cs typeface="Times New Roman"/>
              </a:rPr>
              <a:t>th</a:t>
            </a:r>
            <a:r>
              <a:rPr lang="en-GB" dirty="0">
                <a:solidFill>
                  <a:schemeClr val="accent6"/>
                </a:solidFill>
                <a:ea typeface="Calibri"/>
                <a:cs typeface="Times New Roman"/>
              </a:rPr>
              <a:t>-</a:t>
            </a:r>
          </a:p>
          <a:p>
            <a:r>
              <a:rPr lang="en-GB" dirty="0">
                <a:solidFill>
                  <a:schemeClr val="accent6"/>
                </a:solidFill>
                <a:ea typeface="Calibri"/>
                <a:cs typeface="Times New Roman"/>
              </a:rPr>
              <a:t>century </a:t>
            </a:r>
            <a:r>
              <a:rPr lang="en-GB" dirty="0" err="1">
                <a:solidFill>
                  <a:schemeClr val="accent6"/>
                </a:solidFill>
                <a:ea typeface="Calibri"/>
                <a:cs typeface="Times New Roman"/>
              </a:rPr>
              <a:t>Lancs</a:t>
            </a:r>
            <a:r>
              <a:rPr lang="en-GB" dirty="0">
                <a:solidFill>
                  <a:schemeClr val="accent6"/>
                </a:solidFill>
                <a:ea typeface="Calibri"/>
                <a:cs typeface="Times New Roman"/>
              </a:rPr>
              <a:t> </a:t>
            </a:r>
            <a:r>
              <a:rPr lang="en-GB" dirty="0" err="1">
                <a:solidFill>
                  <a:schemeClr val="accent6"/>
                </a:solidFill>
                <a:ea typeface="Calibri"/>
                <a:cs typeface="Times New Roman"/>
              </a:rPr>
              <a:t>Whalley</a:t>
            </a:r>
            <a:r>
              <a:rPr lang="en-GB" dirty="0">
                <a:solidFill>
                  <a:schemeClr val="accent6"/>
                </a:solidFill>
                <a:ea typeface="Calibri"/>
                <a:cs typeface="Times New Roman"/>
              </a:rPr>
              <a:t> </a:t>
            </a:r>
          </a:p>
          <a:p>
            <a:r>
              <a:rPr lang="en-GB" dirty="0">
                <a:solidFill>
                  <a:schemeClr val="accent6"/>
                </a:solidFill>
                <a:ea typeface="Calibri"/>
                <a:cs typeface="Times New Roman"/>
              </a:rPr>
              <a:t>Abbey </a:t>
            </a:r>
            <a:r>
              <a:rPr lang="en-GB" dirty="0" err="1">
                <a:solidFill>
                  <a:schemeClr val="accent6"/>
                </a:solidFill>
                <a:ea typeface="Calibri"/>
                <a:cs typeface="Times New Roman"/>
              </a:rPr>
              <a:t>Coucher</a:t>
            </a:r>
            <a:r>
              <a:rPr lang="en-GB" dirty="0">
                <a:solidFill>
                  <a:schemeClr val="accent6"/>
                </a:solidFill>
                <a:ea typeface="Calibri"/>
                <a:cs typeface="Times New Roman"/>
              </a:rPr>
              <a:t> Book</a:t>
            </a:r>
            <a:endParaRPr lang="en-GB" dirty="0">
              <a:solidFill>
                <a:schemeClr val="accent6"/>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p14="http://schemas.microsoft.com/office/powerpoint/2010/main" val="4121455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 UK surname/family name?</a:t>
            </a:r>
          </a:p>
        </p:txBody>
      </p:sp>
      <p:sp>
        <p:nvSpPr>
          <p:cNvPr id="3" name="Content Placeholder 2"/>
          <p:cNvSpPr>
            <a:spLocks noGrp="1"/>
          </p:cNvSpPr>
          <p:nvPr>
            <p:ph idx="1"/>
          </p:nvPr>
        </p:nvSpPr>
        <p:spPr/>
        <p:txBody>
          <a:bodyPr>
            <a:normAutofit/>
          </a:bodyPr>
          <a:lstStyle/>
          <a:p>
            <a:endParaRPr lang="en-GB" dirty="0"/>
          </a:p>
          <a:p>
            <a:r>
              <a:rPr lang="en-GB" dirty="0"/>
              <a:t>Data from recent electoral rolls and censuses shows that there are 378,782 different surnames, or names that are </a:t>
            </a:r>
            <a:r>
              <a:rPr lang="en-GB" i="1" dirty="0"/>
              <a:t>treated</a:t>
            </a:r>
            <a:r>
              <a:rPr lang="en-GB" dirty="0"/>
              <a:t> as surnames, in the UK today. However, over 300,000 of these are the names of recent immigrants, while another 30,000 are long-established but rare. 14,452 had fewer than 100 bearers in 1997, but had more than 20 bearers each in the 1881 census. </a:t>
            </a:r>
          </a:p>
        </p:txBody>
      </p:sp>
      <p:sp>
        <p:nvSpPr>
          <p:cNvPr id="4" name="Slide Number Placeholder 3"/>
          <p:cNvSpPr>
            <a:spLocks noGrp="1"/>
          </p:cNvSpPr>
          <p:nvPr>
            <p:ph type="sldNum" sz="quarter" idx="12"/>
          </p:nvPr>
        </p:nvSpPr>
        <p:spPr/>
        <p:txBody>
          <a:bodyPr/>
          <a:lstStyle/>
          <a:p>
            <a:fld id="{76C03990-D7F2-4E10-B5E2-06A2BADA45E7}" type="slidenum">
              <a:rPr lang="en-GB" smtClean="0"/>
              <a:t>4</a:t>
            </a:fld>
            <a:endParaRPr lang="en-GB"/>
          </a:p>
        </p:txBody>
      </p:sp>
    </p:spTree>
    <p:extLst>
      <p:ext uri="{BB962C8B-B14F-4D97-AF65-F5344CB8AC3E}">
        <p14:creationId xmlns:p14="http://schemas.microsoft.com/office/powerpoint/2010/main" val="22274312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1524000"/>
            <a:ext cx="4762500" cy="476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a:t>But even polygenetic names cluster</a:t>
            </a:r>
          </a:p>
        </p:txBody>
      </p:sp>
      <p:sp>
        <p:nvSpPr>
          <p:cNvPr id="3" name="Content Placeholder 2"/>
          <p:cNvSpPr>
            <a:spLocks noGrp="1"/>
          </p:cNvSpPr>
          <p:nvPr>
            <p:ph idx="1"/>
          </p:nvPr>
        </p:nvSpPr>
        <p:spPr/>
        <p:txBody>
          <a:bodyPr/>
          <a:lstStyle/>
          <a:p>
            <a:endParaRPr lang="en-GB" b="1" dirty="0">
              <a:solidFill>
                <a:schemeClr val="accent6"/>
              </a:solidFill>
            </a:endParaRPr>
          </a:p>
          <a:p>
            <a:r>
              <a:rPr lang="en-GB" b="1" dirty="0">
                <a:solidFill>
                  <a:schemeClr val="accent6"/>
                </a:solidFill>
              </a:rPr>
              <a:t>Tucker</a:t>
            </a:r>
            <a:r>
              <a:rPr lang="en-GB" dirty="0">
                <a:solidFill>
                  <a:schemeClr val="accent6"/>
                </a:solidFill>
              </a:rPr>
              <a:t> is now very </a:t>
            </a:r>
          </a:p>
          <a:p>
            <a:r>
              <a:rPr lang="en-GB" dirty="0">
                <a:solidFill>
                  <a:schemeClr val="accent6"/>
                </a:solidFill>
              </a:rPr>
              <a:t>widespread, but still </a:t>
            </a:r>
          </a:p>
          <a:p>
            <a:r>
              <a:rPr lang="en-GB" dirty="0">
                <a:solidFill>
                  <a:schemeClr val="accent6"/>
                </a:solidFill>
              </a:rPr>
              <a:t>clusters most strongly </a:t>
            </a:r>
          </a:p>
          <a:p>
            <a:r>
              <a:rPr lang="en-GB" dirty="0">
                <a:solidFill>
                  <a:schemeClr val="accent6"/>
                </a:solidFill>
              </a:rPr>
              <a:t>in the south-west, </a:t>
            </a:r>
          </a:p>
          <a:p>
            <a:r>
              <a:rPr lang="en-GB" dirty="0">
                <a:solidFill>
                  <a:schemeClr val="accent6"/>
                </a:solidFill>
              </a:rPr>
              <a:t>over 3000 in Devon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a:p>
        </p:txBody>
      </p:sp>
    </p:spTree>
    <p:extLst>
      <p:ext uri="{BB962C8B-B14F-4D97-AF65-F5344CB8AC3E}">
        <p14:creationId xmlns:p14="http://schemas.microsoft.com/office/powerpoint/2010/main" val="13710946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issues (if time permits)</a:t>
            </a:r>
          </a:p>
        </p:txBody>
      </p:sp>
      <p:sp>
        <p:nvSpPr>
          <p:cNvPr id="3" name="Content Placeholder 2"/>
          <p:cNvSpPr>
            <a:spLocks noGrp="1"/>
          </p:cNvSpPr>
          <p:nvPr>
            <p:ph idx="1"/>
          </p:nvPr>
        </p:nvSpPr>
        <p:spPr/>
        <p:txBody>
          <a:bodyPr/>
          <a:lstStyle/>
          <a:p>
            <a:endParaRPr lang="en-GB" dirty="0"/>
          </a:p>
          <a:p>
            <a:endParaRPr lang="en-GB" dirty="0"/>
          </a:p>
          <a:p>
            <a:r>
              <a:rPr lang="en-GB" dirty="0"/>
              <a:t>What happens when related forms have drifted apart to the extent that they can only be linked philologically and not psychosocially?</a:t>
            </a:r>
          </a:p>
          <a:p>
            <a:endParaRPr lang="en-GB" dirty="0"/>
          </a:p>
          <a:p>
            <a:r>
              <a:rPr lang="en-GB" dirty="0"/>
              <a:t>Intense attachment of bearers to “their” version of a surname (Brown vs. Browne)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a:p>
        </p:txBody>
      </p:sp>
    </p:spTree>
    <p:extLst>
      <p:ext uri="{BB962C8B-B14F-4D97-AF65-F5344CB8AC3E}">
        <p14:creationId xmlns:p14="http://schemas.microsoft.com/office/powerpoint/2010/main" val="8946592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indent="-342900">
              <a:spcBef>
                <a:spcPct val="20000"/>
              </a:spcBef>
            </a:pPr>
            <a:r>
              <a:rPr lang="en-GB" dirty="0"/>
              <a:t/>
            </a:r>
            <a:br>
              <a:rPr lang="en-GB" dirty="0"/>
            </a:br>
            <a:r>
              <a:rPr lang="en-GB" dirty="0"/>
              <a:t>Fundamental problem</a:t>
            </a:r>
            <a:br>
              <a:rPr lang="en-GB" dirty="0"/>
            </a:br>
            <a:r>
              <a:rPr lang="en-GB" sz="2200" dirty="0">
                <a:solidFill>
                  <a:prstClr val="black"/>
                </a:solidFill>
                <a:ea typeface="+mn-ea"/>
                <a:cs typeface="+mn-cs"/>
              </a:rPr>
              <a:t>in representing variation and its causes</a:t>
            </a:r>
            <a:br>
              <a:rPr lang="en-GB" sz="2200" dirty="0">
                <a:solidFill>
                  <a:prstClr val="black"/>
                </a:solidFill>
                <a:ea typeface="+mn-ea"/>
                <a:cs typeface="+mn-cs"/>
              </a:rPr>
            </a:br>
            <a:endParaRPr lang="en-GB" dirty="0"/>
          </a:p>
        </p:txBody>
      </p:sp>
      <p:sp>
        <p:nvSpPr>
          <p:cNvPr id="3" name="Content Placeholder 2"/>
          <p:cNvSpPr>
            <a:spLocks noGrp="1"/>
          </p:cNvSpPr>
          <p:nvPr>
            <p:ph idx="1"/>
          </p:nvPr>
        </p:nvSpPr>
        <p:spPr/>
        <p:txBody>
          <a:bodyPr>
            <a:normAutofit fontScale="77500" lnSpcReduction="20000"/>
          </a:bodyPr>
          <a:lstStyle/>
          <a:p>
            <a:r>
              <a:rPr lang="en-GB" dirty="0"/>
              <a:t>Does one treat X as a variant of Y if there is an overlap in geographical distribution? Assumption: variation arises in situ, rather like variant pronunciations in classic </a:t>
            </a:r>
            <a:r>
              <a:rPr lang="en-GB" dirty="0" err="1"/>
              <a:t>variationist</a:t>
            </a:r>
            <a:r>
              <a:rPr lang="en-GB" dirty="0"/>
              <a:t> sociolinguistics based on </a:t>
            </a:r>
            <a:r>
              <a:rPr lang="en-GB" dirty="0" err="1"/>
              <a:t>neogrammarian</a:t>
            </a:r>
            <a:r>
              <a:rPr lang="en-GB" dirty="0"/>
              <a:t> views of change. Variation begins “under the radar”</a:t>
            </a:r>
          </a:p>
          <a:p>
            <a:r>
              <a:rPr lang="en-GB" dirty="0"/>
              <a:t>Does one treat X as a variant of Y if they are separated in distribution? Assumption: variation arises where a name is unfamiliar in a new locality, rather like mangling foreign words in the process of borrowing. Variation begins “on the radar” and clerks battle with an unfamiliar phenomenon</a:t>
            </a:r>
          </a:p>
          <a:p>
            <a:endParaRPr lang="en-GB" dirty="0"/>
          </a:p>
          <a:p>
            <a:r>
              <a:rPr lang="en-GB" dirty="0"/>
              <a:t>[are these 2 things really so distinct?]</a:t>
            </a:r>
          </a:p>
          <a:p>
            <a:endParaRPr lang="en-GB" dirty="0"/>
          </a:p>
          <a:p>
            <a:r>
              <a:rPr lang="en-GB" dirty="0"/>
              <a:t>Easy to say both things probably happen</a:t>
            </a:r>
          </a:p>
          <a:p>
            <a:endParaRPr lang="en-GB" dirty="0"/>
          </a:p>
          <a:p>
            <a:pPr marL="0" indent="0">
              <a:buNone/>
            </a:pPr>
            <a:r>
              <a:rPr lang="en-GB" dirty="0"/>
              <a:t>[</a:t>
            </a:r>
            <a:r>
              <a:rPr lang="en-GB" dirty="0" err="1"/>
              <a:t>Blackshire</a:t>
            </a:r>
            <a:r>
              <a:rPr lang="en-GB" dirty="0"/>
              <a:t> cf./</a:t>
            </a:r>
            <a:r>
              <a:rPr lang="en-GB" dirty="0" err="1"/>
              <a:t>ctrst</a:t>
            </a:r>
            <a:r>
              <a:rPr lang="en-GB" dirty="0"/>
              <a:t> </a:t>
            </a:r>
            <a:r>
              <a:rPr lang="en-GB" dirty="0" err="1"/>
              <a:t>Brokenshire</a:t>
            </a:r>
            <a:r>
              <a:rPr lang="en-GB" dirty="0"/>
              <a:t>] </a:t>
            </a:r>
            <a:r>
              <a:rPr lang="en-GB" dirty="0" err="1"/>
              <a:t>Flamson</a:t>
            </a:r>
            <a:r>
              <a:rPr lang="en-GB" dirty="0"/>
              <a:t> </a:t>
            </a:r>
            <a:r>
              <a:rPr lang="en-GB" dirty="0" err="1"/>
              <a:t>Honeysett</a:t>
            </a:r>
            <a:r>
              <a:rPr lang="en-GB" dirty="0"/>
              <a:t> Lipton/Lepton</a:t>
            </a:r>
          </a:p>
          <a:p>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18283764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issues (if time permits)</a:t>
            </a:r>
          </a:p>
        </p:txBody>
      </p:sp>
      <p:sp>
        <p:nvSpPr>
          <p:cNvPr id="3" name="Content Placeholder 2"/>
          <p:cNvSpPr>
            <a:spLocks noGrp="1"/>
          </p:cNvSpPr>
          <p:nvPr>
            <p:ph idx="1"/>
          </p:nvPr>
        </p:nvSpPr>
        <p:spPr/>
        <p:txBody>
          <a:bodyPr/>
          <a:lstStyle/>
          <a:p>
            <a:r>
              <a:rPr lang="en-GB" dirty="0"/>
              <a:t>Issue of monogenesis</a:t>
            </a:r>
          </a:p>
          <a:p>
            <a:r>
              <a:rPr lang="en-GB" dirty="0"/>
              <a:t>Issue of non-mobility</a:t>
            </a:r>
          </a:p>
          <a:p>
            <a:r>
              <a:rPr lang="en-GB" dirty="0"/>
              <a:t>Issue of priority of toponymic over topographical terms (</a:t>
            </a:r>
            <a:r>
              <a:rPr lang="en-GB" i="1" dirty="0"/>
              <a:t>Northfield</a:t>
            </a:r>
            <a:r>
              <a:rPr lang="en-GB" dirty="0"/>
              <a:t> </a:t>
            </a:r>
            <a:r>
              <a:rPr lang="en-GB" dirty="0" err="1"/>
              <a:t>vel</a:t>
            </a:r>
            <a:r>
              <a:rPr lang="en-GB" dirty="0"/>
              <a:t> </a:t>
            </a:r>
            <a:r>
              <a:rPr lang="en-GB" dirty="0" err="1"/>
              <a:t>sim</a:t>
            </a:r>
            <a:r>
              <a:rPr lang="en-GB" dirty="0"/>
              <a:t>.)</a:t>
            </a:r>
          </a:p>
          <a:p>
            <a:r>
              <a:rPr lang="en-GB" dirty="0"/>
              <a:t>Issue of first EBs out of place: </a:t>
            </a:r>
            <a:r>
              <a:rPr lang="en-GB" i="1" dirty="0"/>
              <a:t>Cureton</a:t>
            </a:r>
            <a:r>
              <a:rPr lang="en-GB" dirty="0"/>
              <a:t>; </a:t>
            </a:r>
            <a:r>
              <a:rPr lang="en-GB" i="1" dirty="0"/>
              <a:t>Potton</a:t>
            </a:r>
            <a:r>
              <a:rPr lang="en-GB" dirty="0"/>
              <a:t> in IGI lists</a:t>
            </a:r>
          </a:p>
          <a:p>
            <a:r>
              <a:rPr lang="en-GB" dirty="0"/>
              <a:t>Late recorded variants (</a:t>
            </a:r>
            <a:r>
              <a:rPr lang="en-GB" i="1" dirty="0" err="1"/>
              <a:t>Huckerby</a:t>
            </a:r>
            <a:r>
              <a:rPr lang="en-GB" i="1" dirty="0"/>
              <a:t>~ </a:t>
            </a:r>
            <a:r>
              <a:rPr lang="en-GB" i="1" dirty="0" err="1"/>
              <a:t>Hucklesby</a:t>
            </a:r>
            <a:r>
              <a:rPr lang="en-GB" dirty="0"/>
              <a:t>)</a:t>
            </a:r>
          </a:p>
          <a:p>
            <a:r>
              <a:rPr lang="en-GB" dirty="0"/>
              <a:t>Very </a:t>
            </a:r>
            <a:r>
              <a:rPr lang="en-GB" dirty="0" err="1"/>
              <a:t>lates</a:t>
            </a:r>
            <a:r>
              <a:rPr lang="en-GB" dirty="0"/>
              <a:t>: </a:t>
            </a:r>
            <a:r>
              <a:rPr lang="en-GB" i="1" dirty="0" err="1"/>
              <a:t>Ledgeway</a:t>
            </a:r>
            <a:endParaRPr lang="en-GB"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37333543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Unexplained 1</a:t>
            </a:r>
          </a:p>
        </p:txBody>
      </p:sp>
      <p:sp>
        <p:nvSpPr>
          <p:cNvPr id="3" name="Content Placeholder 2"/>
          <p:cNvSpPr>
            <a:spLocks noGrp="1"/>
          </p:cNvSpPr>
          <p:nvPr>
            <p:ph idx="1"/>
          </p:nvPr>
        </p:nvSpPr>
        <p:spPr/>
        <p:txBody>
          <a:bodyPr/>
          <a:lstStyle/>
          <a:p>
            <a:endParaRPr lang="en-GB" dirty="0"/>
          </a:p>
          <a:p>
            <a:r>
              <a:rPr lang="en-GB" dirty="0"/>
              <a:t>1324 entries contain the word </a:t>
            </a:r>
            <a:r>
              <a:rPr lang="en-GB" i="1" dirty="0"/>
              <a:t>unexplained</a:t>
            </a:r>
            <a:r>
              <a:rPr lang="en-GB" dirty="0"/>
              <a:t> </a:t>
            </a:r>
          </a:p>
          <a:p>
            <a:endParaRPr lang="en-GB" dirty="0"/>
          </a:p>
          <a:p>
            <a:r>
              <a:rPr lang="en-GB" dirty="0"/>
              <a:t>Sometimes for lack of relevant knowledge</a:t>
            </a:r>
          </a:p>
          <a:p>
            <a:endParaRPr lang="en-GB" dirty="0"/>
          </a:p>
          <a:p>
            <a:r>
              <a:rPr lang="en-GB" i="1" dirty="0" err="1"/>
              <a:t>Allotey</a:t>
            </a:r>
            <a:r>
              <a:rPr lang="en-GB" dirty="0"/>
              <a:t>, </a:t>
            </a:r>
            <a:r>
              <a:rPr lang="en-GB" i="1" dirty="0" err="1"/>
              <a:t>Beschizza</a:t>
            </a:r>
            <a:r>
              <a:rPr lang="en-GB" dirty="0"/>
              <a:t>, </a:t>
            </a:r>
            <a:r>
              <a:rPr lang="en-GB" i="1" dirty="0" err="1"/>
              <a:t>Dhillon</a:t>
            </a:r>
            <a:r>
              <a:rPr lang="en-GB" dirty="0"/>
              <a:t>, </a:t>
            </a:r>
            <a:r>
              <a:rPr lang="en-GB" i="1" dirty="0"/>
              <a:t>Hua</a:t>
            </a:r>
            <a:r>
              <a:rPr lang="en-GB" dirty="0"/>
              <a:t> (5)</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a:p>
        </p:txBody>
      </p:sp>
    </p:spTree>
    <p:extLst>
      <p:ext uri="{BB962C8B-B14F-4D97-AF65-F5344CB8AC3E}">
        <p14:creationId xmlns:p14="http://schemas.microsoft.com/office/powerpoint/2010/main" val="7026921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Unexplained 2</a:t>
            </a:r>
          </a:p>
        </p:txBody>
      </p:sp>
      <p:sp>
        <p:nvSpPr>
          <p:cNvPr id="3" name="Content Placeholder 2"/>
          <p:cNvSpPr>
            <a:spLocks noGrp="1"/>
          </p:cNvSpPr>
          <p:nvPr>
            <p:ph idx="1"/>
          </p:nvPr>
        </p:nvSpPr>
        <p:spPr/>
        <p:txBody>
          <a:bodyPr>
            <a:normAutofit/>
          </a:bodyPr>
          <a:lstStyle/>
          <a:p>
            <a:r>
              <a:rPr lang="en-GB" dirty="0"/>
              <a:t>Many of these have at least one full explanation: </a:t>
            </a:r>
            <a:r>
              <a:rPr lang="en-GB" i="1" dirty="0" err="1"/>
              <a:t>Doust</a:t>
            </a:r>
            <a:r>
              <a:rPr lang="en-GB" dirty="0"/>
              <a:t>, </a:t>
            </a:r>
            <a:r>
              <a:rPr lang="en-GB" i="1" dirty="0"/>
              <a:t>Totten</a:t>
            </a:r>
            <a:r>
              <a:rPr lang="en-GB" dirty="0"/>
              <a:t>) </a:t>
            </a:r>
          </a:p>
          <a:p>
            <a:r>
              <a:rPr lang="en-GB" dirty="0"/>
              <a:t>Some give a pretty good explanation but admit some (minor) aspect of it is unexplained (</a:t>
            </a:r>
            <a:r>
              <a:rPr lang="en-GB" i="1" dirty="0" err="1"/>
              <a:t>Candlin</a:t>
            </a:r>
            <a:r>
              <a:rPr lang="en-GB" dirty="0"/>
              <a:t>, </a:t>
            </a:r>
            <a:r>
              <a:rPr lang="en-GB" i="1" dirty="0"/>
              <a:t>Hollingsworth</a:t>
            </a:r>
            <a:r>
              <a:rPr lang="en-GB" dirty="0"/>
              <a:t>)</a:t>
            </a:r>
          </a:p>
          <a:p>
            <a:r>
              <a:rPr lang="en-GB" dirty="0"/>
              <a:t>Many of these </a:t>
            </a:r>
            <a:r>
              <a:rPr lang="en-GB" dirty="0" err="1"/>
              <a:t>unexplaineds</a:t>
            </a:r>
            <a:r>
              <a:rPr lang="en-GB" dirty="0"/>
              <a:t> are fully discussed (</a:t>
            </a:r>
            <a:r>
              <a:rPr lang="en-GB" i="1" dirty="0" err="1"/>
              <a:t>Dungey</a:t>
            </a:r>
            <a:r>
              <a:rPr lang="en-GB" dirty="0"/>
              <a:t>, </a:t>
            </a:r>
            <a:r>
              <a:rPr lang="en-GB" i="1" dirty="0" err="1"/>
              <a:t>Kibblewhite</a:t>
            </a:r>
            <a:r>
              <a:rPr lang="en-GB" dirty="0"/>
              <a:t>,</a:t>
            </a:r>
            <a:r>
              <a:rPr lang="en-GB" i="1" dirty="0"/>
              <a:t> </a:t>
            </a:r>
            <a:r>
              <a:rPr lang="en-GB" i="1" dirty="0" err="1"/>
              <a:t>Strugnell</a:t>
            </a:r>
            <a:r>
              <a:rPr lang="en-GB" dirty="0"/>
              <a:t>, </a:t>
            </a:r>
            <a:r>
              <a:rPr lang="en-GB" i="1" dirty="0" err="1"/>
              <a:t>Sussams</a:t>
            </a:r>
            <a:r>
              <a:rPr lang="en-GB" dirty="0"/>
              <a:t>) </a:t>
            </a:r>
          </a:p>
          <a:p>
            <a:r>
              <a:rPr lang="en-GB" dirty="0"/>
              <a:t>Others are not: </a:t>
            </a:r>
            <a:r>
              <a:rPr lang="en-GB" i="1" dirty="0" err="1"/>
              <a:t>Kinchin</a:t>
            </a:r>
            <a:r>
              <a:rPr lang="en-GB" dirty="0"/>
              <a:t>, </a:t>
            </a:r>
            <a:r>
              <a:rPr lang="en-GB" i="1" dirty="0" err="1"/>
              <a:t>Piff</a:t>
            </a:r>
            <a:r>
              <a:rPr lang="en-GB" dirty="0"/>
              <a:t>, </a:t>
            </a:r>
            <a:r>
              <a:rPr lang="en-GB" i="1" dirty="0"/>
              <a:t>Virgin</a:t>
            </a:r>
          </a:p>
          <a:p>
            <a:r>
              <a:rPr lang="en-GB" dirty="0"/>
              <a:t>Some explanations I think have been missed: </a:t>
            </a:r>
            <a:r>
              <a:rPr lang="en-GB" i="1" dirty="0" err="1"/>
              <a:t>Pressdee</a:t>
            </a:r>
            <a:r>
              <a:rPr lang="en-GB" dirty="0"/>
              <a:t>, </a:t>
            </a:r>
            <a:r>
              <a:rPr lang="en-GB" i="1" dirty="0"/>
              <a:t>Tincknell</a:t>
            </a:r>
            <a:r>
              <a:rPr lang="en-GB" dirty="0"/>
              <a:t>. To be sorted out in FaNUK2!</a:t>
            </a:r>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21955712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Unexplained 3</a:t>
            </a:r>
          </a:p>
        </p:txBody>
      </p:sp>
      <p:sp>
        <p:nvSpPr>
          <p:cNvPr id="3" name="Content Placeholder 2"/>
          <p:cNvSpPr>
            <a:spLocks noGrp="1"/>
          </p:cNvSpPr>
          <p:nvPr>
            <p:ph idx="1"/>
          </p:nvPr>
        </p:nvSpPr>
        <p:spPr/>
        <p:txBody>
          <a:bodyPr>
            <a:normAutofit/>
          </a:bodyPr>
          <a:lstStyle/>
          <a:p>
            <a:r>
              <a:rPr lang="en-GB" dirty="0"/>
              <a:t>Apparent toponymic surnames for which no place-name is known: </a:t>
            </a:r>
            <a:r>
              <a:rPr lang="en-GB" i="1" dirty="0" err="1"/>
              <a:t>Bosomworth</a:t>
            </a:r>
            <a:r>
              <a:rPr lang="en-GB" dirty="0"/>
              <a:t>, </a:t>
            </a:r>
            <a:r>
              <a:rPr lang="en-GB" i="1" dirty="0" err="1"/>
              <a:t>Fingleton</a:t>
            </a:r>
            <a:r>
              <a:rPr lang="en-GB" dirty="0"/>
              <a:t>, </a:t>
            </a:r>
            <a:r>
              <a:rPr lang="en-GB" i="1" dirty="0" err="1"/>
              <a:t>Hannaby</a:t>
            </a:r>
            <a:endParaRPr lang="en-GB" i="1" dirty="0"/>
          </a:p>
          <a:p>
            <a:r>
              <a:rPr lang="en-GB" dirty="0"/>
              <a:t>Strategy: (1) keep looking, especially for DMVs – depends on good toponymic surveys; (2) assume “corruption” (esp. in relation to unstressed second elements)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14259677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Advances</a:t>
            </a:r>
          </a:p>
        </p:txBody>
      </p:sp>
      <p:sp>
        <p:nvSpPr>
          <p:cNvPr id="3" name="Content Placeholder 2"/>
          <p:cNvSpPr>
            <a:spLocks noGrp="1"/>
          </p:cNvSpPr>
          <p:nvPr>
            <p:ph idx="1"/>
          </p:nvPr>
        </p:nvSpPr>
        <p:spPr/>
        <p:txBody>
          <a:bodyPr/>
          <a:lstStyle/>
          <a:p>
            <a:endParaRPr lang="en-GB" dirty="0"/>
          </a:p>
          <a:p>
            <a:r>
              <a:rPr lang="en-GB" dirty="0"/>
              <a:t>Advance 1: Selection of masses of evidence for inclusion (strongly evidence-based)</a:t>
            </a:r>
          </a:p>
          <a:p>
            <a:r>
              <a:rPr lang="en-GB" dirty="0"/>
              <a:t>Advance 2: Modern and up-to-date: surnames of relevance to “consumers”</a:t>
            </a:r>
          </a:p>
          <a:p>
            <a:r>
              <a:rPr lang="en-GB" dirty="0"/>
              <a:t>Advance 3: Improved connections medieval names/modern </a:t>
            </a:r>
            <a:r>
              <a:rPr lang="en-GB" dirty="0" smtClean="0"/>
              <a:t>names</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29962766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 still going on for FaNUK2 (leading to second edition of dictionary)</a:t>
            </a:r>
            <a:endParaRPr lang="en-GB" dirty="0"/>
          </a:p>
        </p:txBody>
      </p:sp>
      <p:sp>
        <p:nvSpPr>
          <p:cNvPr id="3" name="Content Placeholder 2"/>
          <p:cNvSpPr>
            <a:spLocks noGrp="1"/>
          </p:cNvSpPr>
          <p:nvPr>
            <p:ph idx="1"/>
          </p:nvPr>
        </p:nvSpPr>
        <p:spPr/>
        <p:txBody>
          <a:bodyPr/>
          <a:lstStyle/>
          <a:p>
            <a:endParaRPr lang="en-GB" dirty="0" smtClean="0"/>
          </a:p>
          <a:p>
            <a:r>
              <a:rPr lang="en-GB" dirty="0" smtClean="0"/>
              <a:t>Update recent-evidence </a:t>
            </a:r>
            <a:r>
              <a:rPr lang="en-GB" dirty="0"/>
              <a:t>baseline to about 2011</a:t>
            </a:r>
          </a:p>
          <a:p>
            <a:r>
              <a:rPr lang="en-GB" dirty="0" smtClean="0"/>
              <a:t>Reduce threshold d</a:t>
            </a:r>
            <a:r>
              <a:rPr lang="en-GB" dirty="0" smtClean="0"/>
              <a:t>own </a:t>
            </a:r>
            <a:r>
              <a:rPr lang="en-GB" dirty="0"/>
              <a:t>to 20 bearers; already many of these done as variants of </a:t>
            </a:r>
            <a:r>
              <a:rPr lang="en-GB" dirty="0" err="1"/>
              <a:t>headforms</a:t>
            </a:r>
            <a:r>
              <a:rPr lang="en-GB" dirty="0"/>
              <a:t> in FaNUK1</a:t>
            </a:r>
          </a:p>
          <a:p>
            <a:r>
              <a:rPr lang="en-GB" dirty="0"/>
              <a:t>Add ulterior etymologies of FNs from </a:t>
            </a:r>
            <a:r>
              <a:rPr lang="en-GB" dirty="0" smtClean="0"/>
              <a:t>p</a:t>
            </a:r>
            <a:r>
              <a:rPr lang="en-GB" dirty="0" smtClean="0"/>
              <a:t>lace-name</a:t>
            </a:r>
            <a:r>
              <a:rPr lang="en-GB" dirty="0" smtClean="0"/>
              <a:t>s </a:t>
            </a:r>
            <a:r>
              <a:rPr lang="en-GB" dirty="0"/>
              <a:t>and from personal names where possible </a:t>
            </a:r>
            <a:endParaRPr lang="en-GB" dirty="0" smtClean="0"/>
          </a:p>
          <a:p>
            <a:r>
              <a:rPr lang="en-GB" dirty="0" smtClean="0"/>
              <a:t>More </a:t>
            </a:r>
            <a:r>
              <a:rPr lang="en-GB" dirty="0"/>
              <a:t>generally: clear up </a:t>
            </a:r>
            <a:r>
              <a:rPr lang="en-GB" dirty="0" smtClean="0"/>
              <a:t>the unexplained!</a:t>
            </a:r>
            <a:endParaRPr lang="en-GB" dirty="0"/>
          </a:p>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358666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“main task” in its context (1)</a:t>
            </a:r>
          </a:p>
        </p:txBody>
      </p:sp>
      <p:sp>
        <p:nvSpPr>
          <p:cNvPr id="3" name="Content Placeholder 2"/>
          <p:cNvSpPr>
            <a:spLocks noGrp="1"/>
          </p:cNvSpPr>
          <p:nvPr>
            <p:ph idx="1"/>
          </p:nvPr>
        </p:nvSpPr>
        <p:spPr/>
        <p:txBody>
          <a:bodyPr/>
          <a:lstStyle/>
          <a:p>
            <a:endParaRPr lang="en-GB" dirty="0"/>
          </a:p>
          <a:p>
            <a:endParaRPr lang="en-GB" dirty="0"/>
          </a:p>
          <a:p>
            <a:r>
              <a:rPr lang="en-GB" dirty="0"/>
              <a:t>There are over 45,000 surnames that are both long-established and fairly frequent (i.e. they each have more than 100 bearers today)</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5</a:t>
            </a:fld>
            <a:endParaRPr lang="en-GB"/>
          </a:p>
        </p:txBody>
      </p:sp>
    </p:spTree>
    <p:extLst>
      <p:ext uri="{BB962C8B-B14F-4D97-AF65-F5344CB8AC3E}">
        <p14:creationId xmlns:p14="http://schemas.microsoft.com/office/powerpoint/2010/main" val="335148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“main task” in its context (2)</a:t>
            </a:r>
            <a:br>
              <a:rPr lang="en-GB" dirty="0"/>
            </a:br>
            <a:r>
              <a:rPr lang="en-GB" dirty="0"/>
              <a:t>Recent immigrant names: some facts</a:t>
            </a:r>
          </a:p>
        </p:txBody>
      </p:sp>
      <p:sp>
        <p:nvSpPr>
          <p:cNvPr id="3" name="Content Placeholder 2"/>
          <p:cNvSpPr>
            <a:spLocks noGrp="1"/>
          </p:cNvSpPr>
          <p:nvPr>
            <p:ph idx="1"/>
          </p:nvPr>
        </p:nvSpPr>
        <p:spPr/>
        <p:txBody>
          <a:bodyPr>
            <a:normAutofit fontScale="70000" lnSpcReduction="20000"/>
          </a:bodyPr>
          <a:lstStyle/>
          <a:p>
            <a:pPr lvl="0"/>
            <a:endParaRPr lang="en-GB" dirty="0"/>
          </a:p>
          <a:p>
            <a:pPr lvl="0"/>
            <a:r>
              <a:rPr lang="en-GB" dirty="0"/>
              <a:t>Many of the 45,000 originate outside the UK.</a:t>
            </a:r>
          </a:p>
          <a:p>
            <a:pPr lvl="0"/>
            <a:r>
              <a:rPr lang="en-GB" dirty="0"/>
              <a:t>The 32</a:t>
            </a:r>
            <a:r>
              <a:rPr lang="en-GB" baseline="30000" dirty="0"/>
              <a:t>nd</a:t>
            </a:r>
            <a:r>
              <a:rPr lang="en-GB" dirty="0"/>
              <a:t> most common name in Britain today is </a:t>
            </a:r>
            <a:r>
              <a:rPr lang="en-GB" i="1" dirty="0"/>
              <a:t>Patel</a:t>
            </a:r>
            <a:r>
              <a:rPr lang="en-GB" dirty="0"/>
              <a:t>, with over 95,000 bearers. </a:t>
            </a:r>
          </a:p>
          <a:p>
            <a:pPr lvl="0"/>
            <a:r>
              <a:rPr lang="en-GB" dirty="0"/>
              <a:t>There are over 200,000 immigrants from China in Britain today. Between them they have only about 200 surnames, and these are almost all of high frequency in Britain. Most of these names, are informal and varying </a:t>
            </a:r>
            <a:r>
              <a:rPr lang="en-GB" dirty="0" err="1"/>
              <a:t>anglicizations</a:t>
            </a:r>
            <a:r>
              <a:rPr lang="en-GB" dirty="0"/>
              <a:t> of Cantonese forms (from Hong Kong). </a:t>
            </a:r>
          </a:p>
          <a:p>
            <a:pPr lvl="0"/>
            <a:r>
              <a:rPr lang="en-GB" i="1" dirty="0"/>
              <a:t>Lee</a:t>
            </a:r>
            <a:r>
              <a:rPr lang="en-GB" dirty="0"/>
              <a:t> is a well-known, well-established traditional English name, but nearly half the 84,000 bearers of this surname in present-day Britain are of Chinese ancestry. </a:t>
            </a:r>
          </a:p>
          <a:p>
            <a:pPr lvl="0"/>
            <a:r>
              <a:rPr lang="en-GB" dirty="0"/>
              <a:t>There are over 30,000 bearers in Britain of the Arabic name </a:t>
            </a:r>
            <a:r>
              <a:rPr lang="en-GB" i="1" dirty="0"/>
              <a:t>Muhammad</a:t>
            </a:r>
            <a:r>
              <a:rPr lang="en-GB" dirty="0"/>
              <a:t> in various spellings, reflecting not only Arabic-speaking but also (in different spellings) Pakistani, Bangladeshi, Indian, Iranian, Turkish, Malaysian, and other immigrants. Most people of Pakistani heritage in Britain bear names of Arabic etymology (because Muslim).</a:t>
            </a:r>
          </a:p>
          <a:p>
            <a:pPr lvl="0"/>
            <a:r>
              <a:rPr lang="en-GB" dirty="0"/>
              <a:t>Many other names of Arabic etymology have Muslim religious associations. But not all names with an Arabic etymology are Muslim. There are Christian Arabs in Britain bearing names such as </a:t>
            </a:r>
            <a:r>
              <a:rPr lang="en-GB" i="1" dirty="0"/>
              <a:t>Is(s)a</a:t>
            </a:r>
            <a:r>
              <a:rPr lang="en-GB" dirty="0"/>
              <a:t>, and there are Sephardic Jewish names of Arabic etymology (some instances of</a:t>
            </a:r>
            <a:r>
              <a:rPr lang="en-GB" i="1" dirty="0"/>
              <a:t> </a:t>
            </a:r>
            <a:r>
              <a:rPr lang="en-GB" i="1" dirty="0" err="1"/>
              <a:t>Abbas</a:t>
            </a:r>
            <a:r>
              <a:rPr lang="en-GB" dirty="0"/>
              <a:t>). </a:t>
            </a:r>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6</a:t>
            </a:fld>
            <a:endParaRPr lang="en-GB"/>
          </a:p>
        </p:txBody>
      </p:sp>
    </p:spTree>
    <p:extLst>
      <p:ext uri="{BB962C8B-B14F-4D97-AF65-F5344CB8AC3E}">
        <p14:creationId xmlns:p14="http://schemas.microsoft.com/office/powerpoint/2010/main" val="247213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Immigrant names in more detail (!)</a:t>
            </a:r>
          </a:p>
        </p:txBody>
      </p:sp>
      <p:sp>
        <p:nvSpPr>
          <p:cNvPr id="3" name="Content Placeholder 2"/>
          <p:cNvSpPr>
            <a:spLocks noGrp="1"/>
          </p:cNvSpPr>
          <p:nvPr>
            <p:ph idx="1"/>
          </p:nvPr>
        </p:nvSpPr>
        <p:spPr/>
        <p:txBody>
          <a:bodyPr>
            <a:normAutofit/>
          </a:bodyPr>
          <a:lstStyle/>
          <a:p>
            <a:endParaRPr lang="en-GB" dirty="0"/>
          </a:p>
          <a:p>
            <a:r>
              <a:rPr lang="en-GB" dirty="0"/>
              <a:t>Norman!</a:t>
            </a:r>
          </a:p>
          <a:p>
            <a:r>
              <a:rPr lang="en-GB" dirty="0"/>
              <a:t>Scottish, </a:t>
            </a:r>
            <a:r>
              <a:rPr lang="en-GB" b="1" u="sng" dirty="0"/>
              <a:t>Irish</a:t>
            </a:r>
            <a:r>
              <a:rPr lang="en-GB" dirty="0"/>
              <a:t>, Manx!</a:t>
            </a:r>
          </a:p>
          <a:p>
            <a:r>
              <a:rPr lang="en-GB" dirty="0"/>
              <a:t>Huguenot (!?)</a:t>
            </a:r>
          </a:p>
          <a:p>
            <a:r>
              <a:rPr lang="en-GB" dirty="0"/>
              <a:t>Jewish and Central European, Italian</a:t>
            </a:r>
          </a:p>
          <a:p>
            <a:r>
              <a:rPr lang="en-GB" dirty="0"/>
              <a:t>Empire: Indian, Chinese [Hong Kong, Singapore], Nigerian</a:t>
            </a:r>
          </a:p>
          <a:p>
            <a:r>
              <a:rPr lang="en-GB" dirty="0"/>
              <a:t>West Indian</a:t>
            </a:r>
          </a:p>
          <a:p>
            <a:r>
              <a:rPr lang="en-GB" dirty="0"/>
              <a:t>Post-imperial: Arabic/Muslim, European Union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839745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a:t>
            </a:r>
            <a:r>
              <a:rPr lang="en-GB" dirty="0" err="1"/>
              <a:t>FaNUK</a:t>
            </a:r>
            <a:r>
              <a:rPr lang="en-GB" dirty="0"/>
              <a:t>? </a:t>
            </a:r>
          </a:p>
        </p:txBody>
      </p:sp>
      <p:sp>
        <p:nvSpPr>
          <p:cNvPr id="3" name="Content Placeholder 2"/>
          <p:cNvSpPr>
            <a:spLocks noGrp="1"/>
          </p:cNvSpPr>
          <p:nvPr>
            <p:ph idx="1"/>
          </p:nvPr>
        </p:nvSpPr>
        <p:spPr/>
        <p:txBody>
          <a:bodyPr>
            <a:normAutofit/>
          </a:bodyPr>
          <a:lstStyle/>
          <a:p>
            <a:endParaRPr lang="en-GB" dirty="0"/>
          </a:p>
          <a:p>
            <a:endParaRPr lang="en-GB" dirty="0"/>
          </a:p>
          <a:p>
            <a:r>
              <a:rPr lang="en-GB" dirty="0"/>
              <a:t>Why was the project needed?</a:t>
            </a:r>
          </a:p>
          <a:p>
            <a:endParaRPr lang="en-GB" dirty="0"/>
          </a:p>
          <a:p>
            <a:r>
              <a:rPr lang="en-GB" dirty="0"/>
              <a:t>How did we go about performing the task?</a:t>
            </a:r>
          </a:p>
          <a:p>
            <a:endParaRPr lang="en-GB" dirty="0"/>
          </a:p>
          <a:p>
            <a:endParaRPr lang="en-GB" dirty="0"/>
          </a:p>
        </p:txBody>
      </p:sp>
      <p:sp>
        <p:nvSpPr>
          <p:cNvPr id="4" name="Slide Number Placeholder 3"/>
          <p:cNvSpPr>
            <a:spLocks noGrp="1"/>
          </p:cNvSpPr>
          <p:nvPr>
            <p:ph type="sldNum" sz="quarter" idx="12"/>
          </p:nvPr>
        </p:nvSpPr>
        <p:spPr/>
        <p:txBody>
          <a:bodyPr/>
          <a:lstStyle/>
          <a:p>
            <a:fld id="{76C03990-D7F2-4E10-B5E2-06A2BADA45E7}" type="slidenum">
              <a:rPr lang="en-GB" smtClean="0"/>
              <a:t>8</a:t>
            </a:fld>
            <a:endParaRPr lang="en-GB"/>
          </a:p>
        </p:txBody>
      </p:sp>
    </p:spTree>
    <p:extLst>
      <p:ext uri="{BB962C8B-B14F-4D97-AF65-F5344CB8AC3E}">
        <p14:creationId xmlns:p14="http://schemas.microsoft.com/office/powerpoint/2010/main" val="3542451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Reaney’s</a:t>
            </a:r>
            <a:r>
              <a:rPr lang="en-GB" dirty="0"/>
              <a:t> dictionary</a:t>
            </a:r>
          </a:p>
        </p:txBody>
      </p:sp>
      <p:sp>
        <p:nvSpPr>
          <p:cNvPr id="3" name="Content Placeholder 2"/>
          <p:cNvSpPr>
            <a:spLocks noGrp="1"/>
          </p:cNvSpPr>
          <p:nvPr>
            <p:ph idx="1"/>
          </p:nvPr>
        </p:nvSpPr>
        <p:spPr/>
        <p:txBody>
          <a:bodyPr>
            <a:normAutofit lnSpcReduction="10000"/>
          </a:bodyPr>
          <a:lstStyle/>
          <a:p>
            <a:r>
              <a:rPr lang="en-GB" dirty="0"/>
              <a:t>The previous most authoritative resource is based on work done over 60 years ago: </a:t>
            </a:r>
          </a:p>
          <a:p>
            <a:r>
              <a:rPr lang="en-GB" dirty="0"/>
              <a:t>P. H. </a:t>
            </a:r>
            <a:r>
              <a:rPr lang="en-GB" dirty="0" err="1"/>
              <a:t>Reaney’s</a:t>
            </a:r>
            <a:r>
              <a:rPr lang="en-GB" dirty="0"/>
              <a:t> </a:t>
            </a:r>
            <a:r>
              <a:rPr lang="en-GB" i="1" dirty="0"/>
              <a:t>Dictionary of English Surnames</a:t>
            </a:r>
            <a:r>
              <a:rPr lang="en-GB" dirty="0"/>
              <a:t> (1958, with revisions by R. M. Wilson in 1976 and 1991)</a:t>
            </a:r>
          </a:p>
          <a:p>
            <a:r>
              <a:rPr lang="en-GB" dirty="0"/>
              <a:t>It is incomplete, despite being over 500 pages long; comparison with 1881 census data reveals the omission of some quite frequent names such as </a:t>
            </a:r>
            <a:r>
              <a:rPr lang="en-GB" i="1" dirty="0"/>
              <a:t>Alderson</a:t>
            </a:r>
            <a:r>
              <a:rPr lang="en-GB" dirty="0"/>
              <a:t> (northern English), </a:t>
            </a:r>
            <a:r>
              <a:rPr lang="en-GB" i="1" dirty="0"/>
              <a:t>Critchley</a:t>
            </a:r>
            <a:r>
              <a:rPr lang="en-GB" dirty="0"/>
              <a:t> (Lancashire), </a:t>
            </a:r>
            <a:r>
              <a:rPr lang="en-GB" i="1" dirty="0" err="1"/>
              <a:t>Liptrot</a:t>
            </a:r>
            <a:r>
              <a:rPr lang="en-GB" dirty="0"/>
              <a:t> (Lancashire), </a:t>
            </a:r>
            <a:r>
              <a:rPr lang="en-GB" i="1" dirty="0"/>
              <a:t>Perks </a:t>
            </a:r>
            <a:r>
              <a:rPr lang="en-GB" dirty="0"/>
              <a:t>(West Midlands), </a:t>
            </a:r>
            <a:r>
              <a:rPr lang="en-GB" i="1" dirty="0"/>
              <a:t>Pringle</a:t>
            </a:r>
            <a:r>
              <a:rPr lang="en-GB" dirty="0"/>
              <a:t> (Northumberland), </a:t>
            </a:r>
            <a:r>
              <a:rPr lang="en-GB" i="1" dirty="0"/>
              <a:t>Sneddon </a:t>
            </a:r>
            <a:r>
              <a:rPr lang="en-GB" dirty="0"/>
              <a:t>(Dumfriesshire), </a:t>
            </a:r>
            <a:r>
              <a:rPr lang="en-GB" i="1" dirty="0" err="1"/>
              <a:t>Verrall</a:t>
            </a:r>
            <a:r>
              <a:rPr lang="en-GB" dirty="0"/>
              <a:t> (Sussex), and over 20,000 others with more than 100 modern bearers.</a:t>
            </a:r>
          </a:p>
          <a:p>
            <a:r>
              <a:rPr lang="en-GB" dirty="0"/>
              <a:t>It is essentially a dictionary of surnames of Middle English origin.</a:t>
            </a:r>
          </a:p>
        </p:txBody>
      </p:sp>
      <p:sp>
        <p:nvSpPr>
          <p:cNvPr id="4" name="Slide Number Placeholder 3"/>
          <p:cNvSpPr>
            <a:spLocks noGrp="1"/>
          </p:cNvSpPr>
          <p:nvPr>
            <p:ph type="sldNum" sz="quarter" idx="12"/>
          </p:nvPr>
        </p:nvSpPr>
        <p:spPr/>
        <p:txBody>
          <a:bodyPr/>
          <a:lstStyle/>
          <a:p>
            <a:fld id="{76C03990-D7F2-4E10-B5E2-06A2BADA45E7}" type="slidenum">
              <a:rPr lang="en-GB" smtClean="0"/>
              <a:t>9</a:t>
            </a:fld>
            <a:endParaRPr lang="en-GB"/>
          </a:p>
        </p:txBody>
      </p:sp>
    </p:spTree>
    <p:extLst>
      <p:ext uri="{BB962C8B-B14F-4D97-AF65-F5344CB8AC3E}">
        <p14:creationId xmlns:p14="http://schemas.microsoft.com/office/powerpoint/2010/main" val="3919613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4269</Words>
  <Application>Microsoft Office PowerPoint</Application>
  <PresentationFormat>Widescreen</PresentationFormat>
  <Paragraphs>335</Paragraphs>
  <Slides>48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48</vt:i4>
      </vt:variant>
    </vt:vector>
  </HeadingPairs>
  <TitlesOfParts>
    <vt:vector size="56" baseType="lpstr">
      <vt:lpstr>Arial</vt:lpstr>
      <vt:lpstr>Calibri</vt:lpstr>
      <vt:lpstr>Calibri Light</vt:lpstr>
      <vt:lpstr>Cambria</vt:lpstr>
      <vt:lpstr>Consolas</vt:lpstr>
      <vt:lpstr>Times New Roman</vt:lpstr>
      <vt:lpstr>Wingdings</vt:lpstr>
      <vt:lpstr>Office Theme</vt:lpstr>
      <vt:lpstr>The Family Names of the UK project: retrospect and prospect</vt:lpstr>
      <vt:lpstr>Abstract: Background to the FaNUK project</vt:lpstr>
      <vt:lpstr>Definition of surname or family name</vt:lpstr>
      <vt:lpstr>What is a UK surname/family name?</vt:lpstr>
      <vt:lpstr>The “main task” in its context (1)</vt:lpstr>
      <vt:lpstr>The “main task” in its context (2) Recent immigrant names: some facts</vt:lpstr>
      <vt:lpstr>Immigrant names in more detail (!)</vt:lpstr>
      <vt:lpstr>Why FaNUK? </vt:lpstr>
      <vt:lpstr>Reaney’s dictionary</vt:lpstr>
      <vt:lpstr>Included in Reaney, 3rd edn: surnames which are now extinct</vt:lpstr>
      <vt:lpstr>Reaney can be systematically misleading</vt:lpstr>
      <vt:lpstr>Variants</vt:lpstr>
      <vt:lpstr>Conversely: there are names with many explanations</vt:lpstr>
      <vt:lpstr> Time for a new dictionary! What could a surname project do? (1) </vt:lpstr>
      <vt:lpstr> We had a decision to make: Is our goal to work forwards or work backwards? </vt:lpstr>
      <vt:lpstr>What can a surname project do? (2)</vt:lpstr>
      <vt:lpstr>Project staff</vt:lpstr>
      <vt:lpstr>Contributory helpers</vt:lpstr>
      <vt:lpstr>Summary of the scope of the project</vt:lpstr>
      <vt:lpstr>The basic data of FaNUK </vt:lpstr>
      <vt:lpstr>Archer’s mapping of the 1881 Census data: Devereux per 10,000</vt:lpstr>
      <vt:lpstr>Archer’s mapping of the 1881 Census data: Relationship names Richard, Richards, Richardson</vt:lpstr>
      <vt:lpstr>Archer’s mapping of the 1881 Census data: Townsend absolute and per 10,000</vt:lpstr>
      <vt:lpstr>Another major source of data</vt:lpstr>
      <vt:lpstr>Problems of procedure </vt:lpstr>
      <vt:lpstr>  Summary of the principles of the FaNUK Project (1)   </vt:lpstr>
      <vt:lpstr>Summary of the principles of the FaNUK Project (2)</vt:lpstr>
      <vt:lpstr>A Reaney entry</vt:lpstr>
      <vt:lpstr>Our vision of how it could be improved</vt:lpstr>
      <vt:lpstr>Local history</vt:lpstr>
      <vt:lpstr>Some findings in detail (1) – Peter McClure</vt:lpstr>
      <vt:lpstr>Some findings in detail (2)</vt:lpstr>
      <vt:lpstr>Some findings in detail (3)</vt:lpstr>
      <vt:lpstr>Some findings (4)</vt:lpstr>
      <vt:lpstr>Conclusion</vt:lpstr>
      <vt:lpstr>The end</vt:lpstr>
      <vt:lpstr>Monogenesis and immobility 1</vt:lpstr>
      <vt:lpstr>Monogenesis 2</vt:lpstr>
      <vt:lpstr>Monogenetic and a founder?</vt:lpstr>
      <vt:lpstr>But even polygenetic names cluster</vt:lpstr>
      <vt:lpstr>Further issues (if time permits)</vt:lpstr>
      <vt:lpstr> Fundamental problem in representing variation and its causes </vt:lpstr>
      <vt:lpstr>Further issues (if time permits)</vt:lpstr>
      <vt:lpstr>Unexplained 1</vt:lpstr>
      <vt:lpstr>Unexplained 2</vt:lpstr>
      <vt:lpstr>Unexplained 3</vt:lpstr>
      <vt:lpstr>Advances</vt:lpstr>
      <vt:lpstr>Work still going on for FaNUK2 (leading to second edition of dictionary)</vt:lpstr>
    </vt:vector>
  </TitlesOfParts>
  <Company>University of the West of England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Family Names of the UK project: retrospect and prospect</dc:title>
  <dc:creator>Richard Coates</dc:creator>
  <cp:lastModifiedBy>Richard Coates</cp:lastModifiedBy>
  <cp:revision>34</cp:revision>
  <dcterms:created xsi:type="dcterms:W3CDTF">2019-09-06T11:52:08Z</dcterms:created>
  <dcterms:modified xsi:type="dcterms:W3CDTF">2019-09-26T07:54:43Z</dcterms:modified>
</cp:coreProperties>
</file>