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5"/>
  </p:notesMasterIdLst>
  <p:sldIdLst>
    <p:sldId id="256" r:id="rId2"/>
    <p:sldId id="284" r:id="rId3"/>
    <p:sldId id="280" r:id="rId4"/>
    <p:sldId id="281" r:id="rId5"/>
    <p:sldId id="282" r:id="rId6"/>
    <p:sldId id="257" r:id="rId7"/>
    <p:sldId id="258" r:id="rId8"/>
    <p:sldId id="259" r:id="rId9"/>
    <p:sldId id="260" r:id="rId10"/>
    <p:sldId id="285" r:id="rId11"/>
    <p:sldId id="286" r:id="rId12"/>
    <p:sldId id="283" r:id="rId13"/>
    <p:sldId id="287" r:id="rId14"/>
    <p:sldId id="288" r:id="rId15"/>
    <p:sldId id="261" r:id="rId16"/>
    <p:sldId id="262" r:id="rId17"/>
    <p:sldId id="264" r:id="rId18"/>
    <p:sldId id="265" r:id="rId19"/>
    <p:sldId id="266" r:id="rId20"/>
    <p:sldId id="267" r:id="rId21"/>
    <p:sldId id="263" r:id="rId22"/>
    <p:sldId id="268" r:id="rId23"/>
    <p:sldId id="270" r:id="rId24"/>
    <p:sldId id="269" r:id="rId25"/>
    <p:sldId id="271" r:id="rId26"/>
    <p:sldId id="272" r:id="rId27"/>
    <p:sldId id="273" r:id="rId28"/>
    <p:sldId id="274" r:id="rId29"/>
    <p:sldId id="275" r:id="rId30"/>
    <p:sldId id="276" r:id="rId31"/>
    <p:sldId id="277" r:id="rId32"/>
    <p:sldId id="278" r:id="rId33"/>
    <p:sldId id="27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28" autoAdjust="0"/>
    <p:restoredTop sz="94660"/>
  </p:normalViewPr>
  <p:slideViewPr>
    <p:cSldViewPr>
      <p:cViewPr varScale="1">
        <p:scale>
          <a:sx n="82" d="100"/>
          <a:sy n="82" d="100"/>
        </p:scale>
        <p:origin x="1253"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327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DEFD05DF-B555-402B-968A-9F20AF5935D7}"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9EE0576D-0CA1-4027-A3BD-8A7B12948033}" type="slidenum">
              <a:rPr lang="en-GB" smtClean="0"/>
              <a:pPr>
                <a:defRPr/>
              </a:pPr>
              <a:t>‹#›</a:t>
            </a:fld>
            <a:endParaRPr lang="en-GB"/>
          </a:p>
        </p:txBody>
      </p:sp>
    </p:spTree>
    <p:extLst>
      <p:ext uri="{BB962C8B-B14F-4D97-AF65-F5344CB8AC3E}">
        <p14:creationId xmlns:p14="http://schemas.microsoft.com/office/powerpoint/2010/main" val="3349069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E733FCFD-6308-4BAB-AB2D-CC45640D845B}" type="slidenum">
              <a:rPr lang="en-GB" smtClean="0"/>
              <a:pPr>
                <a:defRPr/>
              </a:pPr>
              <a:t>‹#›</a:t>
            </a:fld>
            <a:endParaRPr lang="en-GB"/>
          </a:p>
        </p:txBody>
      </p:sp>
    </p:spTree>
    <p:extLst>
      <p:ext uri="{BB962C8B-B14F-4D97-AF65-F5344CB8AC3E}">
        <p14:creationId xmlns:p14="http://schemas.microsoft.com/office/powerpoint/2010/main" val="3631210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CD0A0FA3-C5CF-4247-B907-1C359FCFB0ED}" type="slidenum">
              <a:rPr lang="en-GB" smtClean="0"/>
              <a:pPr>
                <a:defRPr/>
              </a:pPr>
              <a:t>‹#›</a:t>
            </a:fld>
            <a:endParaRPr lang="en-GB"/>
          </a:p>
        </p:txBody>
      </p:sp>
    </p:spTree>
    <p:extLst>
      <p:ext uri="{BB962C8B-B14F-4D97-AF65-F5344CB8AC3E}">
        <p14:creationId xmlns:p14="http://schemas.microsoft.com/office/powerpoint/2010/main" val="3778343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B66B541-C88E-4D5E-BB6A-31A70935B301}" type="slidenum">
              <a:rPr lang="en-GB" smtClean="0"/>
              <a:pPr>
                <a:defRPr/>
              </a:pPr>
              <a:t>‹#›</a:t>
            </a:fld>
            <a:endParaRPr lang="en-GB"/>
          </a:p>
        </p:txBody>
      </p:sp>
    </p:spTree>
    <p:extLst>
      <p:ext uri="{BB962C8B-B14F-4D97-AF65-F5344CB8AC3E}">
        <p14:creationId xmlns:p14="http://schemas.microsoft.com/office/powerpoint/2010/main" val="2510191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19898ABA-9F13-4BFF-8341-45481C4D7F16}" type="slidenum">
              <a:rPr lang="en-GB" smtClean="0"/>
              <a:pPr>
                <a:defRPr/>
              </a:pPr>
              <a:t>‹#›</a:t>
            </a:fld>
            <a:endParaRPr lang="en-GB"/>
          </a:p>
        </p:txBody>
      </p:sp>
    </p:spTree>
    <p:extLst>
      <p:ext uri="{BB962C8B-B14F-4D97-AF65-F5344CB8AC3E}">
        <p14:creationId xmlns:p14="http://schemas.microsoft.com/office/powerpoint/2010/main" val="1081384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C21EC866-A751-423C-82DB-C6A9AB27CAEE}" type="slidenum">
              <a:rPr lang="en-GB" smtClean="0"/>
              <a:pPr>
                <a:defRPr/>
              </a:pPr>
              <a:t>‹#›</a:t>
            </a:fld>
            <a:endParaRPr lang="en-GB"/>
          </a:p>
        </p:txBody>
      </p:sp>
    </p:spTree>
    <p:extLst>
      <p:ext uri="{BB962C8B-B14F-4D97-AF65-F5344CB8AC3E}">
        <p14:creationId xmlns:p14="http://schemas.microsoft.com/office/powerpoint/2010/main" val="1027404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BAB55819-22E7-4D26-87C1-D10C9E0503D3}" type="slidenum">
              <a:rPr lang="en-GB" smtClean="0"/>
              <a:pPr>
                <a:defRPr/>
              </a:pPr>
              <a:t>‹#›</a:t>
            </a:fld>
            <a:endParaRPr lang="en-GB"/>
          </a:p>
        </p:txBody>
      </p:sp>
    </p:spTree>
    <p:extLst>
      <p:ext uri="{BB962C8B-B14F-4D97-AF65-F5344CB8AC3E}">
        <p14:creationId xmlns:p14="http://schemas.microsoft.com/office/powerpoint/2010/main" val="3979663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609A64E8-CCEB-4C47-B2C2-BF24B7797353}" type="slidenum">
              <a:rPr lang="en-GB" smtClean="0"/>
              <a:pPr>
                <a:defRPr/>
              </a:pPr>
              <a:t>‹#›</a:t>
            </a:fld>
            <a:endParaRPr lang="en-GB"/>
          </a:p>
        </p:txBody>
      </p:sp>
    </p:spTree>
    <p:extLst>
      <p:ext uri="{BB962C8B-B14F-4D97-AF65-F5344CB8AC3E}">
        <p14:creationId xmlns:p14="http://schemas.microsoft.com/office/powerpoint/2010/main" val="201298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A892AFBE-24C9-44D1-B3A7-2EFAA838842A}" type="slidenum">
              <a:rPr lang="en-GB" smtClean="0"/>
              <a:pPr>
                <a:defRPr/>
              </a:pPr>
              <a:t>‹#›</a:t>
            </a:fld>
            <a:endParaRPr lang="en-GB"/>
          </a:p>
        </p:txBody>
      </p:sp>
    </p:spTree>
    <p:extLst>
      <p:ext uri="{BB962C8B-B14F-4D97-AF65-F5344CB8AC3E}">
        <p14:creationId xmlns:p14="http://schemas.microsoft.com/office/powerpoint/2010/main" val="1393754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29BC8BB-2EE7-4F61-9DE8-3B39075112CA}" type="slidenum">
              <a:rPr lang="en-GB" smtClean="0"/>
              <a:pPr>
                <a:defRPr/>
              </a:pPr>
              <a:t>‹#›</a:t>
            </a:fld>
            <a:endParaRPr lang="en-GB"/>
          </a:p>
        </p:txBody>
      </p:sp>
    </p:spTree>
    <p:extLst>
      <p:ext uri="{BB962C8B-B14F-4D97-AF65-F5344CB8AC3E}">
        <p14:creationId xmlns:p14="http://schemas.microsoft.com/office/powerpoint/2010/main" val="776978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EEBCCC91-5C91-4E70-B688-5C97EF24A9CB}" type="slidenum">
              <a:rPr lang="en-GB" smtClean="0"/>
              <a:pPr>
                <a:defRPr/>
              </a:pPr>
              <a:t>‹#›</a:t>
            </a:fld>
            <a:endParaRPr lang="en-GB"/>
          </a:p>
        </p:txBody>
      </p:sp>
    </p:spTree>
    <p:extLst>
      <p:ext uri="{BB962C8B-B14F-4D97-AF65-F5344CB8AC3E}">
        <p14:creationId xmlns:p14="http://schemas.microsoft.com/office/powerpoint/2010/main" val="3186837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A820D13E-E489-4F1B-B596-9EDD1B27BA31}" type="slidenum">
              <a:rPr lang="en-GB" smtClean="0"/>
              <a:pPr>
                <a:defRPr/>
              </a:pPr>
              <a:t>‹#›</a:t>
            </a:fld>
            <a:endParaRPr lang="en-GB"/>
          </a:p>
        </p:txBody>
      </p:sp>
    </p:spTree>
    <p:extLst>
      <p:ext uri="{BB962C8B-B14F-4D97-AF65-F5344CB8AC3E}">
        <p14:creationId xmlns:p14="http://schemas.microsoft.com/office/powerpoint/2010/main" val="168790803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upload.wikimedia.org/wikipedia/commons/f/fc/Bruntons_Traveller.jp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ssplprints.com/picdetails_search.php?typecoll=2&amp;imgnum=96811&amp;page=1&amp;imgcoo=2om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upload.wikimedia.org/wikipedia/commons/1/1d/Eclipse(horse).jp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150.si.edu/images/4bull.jpg" TargetMode="Externa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hyperlink" Target="http://en.wikipedia.org/wiki/Image:John_Bull_-_World_War_I_recruiting_poster.jpeg"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images.google.co.uk/imgres?imgurl=http://web.syr.edu/~gavan/bugs.jpg&amp;imgrefurl=http://web.syr.edu/~gavan/&amp;h=512&amp;w=640&amp;sz=67&amp;hl=en&amp;start=12&amp;tbnid=t-xZcJ7keGUJHM:&amp;tbnh=110&amp;tbnw=137&amp;prev=/images?q=that's+all+folks&amp;gbv=2&amp;hl=en&amp;safe=off&amp;sa=G" TargetMode="Externa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normAutofit fontScale="90000"/>
          </a:bodyPr>
          <a:lstStyle/>
          <a:p>
            <a:pPr eaLnBrk="1" hangingPunct="1">
              <a:defRPr/>
            </a:pPr>
            <a:r>
              <a:rPr lang="en-GB" sz="4800" dirty="0"/>
              <a:t>A natural history of proper naming in the context of emerging mass production</a:t>
            </a:r>
            <a:br>
              <a:rPr lang="en-GB" sz="4800" dirty="0"/>
            </a:br>
            <a:endParaRPr lang="en-GB" sz="4800" dirty="0"/>
          </a:p>
        </p:txBody>
      </p:sp>
      <p:sp>
        <p:nvSpPr>
          <p:cNvPr id="4099" name="Rectangle 3"/>
          <p:cNvSpPr>
            <a:spLocks noGrp="1" noChangeArrowheads="1"/>
          </p:cNvSpPr>
          <p:nvPr>
            <p:ph type="subTitle" idx="1"/>
          </p:nvPr>
        </p:nvSpPr>
        <p:spPr/>
        <p:txBody>
          <a:bodyPr>
            <a:normAutofit lnSpcReduction="10000"/>
          </a:bodyPr>
          <a:lstStyle/>
          <a:p>
            <a:pPr eaLnBrk="1" hangingPunct="1">
              <a:lnSpc>
                <a:spcPct val="80000"/>
              </a:lnSpc>
            </a:pPr>
            <a:endParaRPr lang="en-GB" sz="2000" dirty="0"/>
          </a:p>
          <a:p>
            <a:pPr eaLnBrk="1" hangingPunct="1">
              <a:lnSpc>
                <a:spcPct val="80000"/>
              </a:lnSpc>
            </a:pPr>
            <a:endParaRPr lang="en-GB" sz="2000" dirty="0"/>
          </a:p>
          <a:p>
            <a:pPr eaLnBrk="1" hangingPunct="1">
              <a:lnSpc>
                <a:spcPct val="80000"/>
              </a:lnSpc>
            </a:pPr>
            <a:r>
              <a:rPr lang="en-GB" sz="2400" dirty="0"/>
              <a:t>Richard Coates</a:t>
            </a:r>
          </a:p>
          <a:p>
            <a:pPr eaLnBrk="1" hangingPunct="1">
              <a:lnSpc>
                <a:spcPct val="80000"/>
              </a:lnSpc>
            </a:pPr>
            <a:r>
              <a:rPr lang="en-GB" sz="2000" dirty="0"/>
              <a:t>University of the West of England, Bristol</a:t>
            </a:r>
          </a:p>
          <a:p>
            <a:pPr eaLnBrk="1" hangingPunct="1">
              <a:lnSpc>
                <a:spcPct val="80000"/>
              </a:lnSpc>
            </a:pPr>
            <a:r>
              <a:rPr lang="en-GB" sz="2000" dirty="0"/>
              <a:t>Moscow City University, 19 September 2019</a:t>
            </a:r>
          </a:p>
        </p:txBody>
      </p:sp>
      <p:sp>
        <p:nvSpPr>
          <p:cNvPr id="5" name="Rectangle 25"/>
          <p:cNvSpPr>
            <a:spLocks noGrp="1" noChangeArrowheads="1"/>
          </p:cNvSpPr>
          <p:nvPr>
            <p:ph type="sldNum" sz="quarter" idx="12"/>
          </p:nvPr>
        </p:nvSpPr>
        <p:spPr/>
        <p:txBody>
          <a:bodyPr/>
          <a:lstStyle/>
          <a:p>
            <a:pPr>
              <a:defRPr/>
            </a:pPr>
            <a:fld id="{C722F41F-5A13-4C14-A7E0-55CDF4A25D30}" type="slidenum">
              <a:rPr lang="en-GB"/>
              <a:pPr>
                <a:defRPr/>
              </a:pPr>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Quicksilver – the last survivor</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34078" y="1825625"/>
            <a:ext cx="6275843" cy="4351338"/>
          </a:xfrm>
        </p:spPr>
      </p:pic>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10</a:t>
            </a:fld>
            <a:endParaRPr lang="en-GB"/>
          </a:p>
        </p:txBody>
      </p:sp>
    </p:spTree>
    <p:extLst>
      <p:ext uri="{BB962C8B-B14F-4D97-AF65-F5344CB8AC3E}">
        <p14:creationId xmlns:p14="http://schemas.microsoft.com/office/powerpoint/2010/main" val="166074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Also more oblique (indirect) names, but relating to the same ideas</a:t>
            </a:r>
          </a:p>
        </p:txBody>
      </p:sp>
      <p:sp>
        <p:nvSpPr>
          <p:cNvPr id="3" name="Content Placeholder 2"/>
          <p:cNvSpPr>
            <a:spLocks noGrp="1"/>
          </p:cNvSpPr>
          <p:nvPr>
            <p:ph idx="1"/>
          </p:nvPr>
        </p:nvSpPr>
        <p:spPr/>
        <p:txBody>
          <a:bodyPr/>
          <a:lstStyle/>
          <a:p>
            <a:pPr marL="0" indent="0">
              <a:buNone/>
            </a:pPr>
            <a:endParaRPr lang="en-GB" i="1" dirty="0"/>
          </a:p>
          <a:p>
            <a:r>
              <a:rPr lang="en-GB" i="1" dirty="0"/>
              <a:t>Tally-ho</a:t>
            </a:r>
            <a:r>
              <a:rPr lang="en-GB" dirty="0"/>
              <a:t> (from foxhunting call)</a:t>
            </a:r>
          </a:p>
          <a:p>
            <a:endParaRPr lang="en-GB" dirty="0"/>
          </a:p>
          <a:p>
            <a:r>
              <a:rPr lang="en-GB" dirty="0"/>
              <a:t>Foxhunting was the main entertainment of rich country gentlemen in the 18thC-19thC</a:t>
            </a:r>
          </a:p>
          <a:p>
            <a:r>
              <a:rPr lang="en-GB" i="1" dirty="0"/>
              <a:t>Tally-ho</a:t>
            </a:r>
            <a:r>
              <a:rPr lang="en-GB" dirty="0"/>
              <a:t> was the call to start riding fast after the fox</a:t>
            </a:r>
          </a:p>
          <a:p>
            <a:endParaRPr lang="en-GB" dirty="0"/>
          </a:p>
          <a:p>
            <a:r>
              <a:rPr lang="en-GB" dirty="0"/>
              <a:t>Tally-ho was signalled by blowing a horn, as were the start and approach of the coach</a:t>
            </a:r>
          </a:p>
        </p:txBody>
      </p:sp>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11</a:t>
            </a:fld>
            <a:endParaRPr lang="en-GB"/>
          </a:p>
        </p:txBody>
      </p:sp>
    </p:spTree>
    <p:extLst>
      <p:ext uri="{BB962C8B-B14F-4D97-AF65-F5344CB8AC3E}">
        <p14:creationId xmlns:p14="http://schemas.microsoft.com/office/powerpoint/2010/main" val="3742688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Locomotives</a:t>
            </a:r>
          </a:p>
        </p:txBody>
      </p:sp>
      <p:sp>
        <p:nvSpPr>
          <p:cNvPr id="3" name="Content Placeholder 2"/>
          <p:cNvSpPr>
            <a:spLocks noGrp="1"/>
          </p:cNvSpPr>
          <p:nvPr>
            <p:ph idx="1"/>
          </p:nvPr>
        </p:nvSpPr>
        <p:spPr/>
        <p:txBody>
          <a:bodyPr>
            <a:normAutofit lnSpcReduction="10000"/>
          </a:bodyPr>
          <a:lstStyle/>
          <a:p>
            <a:endParaRPr lang="en-GB" dirty="0"/>
          </a:p>
          <a:p>
            <a:r>
              <a:rPr lang="en-GB" dirty="0"/>
              <a:t>Products of the Industrial Revolution, from early 1800s onwards</a:t>
            </a:r>
          </a:p>
          <a:p>
            <a:endParaRPr lang="en-GB" dirty="0"/>
          </a:p>
          <a:p>
            <a:r>
              <a:rPr lang="en-GB" dirty="0"/>
              <a:t>Need to distinguish individual machines, which were made experimentally by different engineers - no standardization</a:t>
            </a:r>
          </a:p>
          <a:p>
            <a:pPr marL="0" indent="0">
              <a:buNone/>
            </a:pPr>
            <a:endParaRPr lang="en-GB" dirty="0"/>
          </a:p>
          <a:p>
            <a:r>
              <a:rPr lang="en-GB" dirty="0"/>
              <a:t>At first distinguished by name rather than number (which came with mass production</a:t>
            </a:r>
          </a:p>
          <a:p>
            <a:r>
              <a:rPr lang="en-GB" dirty="0"/>
              <a:t>Analogy: the horse (with coach) as power of transport; the locomotive similarly</a:t>
            </a:r>
          </a:p>
          <a:p>
            <a:r>
              <a:rPr lang="en-GB" dirty="0"/>
              <a:t>They were given names which were, like those of the mail coaches, sometimes commemorative but mainly essential, and therefore they started by overlapping with mail coach names</a:t>
            </a:r>
          </a:p>
        </p:txBody>
      </p:sp>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12</a:t>
            </a:fld>
            <a:endParaRPr lang="en-GB"/>
          </a:p>
        </p:txBody>
      </p:sp>
    </p:spTree>
    <p:extLst>
      <p:ext uri="{BB962C8B-B14F-4D97-AF65-F5344CB8AC3E}">
        <p14:creationId xmlns:p14="http://schemas.microsoft.com/office/powerpoint/2010/main" val="42033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Commemorative or appropriated (1)</a:t>
            </a:r>
          </a:p>
        </p:txBody>
      </p:sp>
      <p:sp>
        <p:nvSpPr>
          <p:cNvPr id="3" name="Content Placeholder 2"/>
          <p:cNvSpPr>
            <a:spLocks noGrp="1"/>
          </p:cNvSpPr>
          <p:nvPr>
            <p:ph idx="1"/>
          </p:nvPr>
        </p:nvSpPr>
        <p:spPr/>
        <p:txBody>
          <a:bodyPr/>
          <a:lstStyle/>
          <a:p>
            <a:r>
              <a:rPr lang="en-GB" dirty="0"/>
              <a:t>Of other modes of travel</a:t>
            </a:r>
          </a:p>
          <a:p>
            <a:r>
              <a:rPr lang="en-GB" i="1" dirty="0"/>
              <a:t>Diligence</a:t>
            </a:r>
            <a:r>
              <a:rPr lang="en-GB" dirty="0"/>
              <a:t> &gt;&gt; </a:t>
            </a:r>
            <a:r>
              <a:rPr lang="en-GB" i="1" dirty="0"/>
              <a:t>Dilly</a:t>
            </a:r>
            <a:r>
              <a:rPr lang="en-GB" dirty="0"/>
              <a:t>, as in </a:t>
            </a:r>
            <a:r>
              <a:rPr lang="en-GB" i="1" dirty="0" err="1"/>
              <a:t>Wylam</a:t>
            </a:r>
            <a:r>
              <a:rPr lang="en-GB" i="1" dirty="0"/>
              <a:t> Dilly</a:t>
            </a:r>
          </a:p>
        </p:txBody>
      </p:sp>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13</a:t>
            </a:fld>
            <a:endParaRPr lang="en-GB"/>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9950" y="2743200"/>
            <a:ext cx="4744542" cy="3636000"/>
          </a:xfrm>
          <a:prstGeom prst="rect">
            <a:avLst/>
          </a:prstGeom>
        </p:spPr>
      </p:pic>
    </p:spTree>
    <p:extLst>
      <p:ext uri="{BB962C8B-B14F-4D97-AF65-F5344CB8AC3E}">
        <p14:creationId xmlns:p14="http://schemas.microsoft.com/office/powerpoint/2010/main" val="2481750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Commemorative (2)</a:t>
            </a:r>
          </a:p>
        </p:txBody>
      </p:sp>
      <p:sp>
        <p:nvSpPr>
          <p:cNvPr id="3" name="Content Placeholder 2"/>
          <p:cNvSpPr>
            <a:spLocks noGrp="1"/>
          </p:cNvSpPr>
          <p:nvPr>
            <p:ph idx="1"/>
          </p:nvPr>
        </p:nvSpPr>
        <p:spPr/>
        <p:txBody>
          <a:bodyPr/>
          <a:lstStyle/>
          <a:p>
            <a:endParaRPr lang="en-GB" dirty="0"/>
          </a:p>
          <a:p>
            <a:endParaRPr lang="en-GB" dirty="0"/>
          </a:p>
          <a:p>
            <a:endParaRPr lang="en-GB" dirty="0"/>
          </a:p>
          <a:p>
            <a:r>
              <a:rPr lang="en-GB" dirty="0"/>
              <a:t>Of individuals and places in the news</a:t>
            </a:r>
          </a:p>
          <a:p>
            <a:endParaRPr lang="en-GB" dirty="0"/>
          </a:p>
          <a:p>
            <a:r>
              <a:rPr lang="en-GB" i="1" dirty="0"/>
              <a:t>Salamanca</a:t>
            </a:r>
          </a:p>
          <a:p>
            <a:endParaRPr lang="en-GB" dirty="0"/>
          </a:p>
          <a:p>
            <a:r>
              <a:rPr lang="en-GB" i="1" dirty="0" err="1"/>
              <a:t>Blücher</a:t>
            </a:r>
            <a:endParaRPr lang="en-GB" i="1" dirty="0"/>
          </a:p>
        </p:txBody>
      </p:sp>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14</a:t>
            </a:fld>
            <a:endParaRPr lang="en-GB"/>
          </a:p>
        </p:txBody>
      </p:sp>
    </p:spTree>
    <p:extLst>
      <p:ext uri="{BB962C8B-B14F-4D97-AF65-F5344CB8AC3E}">
        <p14:creationId xmlns:p14="http://schemas.microsoft.com/office/powerpoint/2010/main" val="280683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defRPr/>
            </a:pPr>
            <a:r>
              <a:rPr lang="en-GB" sz="4000" dirty="0"/>
              <a:t>James </a:t>
            </a:r>
            <a:r>
              <a:rPr lang="en-GB" sz="4000" dirty="0" err="1"/>
              <a:t>Brunton’s</a:t>
            </a:r>
            <a:r>
              <a:rPr lang="en-GB" sz="4000" dirty="0"/>
              <a:t> Steam Horse (1813) – transitional, partly commemorative, essential</a:t>
            </a:r>
          </a:p>
        </p:txBody>
      </p:sp>
      <p:sp>
        <p:nvSpPr>
          <p:cNvPr id="13315" name="Rectangle 3"/>
          <p:cNvSpPr>
            <a:spLocks noGrp="1" noChangeArrowheads="1"/>
          </p:cNvSpPr>
          <p:nvPr>
            <p:ph idx="1"/>
          </p:nvPr>
        </p:nvSpPr>
        <p:spPr/>
        <p:txBody>
          <a:bodyPr/>
          <a:lstStyle/>
          <a:p>
            <a:pPr eaLnBrk="1" hangingPunct="1">
              <a:buFont typeface="Wingdings" pitchFamily="2" charset="2"/>
              <a:buNone/>
              <a:defRPr/>
            </a:pPr>
            <a:r>
              <a:rPr lang="en-GB"/>
              <a:t>   </a:t>
            </a:r>
          </a:p>
        </p:txBody>
      </p:sp>
      <p:sp>
        <p:nvSpPr>
          <p:cNvPr id="6" name="Slide Number Placeholder 5"/>
          <p:cNvSpPr>
            <a:spLocks noGrp="1"/>
          </p:cNvSpPr>
          <p:nvPr>
            <p:ph type="sldNum" sz="quarter" idx="12"/>
          </p:nvPr>
        </p:nvSpPr>
        <p:spPr/>
        <p:txBody>
          <a:bodyPr/>
          <a:lstStyle/>
          <a:p>
            <a:pPr>
              <a:defRPr/>
            </a:pPr>
            <a:fld id="{C571D9A9-E67B-44E2-88C1-85B09F2BD302}" type="slidenum">
              <a:rPr lang="en-GB"/>
              <a:pPr>
                <a:defRPr/>
              </a:pPr>
              <a:t>15</a:t>
            </a:fld>
            <a:endParaRPr lang="en-GB"/>
          </a:p>
        </p:txBody>
      </p:sp>
      <p:pic>
        <p:nvPicPr>
          <p:cNvPr id="19460" name="Picture 5" descr="Image:Bruntons Traveller.jpg">
            <a:hlinkClick r:id="rId2"/>
          </p:cNvPr>
          <p:cNvPicPr>
            <a:picLocks noChangeAspect="1" noChangeArrowheads="1"/>
          </p:cNvPicPr>
          <p:nvPr/>
        </p:nvPicPr>
        <p:blipFill>
          <a:blip r:embed="rId3"/>
          <a:srcRect/>
          <a:stretch>
            <a:fillRect/>
          </a:stretch>
        </p:blipFill>
        <p:spPr bwMode="auto">
          <a:xfrm>
            <a:off x="1828800" y="1676400"/>
            <a:ext cx="5254625" cy="4227513"/>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defRPr/>
            </a:pPr>
            <a:r>
              <a:rPr lang="en-GB" sz="4000" dirty="0"/>
              <a:t>The sub-categories of essential or descriptive names for locomotives (1)</a:t>
            </a:r>
          </a:p>
        </p:txBody>
      </p:sp>
      <p:sp>
        <p:nvSpPr>
          <p:cNvPr id="14339" name="Rectangle 3"/>
          <p:cNvSpPr>
            <a:spLocks noGrp="1" noChangeArrowheads="1"/>
          </p:cNvSpPr>
          <p:nvPr>
            <p:ph idx="1"/>
          </p:nvPr>
        </p:nvSpPr>
        <p:spPr/>
        <p:txBody>
          <a:bodyPr>
            <a:normAutofit lnSpcReduction="10000"/>
          </a:bodyPr>
          <a:lstStyle/>
          <a:p>
            <a:pPr eaLnBrk="1" hangingPunct="1">
              <a:lnSpc>
                <a:spcPct val="80000"/>
              </a:lnSpc>
              <a:defRPr/>
            </a:pPr>
            <a:endParaRPr lang="en-GB" sz="2000" dirty="0"/>
          </a:p>
          <a:p>
            <a:pPr eaLnBrk="1" hangingPunct="1">
              <a:lnSpc>
                <a:spcPct val="80000"/>
              </a:lnSpc>
              <a:defRPr/>
            </a:pPr>
            <a:endParaRPr lang="en-GB" sz="2400" dirty="0"/>
          </a:p>
          <a:p>
            <a:pPr eaLnBrk="1" hangingPunct="1">
              <a:lnSpc>
                <a:spcPct val="80000"/>
              </a:lnSpc>
              <a:defRPr/>
            </a:pPr>
            <a:endParaRPr lang="en-GB" sz="2400" dirty="0"/>
          </a:p>
          <a:p>
            <a:pPr eaLnBrk="1" hangingPunct="1">
              <a:lnSpc>
                <a:spcPct val="80000"/>
              </a:lnSpc>
              <a:defRPr/>
            </a:pPr>
            <a:r>
              <a:rPr lang="en-GB" sz="2400" dirty="0"/>
              <a:t>Names which designate a (perhaps “diabolically”) clever device of a particular kind, created by technological advance, producing </a:t>
            </a:r>
            <a:r>
              <a:rPr lang="en-GB" sz="2400" b="1" dirty="0">
                <a:solidFill>
                  <a:schemeClr val="tx2"/>
                </a:solidFill>
              </a:rPr>
              <a:t>novelty</a:t>
            </a:r>
            <a:r>
              <a:rPr lang="en-GB" sz="2400" dirty="0"/>
              <a:t> and (therefore symbolically) </a:t>
            </a:r>
            <a:r>
              <a:rPr lang="en-GB" sz="2400" b="1" dirty="0">
                <a:solidFill>
                  <a:schemeClr val="tx2"/>
                </a:solidFill>
              </a:rPr>
              <a:t>progress</a:t>
            </a:r>
            <a:r>
              <a:rPr lang="en-GB" sz="2400" dirty="0"/>
              <a:t> and </a:t>
            </a:r>
            <a:r>
              <a:rPr lang="en-GB" sz="2400" b="1" dirty="0">
                <a:solidFill>
                  <a:schemeClr val="tx2"/>
                </a:solidFill>
              </a:rPr>
              <a:t>superiority</a:t>
            </a:r>
            <a:r>
              <a:rPr lang="en-GB" sz="2400" dirty="0"/>
              <a:t>. </a:t>
            </a:r>
          </a:p>
          <a:p>
            <a:pPr eaLnBrk="1" hangingPunct="1">
              <a:lnSpc>
                <a:spcPct val="80000"/>
              </a:lnSpc>
              <a:defRPr/>
            </a:pPr>
            <a:r>
              <a:rPr lang="en-GB" sz="2400" dirty="0"/>
              <a:t>Names which allude to the literal outward signs of the new </a:t>
            </a:r>
            <a:r>
              <a:rPr lang="en-GB" sz="2400" b="1" dirty="0">
                <a:solidFill>
                  <a:schemeClr val="tx2"/>
                </a:solidFill>
              </a:rPr>
              <a:t>mechanical</a:t>
            </a:r>
            <a:r>
              <a:rPr lang="en-GB" sz="2400" dirty="0"/>
              <a:t> motive power, </a:t>
            </a:r>
            <a:r>
              <a:rPr lang="en-GB" sz="2400" b="1" dirty="0">
                <a:solidFill>
                  <a:schemeClr val="tx2"/>
                </a:solidFill>
              </a:rPr>
              <a:t>fire</a:t>
            </a:r>
            <a:r>
              <a:rPr lang="en-GB" sz="2400" dirty="0"/>
              <a:t> and </a:t>
            </a:r>
            <a:r>
              <a:rPr lang="en-GB" sz="2400" b="1" dirty="0">
                <a:solidFill>
                  <a:schemeClr val="tx2"/>
                </a:solidFill>
              </a:rPr>
              <a:t>steam</a:t>
            </a:r>
            <a:r>
              <a:rPr lang="en-GB" sz="2400" dirty="0"/>
              <a:t>, with </a:t>
            </a:r>
            <a:r>
              <a:rPr lang="en-GB" sz="2400" b="1" dirty="0">
                <a:solidFill>
                  <a:schemeClr val="tx2"/>
                </a:solidFill>
              </a:rPr>
              <a:t>coal</a:t>
            </a:r>
            <a:r>
              <a:rPr lang="en-GB" sz="2400" dirty="0"/>
              <a:t> as the source of the power, which also symbolized the mining environment in which many early locomotives were used. </a:t>
            </a:r>
          </a:p>
          <a:p>
            <a:pPr eaLnBrk="1" hangingPunct="1">
              <a:lnSpc>
                <a:spcPct val="80000"/>
              </a:lnSpc>
              <a:defRPr/>
            </a:pPr>
            <a:r>
              <a:rPr lang="en-GB" sz="2400" dirty="0"/>
              <a:t>Names which designate a device which is </a:t>
            </a:r>
            <a:r>
              <a:rPr lang="en-GB" sz="2400" b="1" dirty="0">
                <a:solidFill>
                  <a:schemeClr val="tx2"/>
                </a:solidFill>
              </a:rPr>
              <a:t>powerful</a:t>
            </a:r>
            <a:r>
              <a:rPr lang="en-GB" sz="2400" dirty="0"/>
              <a:t>. The prototypes of power were </a:t>
            </a:r>
            <a:r>
              <a:rPr lang="en-GB" sz="2400" b="1" dirty="0">
                <a:solidFill>
                  <a:schemeClr val="tx2"/>
                </a:solidFill>
              </a:rPr>
              <a:t>natural</a:t>
            </a:r>
            <a:r>
              <a:rPr lang="en-GB" sz="2400" dirty="0"/>
              <a:t> and </a:t>
            </a:r>
            <a:r>
              <a:rPr lang="en-GB" sz="2400" b="1" dirty="0">
                <a:solidFill>
                  <a:schemeClr val="tx2"/>
                </a:solidFill>
              </a:rPr>
              <a:t>dangerous</a:t>
            </a:r>
            <a:r>
              <a:rPr lang="en-GB" sz="2400" dirty="0"/>
              <a:t>: meteorological and animal.</a:t>
            </a:r>
            <a:r>
              <a:rPr lang="en-GB" sz="2000" dirty="0"/>
              <a:t> </a:t>
            </a:r>
          </a:p>
          <a:p>
            <a:pPr eaLnBrk="1" hangingPunct="1">
              <a:lnSpc>
                <a:spcPct val="80000"/>
              </a:lnSpc>
              <a:defRPr/>
            </a:pPr>
            <a:endParaRPr lang="en-GB" sz="1600" dirty="0"/>
          </a:p>
        </p:txBody>
      </p:sp>
      <p:sp>
        <p:nvSpPr>
          <p:cNvPr id="5" name="Slide Number Placeholder 5"/>
          <p:cNvSpPr>
            <a:spLocks noGrp="1"/>
          </p:cNvSpPr>
          <p:nvPr>
            <p:ph type="sldNum" sz="quarter" idx="12"/>
          </p:nvPr>
        </p:nvSpPr>
        <p:spPr/>
        <p:txBody>
          <a:bodyPr/>
          <a:lstStyle/>
          <a:p>
            <a:pPr>
              <a:defRPr/>
            </a:pPr>
            <a:fld id="{0D0E0F22-FE37-433C-AE33-980A700AFB70}" type="slidenum">
              <a:rPr lang="en-GB"/>
              <a:pPr>
                <a:defRPr/>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defRPr/>
            </a:pPr>
            <a:br>
              <a:rPr lang="en-GB" sz="4000" dirty="0"/>
            </a:br>
            <a:br>
              <a:rPr lang="en-GB" sz="4000" dirty="0"/>
            </a:br>
            <a:r>
              <a:rPr lang="en-GB" sz="4000" dirty="0"/>
              <a:t>1: </a:t>
            </a:r>
            <a:r>
              <a:rPr lang="en-GB" sz="3600" b="0" dirty="0"/>
              <a:t>Names which emphasize the cleverness of the device, producing novelty and (therefore) advance and superiority</a:t>
            </a:r>
            <a:br>
              <a:rPr lang="en-GB" sz="3600" dirty="0"/>
            </a:br>
            <a:endParaRPr lang="en-GB" sz="3600" dirty="0"/>
          </a:p>
        </p:txBody>
      </p:sp>
      <p:sp>
        <p:nvSpPr>
          <p:cNvPr id="16387" name="Rectangle 3"/>
          <p:cNvSpPr>
            <a:spLocks noGrp="1" noChangeArrowheads="1"/>
          </p:cNvSpPr>
          <p:nvPr>
            <p:ph idx="1"/>
          </p:nvPr>
        </p:nvSpPr>
        <p:spPr/>
        <p:txBody>
          <a:bodyPr>
            <a:normAutofit lnSpcReduction="10000"/>
          </a:bodyPr>
          <a:lstStyle/>
          <a:p>
            <a:pPr eaLnBrk="1" hangingPunct="1">
              <a:lnSpc>
                <a:spcPct val="80000"/>
              </a:lnSpc>
              <a:defRPr/>
            </a:pPr>
            <a:endParaRPr lang="en-GB" sz="1600" dirty="0">
              <a:solidFill>
                <a:schemeClr val="tx2"/>
              </a:solidFill>
            </a:endParaRPr>
          </a:p>
          <a:p>
            <a:pPr eaLnBrk="1" hangingPunct="1">
              <a:lnSpc>
                <a:spcPct val="80000"/>
              </a:lnSpc>
              <a:defRPr/>
            </a:pPr>
            <a:endParaRPr lang="en-GB" sz="1600" dirty="0">
              <a:solidFill>
                <a:schemeClr val="tx2"/>
              </a:solidFill>
            </a:endParaRPr>
          </a:p>
          <a:p>
            <a:pPr eaLnBrk="1" hangingPunct="1">
              <a:lnSpc>
                <a:spcPct val="80000"/>
              </a:lnSpc>
              <a:defRPr/>
            </a:pPr>
            <a:r>
              <a:rPr lang="en-GB" sz="1800" dirty="0">
                <a:solidFill>
                  <a:schemeClr val="tx2"/>
                </a:solidFill>
              </a:rPr>
              <a:t>By allusion to physical and perceptual characteristics</a:t>
            </a:r>
            <a:r>
              <a:rPr lang="en-GB" sz="1800" dirty="0"/>
              <a:t> </a:t>
            </a:r>
            <a:endParaRPr lang="en-GB" sz="1800" i="1" dirty="0"/>
          </a:p>
          <a:p>
            <a:pPr eaLnBrk="1" hangingPunct="1">
              <a:lnSpc>
                <a:spcPct val="80000"/>
              </a:lnSpc>
              <a:defRPr/>
            </a:pPr>
            <a:r>
              <a:rPr lang="en-GB" sz="1800" i="1" dirty="0"/>
              <a:t>The Steam Horse</a:t>
            </a:r>
            <a:r>
              <a:rPr lang="en-GB" sz="1800" dirty="0"/>
              <a:t> (1813) and </a:t>
            </a:r>
            <a:r>
              <a:rPr lang="en-GB" sz="1800" i="1" dirty="0"/>
              <a:t>Steam Elephant</a:t>
            </a:r>
            <a:r>
              <a:rPr lang="en-GB" sz="1800" dirty="0"/>
              <a:t> (1815) where the collocations express the novelty, </a:t>
            </a:r>
            <a:r>
              <a:rPr lang="en-GB" sz="1800" i="1" dirty="0" err="1"/>
              <a:t>Cycloped</a:t>
            </a:r>
            <a:r>
              <a:rPr lang="en-GB" sz="1800" dirty="0"/>
              <a:t> (‘wheel foot’, 1829), </a:t>
            </a:r>
            <a:r>
              <a:rPr lang="en-GB" sz="1800" i="1" dirty="0"/>
              <a:t>Twin Sisters</a:t>
            </a:r>
            <a:r>
              <a:rPr lang="en-GB" sz="1800" dirty="0"/>
              <a:t> (1829; having two vertical boilers), </a:t>
            </a:r>
            <a:r>
              <a:rPr lang="en-GB" sz="1800" i="1" dirty="0"/>
              <a:t>Mountaineer</a:t>
            </a:r>
            <a:r>
              <a:rPr lang="en-GB" sz="1800" dirty="0"/>
              <a:t> (1834; a rack locomotive, i.e. one built to be capable of climbing)</a:t>
            </a:r>
          </a:p>
          <a:p>
            <a:pPr eaLnBrk="1" hangingPunct="1">
              <a:lnSpc>
                <a:spcPct val="80000"/>
              </a:lnSpc>
              <a:defRPr/>
            </a:pPr>
            <a:r>
              <a:rPr lang="en-GB" sz="1800" dirty="0">
                <a:solidFill>
                  <a:schemeClr val="tx2"/>
                </a:solidFill>
              </a:rPr>
              <a:t>By allusion to innovation </a:t>
            </a:r>
            <a:endParaRPr lang="en-GB" sz="1800" i="1" dirty="0">
              <a:solidFill>
                <a:schemeClr val="tx2"/>
              </a:solidFill>
            </a:endParaRPr>
          </a:p>
          <a:p>
            <a:pPr eaLnBrk="1" hangingPunct="1">
              <a:lnSpc>
                <a:spcPct val="80000"/>
              </a:lnSpc>
              <a:defRPr/>
            </a:pPr>
            <a:r>
              <a:rPr lang="en-GB" sz="1800" i="1" dirty="0"/>
              <a:t>Experiment</a:t>
            </a:r>
            <a:r>
              <a:rPr lang="en-GB" sz="1800" dirty="0"/>
              <a:t> (1828 and 1833), </a:t>
            </a:r>
            <a:r>
              <a:rPr lang="en-GB" sz="1800" i="1" dirty="0"/>
              <a:t>Novelty</a:t>
            </a:r>
            <a:r>
              <a:rPr lang="en-GB" sz="1800" dirty="0"/>
              <a:t> (1829), </a:t>
            </a:r>
            <a:r>
              <a:rPr lang="en-GB" sz="1800" i="1" dirty="0"/>
              <a:t>Phoenix</a:t>
            </a:r>
            <a:r>
              <a:rPr lang="en-GB" sz="1800" dirty="0"/>
              <a:t> (1829 – actually constructed out of the parts of another engine? + allusion to fire), </a:t>
            </a:r>
            <a:r>
              <a:rPr lang="en-GB" sz="1800" i="1" dirty="0"/>
              <a:t>Success</a:t>
            </a:r>
            <a:r>
              <a:rPr lang="en-GB" sz="1800" dirty="0"/>
              <a:t> (1832), </a:t>
            </a:r>
            <a:r>
              <a:rPr lang="en-GB" sz="1800" i="1" dirty="0"/>
              <a:t>Patentee</a:t>
            </a:r>
            <a:r>
              <a:rPr lang="en-GB" sz="1800" dirty="0"/>
              <a:t> (1833), </a:t>
            </a:r>
            <a:r>
              <a:rPr lang="en-GB" sz="1800" i="1" dirty="0"/>
              <a:t>Pioneer</a:t>
            </a:r>
            <a:r>
              <a:rPr lang="en-GB" sz="1800" dirty="0"/>
              <a:t> (1837), </a:t>
            </a:r>
            <a:r>
              <a:rPr lang="en-GB" sz="1800" i="1" dirty="0"/>
              <a:t>Surprise</a:t>
            </a:r>
            <a:r>
              <a:rPr lang="en-GB" sz="1800" dirty="0"/>
              <a:t> (1838)</a:t>
            </a:r>
          </a:p>
          <a:p>
            <a:pPr eaLnBrk="1" hangingPunct="1">
              <a:lnSpc>
                <a:spcPct val="80000"/>
              </a:lnSpc>
              <a:defRPr/>
            </a:pPr>
            <a:r>
              <a:rPr lang="en-GB" sz="1800" dirty="0">
                <a:solidFill>
                  <a:schemeClr val="tx2"/>
                </a:solidFill>
              </a:rPr>
              <a:t>By metonymic allusion to industry in the widest (etymological) sense</a:t>
            </a:r>
            <a:endParaRPr lang="en-GB" sz="1800" i="1" dirty="0">
              <a:solidFill>
                <a:schemeClr val="tx2"/>
              </a:solidFill>
            </a:endParaRPr>
          </a:p>
          <a:p>
            <a:pPr eaLnBrk="1" hangingPunct="1">
              <a:lnSpc>
                <a:spcPct val="80000"/>
              </a:lnSpc>
              <a:defRPr/>
            </a:pPr>
            <a:r>
              <a:rPr lang="en-GB" sz="1800" i="1" dirty="0" err="1"/>
              <a:t>Agenoria</a:t>
            </a:r>
            <a:r>
              <a:rPr lang="en-GB" sz="1800" dirty="0"/>
              <a:t> (1829), </a:t>
            </a:r>
            <a:r>
              <a:rPr lang="en-GB" sz="1800" i="1" dirty="0"/>
              <a:t>Perseverance</a:t>
            </a:r>
            <a:r>
              <a:rPr lang="en-GB" sz="1800" dirty="0"/>
              <a:t> (1829), </a:t>
            </a:r>
            <a:r>
              <a:rPr lang="en-GB" sz="1800" i="1" dirty="0"/>
              <a:t>Industry</a:t>
            </a:r>
            <a:r>
              <a:rPr lang="en-GB" sz="1800" dirty="0"/>
              <a:t> (1832), </a:t>
            </a:r>
            <a:r>
              <a:rPr lang="en-GB" sz="1800" i="1" dirty="0" err="1"/>
              <a:t>Yn</a:t>
            </a:r>
            <a:r>
              <a:rPr lang="en-GB" sz="1800" i="1" dirty="0"/>
              <a:t> </a:t>
            </a:r>
            <a:r>
              <a:rPr lang="en-GB" sz="1800" i="1" dirty="0" err="1"/>
              <a:t>Barod</a:t>
            </a:r>
            <a:r>
              <a:rPr lang="en-GB" sz="1800" i="1" dirty="0"/>
              <a:t> </a:t>
            </a:r>
            <a:r>
              <a:rPr lang="en-GB" sz="1800" i="1" dirty="0" err="1"/>
              <a:t>Etto</a:t>
            </a:r>
            <a:r>
              <a:rPr lang="en-GB" sz="1800" dirty="0"/>
              <a:t> (1832 – Welsh translation of familiar tag </a:t>
            </a:r>
            <a:r>
              <a:rPr lang="en-GB" sz="1800" i="1" dirty="0"/>
              <a:t>Semper </a:t>
            </a:r>
            <a:r>
              <a:rPr lang="en-GB" sz="1800" i="1" dirty="0" err="1"/>
              <a:t>paratus</a:t>
            </a:r>
            <a:r>
              <a:rPr lang="en-GB" sz="1800" dirty="0"/>
              <a:t> (motto of the Clifford family)/ </a:t>
            </a:r>
            <a:r>
              <a:rPr lang="en-GB" sz="1800" i="1" dirty="0"/>
              <a:t>Ever Ready</a:t>
            </a:r>
            <a:r>
              <a:rPr lang="en-GB" sz="1800" dirty="0"/>
              <a:t>)</a:t>
            </a:r>
          </a:p>
          <a:p>
            <a:pPr eaLnBrk="1" hangingPunct="1">
              <a:lnSpc>
                <a:spcPct val="80000"/>
              </a:lnSpc>
              <a:defRPr/>
            </a:pPr>
            <a:r>
              <a:rPr lang="en-GB" sz="1800" dirty="0">
                <a:solidFill>
                  <a:schemeClr val="tx2"/>
                </a:solidFill>
              </a:rPr>
              <a:t>By allusion to the black arts (witchcraft, sorcery)</a:t>
            </a:r>
            <a:endParaRPr lang="en-GB" sz="1800" i="1" dirty="0">
              <a:solidFill>
                <a:schemeClr val="tx2"/>
              </a:solidFill>
            </a:endParaRPr>
          </a:p>
          <a:p>
            <a:pPr eaLnBrk="1" hangingPunct="1">
              <a:lnSpc>
                <a:spcPct val="80000"/>
              </a:lnSpc>
              <a:defRPr/>
            </a:pPr>
            <a:r>
              <a:rPr lang="en-GB" sz="1800" i="1" dirty="0"/>
              <a:t>Lancashire Witch</a:t>
            </a:r>
            <a:r>
              <a:rPr lang="en-GB" sz="1800" dirty="0"/>
              <a:t> (1828), </a:t>
            </a:r>
            <a:r>
              <a:rPr lang="en-GB" sz="1800" i="1" dirty="0"/>
              <a:t>Hecate</a:t>
            </a:r>
            <a:r>
              <a:rPr lang="en-GB" sz="1800" dirty="0"/>
              <a:t> (date uncertain)</a:t>
            </a:r>
          </a:p>
        </p:txBody>
      </p:sp>
      <p:sp>
        <p:nvSpPr>
          <p:cNvPr id="5" name="Slide Number Placeholder 5"/>
          <p:cNvSpPr>
            <a:spLocks noGrp="1"/>
          </p:cNvSpPr>
          <p:nvPr>
            <p:ph type="sldNum" sz="quarter" idx="12"/>
          </p:nvPr>
        </p:nvSpPr>
        <p:spPr/>
        <p:txBody>
          <a:bodyPr/>
          <a:lstStyle/>
          <a:p>
            <a:pPr>
              <a:defRPr/>
            </a:pPr>
            <a:fld id="{049ABB70-38A3-4989-8806-252E662DDCE9}" type="slidenum">
              <a:rPr lang="en-GB"/>
              <a:pPr>
                <a:defRPr/>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GB"/>
              <a:t>Brandreth’s </a:t>
            </a:r>
            <a:r>
              <a:rPr lang="en-GB" i="1"/>
              <a:t>Cycloped</a:t>
            </a:r>
            <a:r>
              <a:rPr lang="en-GB"/>
              <a:t> (1829)</a:t>
            </a:r>
          </a:p>
        </p:txBody>
      </p:sp>
      <p:sp>
        <p:nvSpPr>
          <p:cNvPr id="17411" name="Rectangle 3"/>
          <p:cNvSpPr>
            <a:spLocks noGrp="1" noChangeArrowheads="1"/>
          </p:cNvSpPr>
          <p:nvPr>
            <p:ph idx="1"/>
          </p:nvPr>
        </p:nvSpPr>
        <p:spPr/>
        <p:txBody>
          <a:bodyPr/>
          <a:lstStyle/>
          <a:p>
            <a:pPr eaLnBrk="1" hangingPunct="1">
              <a:buFont typeface="Wingdings" pitchFamily="2" charset="2"/>
              <a:buNone/>
              <a:defRPr/>
            </a:pPr>
            <a:r>
              <a:rPr lang="en-GB"/>
              <a:t>  </a:t>
            </a:r>
          </a:p>
        </p:txBody>
      </p:sp>
      <p:sp>
        <p:nvSpPr>
          <p:cNvPr id="6" name="Slide Number Placeholder 5"/>
          <p:cNvSpPr>
            <a:spLocks noGrp="1"/>
          </p:cNvSpPr>
          <p:nvPr>
            <p:ph type="sldNum" sz="quarter" idx="12"/>
          </p:nvPr>
        </p:nvSpPr>
        <p:spPr/>
        <p:txBody>
          <a:bodyPr/>
          <a:lstStyle/>
          <a:p>
            <a:pPr>
              <a:defRPr/>
            </a:pPr>
            <a:fld id="{F714497E-9BD8-4C51-95DF-7D64F1320750}" type="slidenum">
              <a:rPr lang="en-GB"/>
              <a:pPr>
                <a:defRPr/>
              </a:pPr>
              <a:t>18</a:t>
            </a:fld>
            <a:endParaRPr lang="en-GB"/>
          </a:p>
        </p:txBody>
      </p:sp>
      <p:pic>
        <p:nvPicPr>
          <p:cNvPr id="22532" name="Picture 5" descr="Brandreth's horse-powered locomotive 'Cycloped', 1829.">
            <a:hlinkClick r:id="rId2"/>
          </p:cNvPr>
          <p:cNvPicPr>
            <a:picLocks noChangeAspect="1" noChangeArrowheads="1"/>
          </p:cNvPicPr>
          <p:nvPr/>
        </p:nvPicPr>
        <p:blipFill>
          <a:blip r:embed="rId3"/>
          <a:srcRect/>
          <a:stretch>
            <a:fillRect/>
          </a:stretch>
        </p:blipFill>
        <p:spPr bwMode="auto">
          <a:xfrm>
            <a:off x="3276600" y="2133600"/>
            <a:ext cx="2533650" cy="363537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eaLnBrk="1" hangingPunct="1">
              <a:defRPr/>
            </a:pPr>
            <a:br>
              <a:rPr lang="en-GB" sz="4000" dirty="0"/>
            </a:br>
            <a:br>
              <a:rPr lang="en-GB" sz="4000" dirty="0"/>
            </a:br>
            <a:r>
              <a:rPr lang="en-GB" sz="4000" dirty="0"/>
              <a:t>2: </a:t>
            </a:r>
            <a:r>
              <a:rPr lang="en-GB" sz="3200" b="0" dirty="0"/>
              <a:t>Names which allude directly to coal, fire and steam and the motion that they cause</a:t>
            </a:r>
            <a:br>
              <a:rPr lang="en-GB" sz="3200" dirty="0"/>
            </a:br>
            <a:endParaRPr lang="en-GB" sz="3200" dirty="0"/>
          </a:p>
        </p:txBody>
      </p:sp>
      <p:sp>
        <p:nvSpPr>
          <p:cNvPr id="18435" name="Rectangle 3"/>
          <p:cNvSpPr>
            <a:spLocks noGrp="1" noChangeArrowheads="1"/>
          </p:cNvSpPr>
          <p:nvPr>
            <p:ph idx="1"/>
          </p:nvPr>
        </p:nvSpPr>
        <p:spPr/>
        <p:txBody>
          <a:bodyPr>
            <a:normAutofit fontScale="92500"/>
          </a:bodyPr>
          <a:lstStyle/>
          <a:p>
            <a:pPr marL="0" indent="0" eaLnBrk="1" hangingPunct="1">
              <a:lnSpc>
                <a:spcPct val="80000"/>
              </a:lnSpc>
              <a:buNone/>
              <a:defRPr/>
            </a:pPr>
            <a:endParaRPr lang="en-GB" sz="1600" b="1" dirty="0">
              <a:solidFill>
                <a:schemeClr val="tx2"/>
              </a:solidFill>
            </a:endParaRPr>
          </a:p>
          <a:p>
            <a:pPr eaLnBrk="1" hangingPunct="1">
              <a:lnSpc>
                <a:spcPct val="80000"/>
              </a:lnSpc>
              <a:defRPr/>
            </a:pPr>
            <a:endParaRPr lang="en-GB" sz="2400" b="1" dirty="0">
              <a:solidFill>
                <a:schemeClr val="tx2"/>
              </a:solidFill>
            </a:endParaRPr>
          </a:p>
          <a:p>
            <a:pPr eaLnBrk="1" hangingPunct="1">
              <a:lnSpc>
                <a:spcPct val="80000"/>
              </a:lnSpc>
              <a:defRPr/>
            </a:pPr>
            <a:r>
              <a:rPr lang="en-GB" sz="2400" dirty="0">
                <a:solidFill>
                  <a:schemeClr val="tx2"/>
                </a:solidFill>
              </a:rPr>
              <a:t>Directly</a:t>
            </a:r>
          </a:p>
          <a:p>
            <a:pPr eaLnBrk="1" hangingPunct="1">
              <a:lnSpc>
                <a:spcPct val="80000"/>
              </a:lnSpc>
              <a:defRPr/>
            </a:pPr>
            <a:r>
              <a:rPr lang="en-GB" sz="2400" dirty="0"/>
              <a:t>[</a:t>
            </a:r>
            <a:r>
              <a:rPr lang="en-GB" sz="2400" i="1" dirty="0"/>
              <a:t>Puffing Devil </a:t>
            </a:r>
            <a:r>
              <a:rPr lang="en-GB" sz="2400" dirty="0"/>
              <a:t>(1801)], </a:t>
            </a:r>
            <a:r>
              <a:rPr lang="en-GB" sz="2400" i="1" dirty="0"/>
              <a:t>Puffing Billy</a:t>
            </a:r>
            <a:r>
              <a:rPr lang="en-GB" sz="2400" dirty="0"/>
              <a:t> (1813-14), </a:t>
            </a:r>
            <a:r>
              <a:rPr lang="en-GB" sz="2400" i="1" dirty="0"/>
              <a:t>Steam Elephant</a:t>
            </a:r>
            <a:r>
              <a:rPr lang="en-GB" sz="2400" dirty="0"/>
              <a:t> (1815) and other already mentioned, </a:t>
            </a:r>
            <a:r>
              <a:rPr lang="en-GB" sz="2400" i="1" dirty="0"/>
              <a:t>Locomotion No. 1</a:t>
            </a:r>
            <a:r>
              <a:rPr lang="en-GB" sz="2400" dirty="0"/>
              <a:t> (1825), </a:t>
            </a:r>
            <a:r>
              <a:rPr lang="en-GB" sz="2400" i="1" dirty="0"/>
              <a:t>Black Diamond</a:t>
            </a:r>
            <a:r>
              <a:rPr lang="en-GB" sz="2400" dirty="0"/>
              <a:t> (1826; = ‘coal’, the source of motive power), </a:t>
            </a:r>
            <a:r>
              <a:rPr lang="en-GB" sz="2400" i="1" dirty="0"/>
              <a:t>Firefly</a:t>
            </a:r>
            <a:r>
              <a:rPr lang="en-GB" sz="2400" dirty="0"/>
              <a:t> + others alluding to fire, including </a:t>
            </a:r>
            <a:r>
              <a:rPr lang="en-GB" sz="2400" i="1" dirty="0"/>
              <a:t>Spit Fire</a:t>
            </a:r>
            <a:r>
              <a:rPr lang="en-GB" sz="2400" dirty="0"/>
              <a:t> (1832-)</a:t>
            </a:r>
          </a:p>
          <a:p>
            <a:pPr eaLnBrk="1" hangingPunct="1">
              <a:lnSpc>
                <a:spcPct val="80000"/>
              </a:lnSpc>
              <a:defRPr/>
            </a:pPr>
            <a:endParaRPr lang="en-GB" sz="2400" dirty="0"/>
          </a:p>
          <a:p>
            <a:pPr eaLnBrk="1" hangingPunct="1">
              <a:lnSpc>
                <a:spcPct val="80000"/>
              </a:lnSpc>
              <a:defRPr/>
            </a:pPr>
            <a:r>
              <a:rPr lang="en-GB" sz="2400" dirty="0">
                <a:solidFill>
                  <a:schemeClr val="tx2"/>
                </a:solidFill>
              </a:rPr>
              <a:t>By metonymic/metaphorical allusion to generators of fire/noise, whether natural phenomena or the supernatural cause of these</a:t>
            </a:r>
            <a:endParaRPr lang="en-GB" sz="2400" i="1" dirty="0">
              <a:solidFill>
                <a:schemeClr val="tx2"/>
              </a:solidFill>
            </a:endParaRPr>
          </a:p>
          <a:p>
            <a:pPr eaLnBrk="1" hangingPunct="1">
              <a:lnSpc>
                <a:spcPct val="80000"/>
              </a:lnSpc>
              <a:defRPr/>
            </a:pPr>
            <a:r>
              <a:rPr lang="en-GB" sz="2400" i="1" dirty="0"/>
              <a:t>Wildfire</a:t>
            </a:r>
            <a:r>
              <a:rPr lang="en-GB" sz="2400" dirty="0"/>
              <a:t> (1829), </a:t>
            </a:r>
            <a:r>
              <a:rPr lang="en-GB" sz="2400" i="1" dirty="0"/>
              <a:t>Lightning</a:t>
            </a:r>
            <a:r>
              <a:rPr lang="en-GB" sz="2400" dirty="0"/>
              <a:t> (????), </a:t>
            </a:r>
            <a:r>
              <a:rPr lang="en-GB" sz="2400" i="1" dirty="0"/>
              <a:t>Vesuvius</a:t>
            </a:r>
            <a:r>
              <a:rPr lang="en-GB" sz="2400" dirty="0"/>
              <a:t> (????), </a:t>
            </a:r>
            <a:r>
              <a:rPr lang="en-GB" sz="2400" i="1" dirty="0"/>
              <a:t>Vulcan</a:t>
            </a:r>
            <a:r>
              <a:rPr lang="en-GB" sz="2400" dirty="0"/>
              <a:t> (1831), </a:t>
            </a:r>
            <a:r>
              <a:rPr lang="en-GB" sz="2400" i="1" dirty="0" err="1"/>
              <a:t>Thunderer</a:t>
            </a:r>
            <a:r>
              <a:rPr lang="en-GB" sz="2400" dirty="0"/>
              <a:t> (1837), </a:t>
            </a:r>
            <a:r>
              <a:rPr lang="en-GB" sz="2400" i="1" dirty="0"/>
              <a:t>Sun</a:t>
            </a:r>
            <a:r>
              <a:rPr lang="en-GB" sz="2400" dirty="0"/>
              <a:t> (????), </a:t>
            </a:r>
            <a:r>
              <a:rPr lang="en-GB" sz="2400" i="1" dirty="0" err="1"/>
              <a:t>Vesta</a:t>
            </a:r>
            <a:r>
              <a:rPr lang="en-GB" sz="2400" dirty="0"/>
              <a:t> (????)</a:t>
            </a:r>
          </a:p>
          <a:p>
            <a:pPr eaLnBrk="1" hangingPunct="1">
              <a:lnSpc>
                <a:spcPct val="80000"/>
              </a:lnSpc>
              <a:defRPr/>
            </a:pPr>
            <a:r>
              <a:rPr lang="en-GB" sz="2400" dirty="0"/>
              <a:t>[Note the subcategory of classical references.]</a:t>
            </a:r>
          </a:p>
          <a:p>
            <a:pPr eaLnBrk="1" hangingPunct="1">
              <a:lnSpc>
                <a:spcPct val="80000"/>
              </a:lnSpc>
              <a:buFont typeface="Wingdings" pitchFamily="2" charset="2"/>
              <a:buNone/>
              <a:defRPr/>
            </a:pPr>
            <a:endParaRPr lang="en-GB" sz="2400" dirty="0"/>
          </a:p>
        </p:txBody>
      </p:sp>
      <p:sp>
        <p:nvSpPr>
          <p:cNvPr id="5" name="Slide Number Placeholder 5"/>
          <p:cNvSpPr>
            <a:spLocks noGrp="1"/>
          </p:cNvSpPr>
          <p:nvPr>
            <p:ph type="sldNum" sz="quarter" idx="12"/>
          </p:nvPr>
        </p:nvSpPr>
        <p:spPr/>
        <p:txBody>
          <a:bodyPr/>
          <a:lstStyle/>
          <a:p>
            <a:pPr>
              <a:defRPr/>
            </a:pPr>
            <a:fld id="{78C26C1E-6365-46F9-9048-3CBFD52B7D42}" type="slidenum">
              <a:rPr lang="en-GB"/>
              <a:pPr>
                <a:defRPr/>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Abstract</a:t>
            </a:r>
          </a:p>
        </p:txBody>
      </p:sp>
      <p:sp>
        <p:nvSpPr>
          <p:cNvPr id="3" name="Content Placeholder 2"/>
          <p:cNvSpPr>
            <a:spLocks noGrp="1"/>
          </p:cNvSpPr>
          <p:nvPr>
            <p:ph idx="1"/>
          </p:nvPr>
        </p:nvSpPr>
        <p:spPr/>
        <p:txBody>
          <a:bodyPr>
            <a:normAutofit/>
          </a:bodyPr>
          <a:lstStyle/>
          <a:p>
            <a:endParaRPr lang="en-GB" sz="2400" dirty="0">
              <a:effectLst/>
            </a:endParaRPr>
          </a:p>
          <a:p>
            <a:r>
              <a:rPr lang="en-GB" sz="2400" dirty="0">
                <a:effectLst/>
              </a:rPr>
              <a:t>There is a pattern in the history of proper names in new categories of </a:t>
            </a:r>
            <a:r>
              <a:rPr lang="en-GB" sz="2400" dirty="0" err="1">
                <a:effectLst/>
              </a:rPr>
              <a:t>nameables</a:t>
            </a:r>
            <a:r>
              <a:rPr lang="en-GB" sz="2400" dirty="0">
                <a:effectLst/>
              </a:rPr>
              <a:t>. Firstly two tracks of names emerge: one involving new essentialist names, and the second adapted from names of things in other, conceptually related, categories. Thirdly, there is a trajectory towards increasing arbitrariness in naming within each category. </a:t>
            </a:r>
          </a:p>
          <a:p>
            <a:r>
              <a:rPr lang="en-GB" sz="2400" dirty="0">
                <a:effectLst/>
              </a:rPr>
              <a:t>This tendency is illustrated using selected onomastic data from the history of railway locomotives, small private businesses and rock music groups. The illustrative material is mainly British, or at least Anglophone, but a testable claim of universality is suggested for the pattern presented.</a:t>
            </a:r>
          </a:p>
          <a:p>
            <a:endParaRPr lang="en-GB" dirty="0"/>
          </a:p>
        </p:txBody>
      </p:sp>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2</a:t>
            </a:fld>
            <a:endParaRPr lang="en-GB"/>
          </a:p>
        </p:txBody>
      </p:sp>
    </p:spTree>
    <p:extLst>
      <p:ext uri="{BB962C8B-B14F-4D97-AF65-F5344CB8AC3E}">
        <p14:creationId xmlns:p14="http://schemas.microsoft.com/office/powerpoint/2010/main" val="3007908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GB" sz="4000"/>
              <a:t>3: </a:t>
            </a:r>
            <a:r>
              <a:rPr lang="en-GB" sz="4000" b="0"/>
              <a:t>Names which designate a device which has great power </a:t>
            </a:r>
          </a:p>
        </p:txBody>
      </p:sp>
      <p:sp>
        <p:nvSpPr>
          <p:cNvPr id="19459" name="Rectangle 3"/>
          <p:cNvSpPr>
            <a:spLocks noGrp="1" noChangeArrowheads="1"/>
          </p:cNvSpPr>
          <p:nvPr>
            <p:ph idx="1"/>
          </p:nvPr>
        </p:nvSpPr>
        <p:spPr/>
        <p:txBody>
          <a:bodyPr>
            <a:normAutofit lnSpcReduction="10000"/>
          </a:bodyPr>
          <a:lstStyle/>
          <a:p>
            <a:pPr marL="0" indent="0" eaLnBrk="1" hangingPunct="1">
              <a:lnSpc>
                <a:spcPct val="90000"/>
              </a:lnSpc>
              <a:buNone/>
              <a:defRPr/>
            </a:pPr>
            <a:endParaRPr lang="en-GB" sz="2400" dirty="0">
              <a:solidFill>
                <a:schemeClr val="tx2"/>
              </a:solidFill>
            </a:endParaRPr>
          </a:p>
          <a:p>
            <a:pPr eaLnBrk="1" hangingPunct="1">
              <a:lnSpc>
                <a:spcPct val="90000"/>
              </a:lnSpc>
              <a:defRPr/>
            </a:pPr>
            <a:r>
              <a:rPr lang="en-GB" sz="2400" dirty="0">
                <a:solidFill>
                  <a:schemeClr val="tx2"/>
                </a:solidFill>
              </a:rPr>
              <a:t>By metaphorical allusion to natural power and its implicit danger</a:t>
            </a:r>
            <a:endParaRPr lang="en-GB" sz="2400" i="1" dirty="0">
              <a:solidFill>
                <a:schemeClr val="tx2"/>
              </a:solidFill>
            </a:endParaRPr>
          </a:p>
          <a:p>
            <a:pPr eaLnBrk="1" hangingPunct="1">
              <a:lnSpc>
                <a:spcPct val="90000"/>
              </a:lnSpc>
              <a:defRPr/>
            </a:pPr>
            <a:r>
              <a:rPr lang="en-GB" sz="2400" i="1" dirty="0"/>
              <a:t>Steam Elephant</a:t>
            </a:r>
            <a:r>
              <a:rPr lang="en-GB" sz="2400" dirty="0"/>
              <a:t> (1815), </a:t>
            </a:r>
            <a:r>
              <a:rPr lang="en-GB" sz="2400" i="1" dirty="0"/>
              <a:t>Stourbridge Lion</a:t>
            </a:r>
            <a:r>
              <a:rPr lang="en-GB" sz="2400" dirty="0"/>
              <a:t> (1828), </a:t>
            </a:r>
            <a:r>
              <a:rPr lang="en-GB" sz="2400" i="1" dirty="0" err="1"/>
              <a:t>L’Éléphant</a:t>
            </a:r>
            <a:r>
              <a:rPr lang="en-GB" sz="2400" dirty="0"/>
              <a:t> (1836), </a:t>
            </a:r>
            <a:r>
              <a:rPr lang="en-GB" sz="2400" i="1" dirty="0"/>
              <a:t>Shark</a:t>
            </a:r>
            <a:r>
              <a:rPr lang="en-GB" sz="2400" dirty="0"/>
              <a:t> (1837), </a:t>
            </a:r>
            <a:r>
              <a:rPr lang="en-GB" sz="2400" i="1" dirty="0"/>
              <a:t>Lion</a:t>
            </a:r>
            <a:r>
              <a:rPr lang="en-GB" sz="2400" dirty="0"/>
              <a:t> (1838), </a:t>
            </a:r>
            <a:r>
              <a:rPr lang="en-GB" sz="2400" i="1" dirty="0"/>
              <a:t>Tiger</a:t>
            </a:r>
            <a:r>
              <a:rPr lang="en-GB" sz="2400" dirty="0"/>
              <a:t> (1838), </a:t>
            </a:r>
            <a:r>
              <a:rPr lang="en-GB" sz="2400" i="1" dirty="0"/>
              <a:t>Eagle</a:t>
            </a:r>
            <a:r>
              <a:rPr lang="en-GB" sz="2400" dirty="0"/>
              <a:t> (1838), </a:t>
            </a:r>
            <a:r>
              <a:rPr lang="en-GB" sz="2400" i="1" dirty="0"/>
              <a:t>Snake</a:t>
            </a:r>
            <a:r>
              <a:rPr lang="en-GB" sz="2400" dirty="0"/>
              <a:t> (1838), </a:t>
            </a:r>
            <a:r>
              <a:rPr lang="en-GB" sz="2400" i="1" dirty="0"/>
              <a:t>Viper</a:t>
            </a:r>
            <a:r>
              <a:rPr lang="en-GB" sz="2400" dirty="0"/>
              <a:t> (1838), </a:t>
            </a:r>
            <a:r>
              <a:rPr lang="en-GB" sz="2400" i="1" dirty="0"/>
              <a:t>Elephant</a:t>
            </a:r>
            <a:r>
              <a:rPr lang="en-GB" sz="2400" dirty="0"/>
              <a:t> (????), </a:t>
            </a:r>
            <a:r>
              <a:rPr lang="en-GB" sz="2400" i="1" dirty="0"/>
              <a:t>De </a:t>
            </a:r>
            <a:r>
              <a:rPr lang="en-GB" sz="2400" i="1" dirty="0" err="1"/>
              <a:t>Arend</a:t>
            </a:r>
            <a:r>
              <a:rPr lang="en-GB" sz="2400" dirty="0"/>
              <a:t>, </a:t>
            </a:r>
            <a:r>
              <a:rPr lang="en-GB" sz="2400" i="1" dirty="0"/>
              <a:t>De </a:t>
            </a:r>
            <a:r>
              <a:rPr lang="en-GB" sz="2400" i="1" dirty="0" err="1"/>
              <a:t>Leeuw</a:t>
            </a:r>
            <a:r>
              <a:rPr lang="en-GB" sz="2400" dirty="0"/>
              <a:t> (1839-40)</a:t>
            </a:r>
          </a:p>
          <a:p>
            <a:pPr eaLnBrk="1" hangingPunct="1">
              <a:lnSpc>
                <a:spcPct val="90000"/>
              </a:lnSpc>
              <a:defRPr/>
            </a:pPr>
            <a:endParaRPr lang="en-GB" sz="2400" dirty="0"/>
          </a:p>
          <a:p>
            <a:pPr eaLnBrk="1" hangingPunct="1">
              <a:lnSpc>
                <a:spcPct val="90000"/>
              </a:lnSpc>
              <a:defRPr/>
            </a:pPr>
            <a:r>
              <a:rPr lang="en-GB" sz="2400" dirty="0">
                <a:solidFill>
                  <a:schemeClr val="tx2"/>
                </a:solidFill>
              </a:rPr>
              <a:t>By classical or biblical allusion to powerful characters</a:t>
            </a:r>
            <a:endParaRPr lang="en-GB" sz="2400" i="1" dirty="0">
              <a:solidFill>
                <a:schemeClr val="tx2"/>
              </a:solidFill>
            </a:endParaRPr>
          </a:p>
          <a:p>
            <a:pPr eaLnBrk="1" hangingPunct="1">
              <a:lnSpc>
                <a:spcPct val="90000"/>
              </a:lnSpc>
              <a:defRPr/>
            </a:pPr>
            <a:r>
              <a:rPr lang="en-GB" sz="2400" i="1" dirty="0"/>
              <a:t>Atlas</a:t>
            </a:r>
            <a:r>
              <a:rPr lang="en-GB" sz="2400" dirty="0"/>
              <a:t> (1833/4), </a:t>
            </a:r>
            <a:r>
              <a:rPr lang="en-GB" sz="2400" i="1" dirty="0"/>
              <a:t>Goliath</a:t>
            </a:r>
            <a:r>
              <a:rPr lang="en-GB" sz="2400" dirty="0"/>
              <a:t> (????), </a:t>
            </a:r>
            <a:r>
              <a:rPr lang="en-GB" sz="2400" i="1" dirty="0"/>
              <a:t>Samson</a:t>
            </a:r>
            <a:r>
              <a:rPr lang="en-GB" sz="2400" dirty="0"/>
              <a:t> (1837), </a:t>
            </a:r>
            <a:r>
              <a:rPr lang="en-GB" sz="2400" i="1" dirty="0"/>
              <a:t>Hercules</a:t>
            </a:r>
            <a:r>
              <a:rPr lang="en-GB" sz="2400" dirty="0"/>
              <a:t> (????), </a:t>
            </a:r>
            <a:r>
              <a:rPr lang="en-GB" sz="2400" i="1" dirty="0"/>
              <a:t>Vulcan</a:t>
            </a:r>
            <a:r>
              <a:rPr lang="en-GB" sz="2400" dirty="0"/>
              <a:t> (1831-2), </a:t>
            </a:r>
            <a:r>
              <a:rPr lang="en-GB" sz="2400" i="1" dirty="0"/>
              <a:t>Fury</a:t>
            </a:r>
            <a:r>
              <a:rPr lang="en-GB" sz="2400" dirty="0"/>
              <a:t> (????), </a:t>
            </a:r>
            <a:r>
              <a:rPr lang="en-GB" sz="2400" i="1" dirty="0"/>
              <a:t>Hecate</a:t>
            </a:r>
            <a:r>
              <a:rPr lang="en-GB" sz="2400" dirty="0"/>
              <a:t> (????), </a:t>
            </a:r>
            <a:r>
              <a:rPr lang="en-GB" sz="2400" i="1" dirty="0"/>
              <a:t>Ajax</a:t>
            </a:r>
            <a:r>
              <a:rPr lang="en-GB" sz="2400" dirty="0"/>
              <a:t> (1832), </a:t>
            </a:r>
            <a:r>
              <a:rPr lang="en-GB" sz="2400" i="1" dirty="0"/>
              <a:t>Hector</a:t>
            </a:r>
            <a:r>
              <a:rPr lang="en-GB" sz="2400" dirty="0"/>
              <a:t> (1834), </a:t>
            </a:r>
            <a:r>
              <a:rPr lang="en-GB" sz="2400" i="1" dirty="0"/>
              <a:t>Cyclops</a:t>
            </a:r>
            <a:r>
              <a:rPr lang="en-GB" sz="2400" dirty="0"/>
              <a:t> (????)</a:t>
            </a:r>
          </a:p>
        </p:txBody>
      </p:sp>
      <p:sp>
        <p:nvSpPr>
          <p:cNvPr id="5" name="Slide Number Placeholder 5"/>
          <p:cNvSpPr>
            <a:spLocks noGrp="1"/>
          </p:cNvSpPr>
          <p:nvPr>
            <p:ph type="sldNum" sz="quarter" idx="12"/>
          </p:nvPr>
        </p:nvSpPr>
        <p:spPr/>
        <p:txBody>
          <a:bodyPr/>
          <a:lstStyle/>
          <a:p>
            <a:pPr>
              <a:defRPr/>
            </a:pPr>
            <a:fld id="{7515D1E4-FF0A-443D-AB90-8A124F039CDF}" type="slidenum">
              <a:rPr lang="en-GB"/>
              <a:pPr>
                <a:defRPr/>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GB" sz="4000"/>
              <a:t>The five categories of essential name (2)</a:t>
            </a:r>
          </a:p>
        </p:txBody>
      </p:sp>
      <p:sp>
        <p:nvSpPr>
          <p:cNvPr id="15363" name="Rectangle 3"/>
          <p:cNvSpPr>
            <a:spLocks noGrp="1" noChangeArrowheads="1"/>
          </p:cNvSpPr>
          <p:nvPr>
            <p:ph idx="1"/>
          </p:nvPr>
        </p:nvSpPr>
        <p:spPr/>
        <p:txBody>
          <a:bodyPr>
            <a:normAutofit/>
          </a:bodyPr>
          <a:lstStyle/>
          <a:p>
            <a:pPr eaLnBrk="1" hangingPunct="1">
              <a:lnSpc>
                <a:spcPct val="80000"/>
              </a:lnSpc>
              <a:defRPr/>
            </a:pPr>
            <a:endParaRPr lang="en-GB" sz="1800" dirty="0"/>
          </a:p>
          <a:p>
            <a:pPr eaLnBrk="1" hangingPunct="1">
              <a:lnSpc>
                <a:spcPct val="80000"/>
              </a:lnSpc>
              <a:defRPr/>
            </a:pPr>
            <a:endParaRPr lang="en-GB" sz="2000" dirty="0"/>
          </a:p>
          <a:p>
            <a:pPr eaLnBrk="1" hangingPunct="1">
              <a:lnSpc>
                <a:spcPct val="80000"/>
              </a:lnSpc>
              <a:defRPr/>
            </a:pPr>
            <a:r>
              <a:rPr lang="en-GB" sz="2000" dirty="0"/>
              <a:t>Names which designate a device which </a:t>
            </a:r>
            <a:r>
              <a:rPr lang="en-GB" sz="2000" b="1" dirty="0">
                <a:solidFill>
                  <a:schemeClr val="tx2"/>
                </a:solidFill>
              </a:rPr>
              <a:t>moves rapidly. </a:t>
            </a:r>
            <a:r>
              <a:rPr lang="en-GB" sz="2000" dirty="0"/>
              <a:t>The prototype of speed was flight, and the available prototypes of speedy transport were the </a:t>
            </a:r>
            <a:r>
              <a:rPr lang="en-GB" sz="2000" dirty="0">
                <a:solidFill>
                  <a:schemeClr val="tx2"/>
                </a:solidFill>
              </a:rPr>
              <a:t>(race)horse</a:t>
            </a:r>
            <a:r>
              <a:rPr lang="en-GB" sz="2000" dirty="0"/>
              <a:t> and the</a:t>
            </a:r>
            <a:r>
              <a:rPr lang="en-GB" sz="2000" dirty="0">
                <a:solidFill>
                  <a:schemeClr val="tx2"/>
                </a:solidFill>
              </a:rPr>
              <a:t> mail-coach</a:t>
            </a:r>
            <a:r>
              <a:rPr lang="en-GB" sz="2000" dirty="0"/>
              <a:t>, themselves often named from speedy weapons such as the arrow (source of metaphor). </a:t>
            </a:r>
          </a:p>
          <a:p>
            <a:pPr eaLnBrk="1" hangingPunct="1">
              <a:lnSpc>
                <a:spcPct val="80000"/>
              </a:lnSpc>
              <a:defRPr/>
            </a:pPr>
            <a:r>
              <a:rPr lang="en-GB" sz="2000" dirty="0"/>
              <a:t>Names which designate a device which is </a:t>
            </a:r>
            <a:r>
              <a:rPr lang="en-GB" sz="2000" b="1" dirty="0">
                <a:solidFill>
                  <a:schemeClr val="tx2"/>
                </a:solidFill>
              </a:rPr>
              <a:t>excellent</a:t>
            </a:r>
            <a:r>
              <a:rPr lang="en-GB" sz="2000" dirty="0"/>
              <a:t>; a vague term but with clear implications. Excellence permits </a:t>
            </a:r>
            <a:r>
              <a:rPr lang="en-GB" sz="2000" b="1" dirty="0">
                <a:solidFill>
                  <a:schemeClr val="tx2"/>
                </a:solidFill>
              </a:rPr>
              <a:t>pride</a:t>
            </a:r>
            <a:r>
              <a:rPr lang="en-GB" sz="2000" dirty="0"/>
              <a:t>, the conventional sources of which were in the family pride deriving from nobility (the wealth of nobility allowing patronage), and in the national pride deriving from the successes of military heroes. </a:t>
            </a:r>
          </a:p>
          <a:p>
            <a:pPr marL="0" indent="0" eaLnBrk="1" hangingPunct="1">
              <a:lnSpc>
                <a:spcPct val="80000"/>
              </a:lnSpc>
              <a:buNone/>
              <a:defRPr/>
            </a:pPr>
            <a:endParaRPr lang="en-GB" sz="2000" dirty="0"/>
          </a:p>
          <a:p>
            <a:pPr eaLnBrk="1" hangingPunct="1">
              <a:lnSpc>
                <a:spcPct val="80000"/>
              </a:lnSpc>
              <a:defRPr/>
            </a:pPr>
            <a:r>
              <a:rPr lang="en-GB" sz="2000" dirty="0"/>
              <a:t>Names also reflected the newer notion of pride developing in the form of the local </a:t>
            </a:r>
            <a:r>
              <a:rPr lang="en-GB" sz="2000" dirty="0">
                <a:solidFill>
                  <a:schemeClr val="tx2"/>
                </a:solidFill>
              </a:rPr>
              <a:t>civic pride</a:t>
            </a:r>
            <a:r>
              <a:rPr lang="en-GB" sz="2000" dirty="0"/>
              <a:t> of the new industrial cities, and also pride in individual foundries and engineers. </a:t>
            </a:r>
          </a:p>
        </p:txBody>
      </p:sp>
      <p:sp>
        <p:nvSpPr>
          <p:cNvPr id="5" name="Slide Number Placeholder 5"/>
          <p:cNvSpPr>
            <a:spLocks noGrp="1"/>
          </p:cNvSpPr>
          <p:nvPr>
            <p:ph type="sldNum" sz="quarter" idx="12"/>
          </p:nvPr>
        </p:nvSpPr>
        <p:spPr/>
        <p:txBody>
          <a:bodyPr/>
          <a:lstStyle/>
          <a:p>
            <a:pPr>
              <a:defRPr/>
            </a:pPr>
            <a:fld id="{792D7139-C755-4D44-88D6-5174580DE9C6}" type="slidenum">
              <a:rPr lang="en-GB"/>
              <a:pPr>
                <a:defRPr/>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n-GB" sz="4000" dirty="0"/>
              <a:t>4: </a:t>
            </a:r>
            <a:r>
              <a:rPr lang="en-GB" sz="4000" b="0" dirty="0"/>
              <a:t>Names which designate a device which is speedy or ready for action</a:t>
            </a:r>
          </a:p>
        </p:txBody>
      </p:sp>
      <p:sp>
        <p:nvSpPr>
          <p:cNvPr id="20483" name="Rectangle 3"/>
          <p:cNvSpPr>
            <a:spLocks noGrp="1" noChangeArrowheads="1"/>
          </p:cNvSpPr>
          <p:nvPr>
            <p:ph idx="1"/>
          </p:nvPr>
        </p:nvSpPr>
        <p:spPr/>
        <p:txBody>
          <a:bodyPr>
            <a:normAutofit lnSpcReduction="10000"/>
          </a:bodyPr>
          <a:lstStyle/>
          <a:p>
            <a:pPr eaLnBrk="1" hangingPunct="1">
              <a:lnSpc>
                <a:spcPct val="90000"/>
              </a:lnSpc>
            </a:pPr>
            <a:endParaRPr lang="en-GB" sz="2400">
              <a:solidFill>
                <a:schemeClr val="tx2"/>
              </a:solidFill>
            </a:endParaRPr>
          </a:p>
          <a:p>
            <a:pPr eaLnBrk="1" hangingPunct="1">
              <a:lnSpc>
                <a:spcPct val="90000"/>
              </a:lnSpc>
            </a:pPr>
            <a:r>
              <a:rPr lang="en-GB" sz="2400">
                <a:solidFill>
                  <a:schemeClr val="tx2"/>
                </a:solidFill>
              </a:rPr>
              <a:t>Directly</a:t>
            </a:r>
            <a:endParaRPr lang="en-GB" sz="2400" i="1">
              <a:solidFill>
                <a:schemeClr val="tx2"/>
              </a:solidFill>
            </a:endParaRPr>
          </a:p>
          <a:p>
            <a:pPr eaLnBrk="1" hangingPunct="1">
              <a:lnSpc>
                <a:spcPct val="90000"/>
              </a:lnSpc>
            </a:pPr>
            <a:r>
              <a:rPr lang="en-GB" sz="2400" i="1"/>
              <a:t>Catch me who can</a:t>
            </a:r>
            <a:r>
              <a:rPr lang="en-GB" sz="2400"/>
              <a:t> (1808), </a:t>
            </a:r>
            <a:r>
              <a:rPr lang="en-GB" sz="2400" i="1"/>
              <a:t>Active</a:t>
            </a:r>
            <a:r>
              <a:rPr lang="en-GB" sz="2400"/>
              <a:t> (1825), </a:t>
            </a:r>
            <a:r>
              <a:rPr lang="en-GB" sz="2400" i="1"/>
              <a:t>Swiftsure</a:t>
            </a:r>
            <a:r>
              <a:rPr lang="en-GB" sz="2400"/>
              <a:t> (????) – also name of a ship of the line serving at the Battle of Trafalgar (1805), </a:t>
            </a:r>
            <a:r>
              <a:rPr lang="en-GB" sz="2400" i="1"/>
              <a:t>Alert </a:t>
            </a:r>
            <a:r>
              <a:rPr lang="en-GB" sz="2400"/>
              <a:t>(1837)</a:t>
            </a:r>
          </a:p>
          <a:p>
            <a:pPr eaLnBrk="1" hangingPunct="1">
              <a:lnSpc>
                <a:spcPct val="90000"/>
              </a:lnSpc>
            </a:pPr>
            <a:r>
              <a:rPr lang="en-GB" sz="2400">
                <a:solidFill>
                  <a:schemeClr val="tx2"/>
                </a:solidFill>
              </a:rPr>
              <a:t>Indirectly, by metaphorical allusion to speedy objects, including the wind (“like the wind”) and the mail-coach</a:t>
            </a:r>
            <a:endParaRPr lang="en-GB" sz="2400" i="1">
              <a:solidFill>
                <a:schemeClr val="tx2"/>
              </a:solidFill>
            </a:endParaRPr>
          </a:p>
          <a:p>
            <a:pPr eaLnBrk="1" hangingPunct="1">
              <a:lnSpc>
                <a:spcPct val="90000"/>
              </a:lnSpc>
            </a:pPr>
            <a:r>
              <a:rPr lang="en-GB" sz="2400" i="1"/>
              <a:t>Wylam Dilly </a:t>
            </a:r>
            <a:r>
              <a:rPr lang="en-GB" sz="2400"/>
              <a:t>(1813-14), </a:t>
            </a:r>
            <a:r>
              <a:rPr lang="en-GB" sz="2400" b="1"/>
              <a:t>Dart</a:t>
            </a:r>
            <a:r>
              <a:rPr lang="en-GB" sz="2400"/>
              <a:t> (1822), </a:t>
            </a:r>
            <a:r>
              <a:rPr lang="en-GB" sz="2400" b="1"/>
              <a:t>Star</a:t>
            </a:r>
            <a:r>
              <a:rPr lang="en-GB" sz="2400"/>
              <a:t> (1822), </a:t>
            </a:r>
            <a:r>
              <a:rPr lang="en-GB" sz="2400" b="1"/>
              <a:t>Tallyho</a:t>
            </a:r>
            <a:r>
              <a:rPr lang="en-GB" sz="2400"/>
              <a:t> (1822), </a:t>
            </a:r>
            <a:r>
              <a:rPr lang="en-GB" sz="2400" i="1"/>
              <a:t>Diligence</a:t>
            </a:r>
            <a:r>
              <a:rPr lang="en-GB" sz="2400"/>
              <a:t> (1826), </a:t>
            </a:r>
            <a:r>
              <a:rPr lang="en-GB" sz="2400" i="1"/>
              <a:t>Wildfire</a:t>
            </a:r>
            <a:r>
              <a:rPr lang="en-GB" sz="2400"/>
              <a:t> (1829), </a:t>
            </a:r>
            <a:r>
              <a:rPr lang="en-GB" sz="2400" i="1"/>
              <a:t>Meteor</a:t>
            </a:r>
            <a:r>
              <a:rPr lang="en-GB" sz="2400"/>
              <a:t> (1829), </a:t>
            </a:r>
            <a:r>
              <a:rPr lang="en-GB" sz="2400" i="1"/>
              <a:t>Arrow</a:t>
            </a:r>
            <a:r>
              <a:rPr lang="en-GB" sz="2400"/>
              <a:t> (1829), </a:t>
            </a:r>
            <a:r>
              <a:rPr lang="en-GB" sz="2400" i="1"/>
              <a:t>Rocket</a:t>
            </a:r>
            <a:r>
              <a:rPr lang="en-GB" sz="2400"/>
              <a:t> (1829), </a:t>
            </a:r>
            <a:r>
              <a:rPr lang="en-GB" sz="2400" i="1"/>
              <a:t>Perseverance</a:t>
            </a:r>
            <a:r>
              <a:rPr lang="en-GB" sz="2400"/>
              <a:t> (1829 – if a pun on </a:t>
            </a:r>
            <a:r>
              <a:rPr lang="en-GB" sz="2400" i="1"/>
              <a:t>Diligence</a:t>
            </a:r>
            <a:r>
              <a:rPr lang="en-GB" sz="2400"/>
              <a:t>), </a:t>
            </a:r>
            <a:r>
              <a:rPr lang="en-GB" sz="2400" i="1"/>
              <a:t>Lightning</a:t>
            </a:r>
            <a:r>
              <a:rPr lang="en-GB" sz="2400"/>
              <a:t> (????), </a:t>
            </a:r>
            <a:r>
              <a:rPr lang="en-GB" sz="2400" i="1"/>
              <a:t>Red Rover</a:t>
            </a:r>
            <a:r>
              <a:rPr lang="en-GB" sz="2400"/>
              <a:t> (1833), </a:t>
            </a:r>
            <a:r>
              <a:rPr lang="en-GB" sz="2400" i="1"/>
              <a:t>Hurricane</a:t>
            </a:r>
            <a:r>
              <a:rPr lang="en-GB" sz="2400"/>
              <a:t> (1837), </a:t>
            </a:r>
            <a:r>
              <a:rPr lang="en-GB" sz="2400" i="1"/>
              <a:t>Zephyr</a:t>
            </a:r>
            <a:r>
              <a:rPr lang="en-GB" sz="2400"/>
              <a:t> (1841-2), </a:t>
            </a:r>
            <a:r>
              <a:rPr lang="en-GB" sz="2400" i="1"/>
              <a:t>Sirocco</a:t>
            </a:r>
            <a:r>
              <a:rPr lang="en-GB" sz="2400"/>
              <a:t> (1841-2), </a:t>
            </a:r>
            <a:r>
              <a:rPr lang="en-GB" sz="2400" i="1"/>
              <a:t>Swallow</a:t>
            </a:r>
            <a:r>
              <a:rPr lang="en-GB" sz="2400"/>
              <a:t> (1841)</a:t>
            </a:r>
          </a:p>
        </p:txBody>
      </p:sp>
      <p:sp>
        <p:nvSpPr>
          <p:cNvPr id="5" name="Slide Number Placeholder 5"/>
          <p:cNvSpPr>
            <a:spLocks noGrp="1"/>
          </p:cNvSpPr>
          <p:nvPr>
            <p:ph type="sldNum" sz="quarter" idx="12"/>
          </p:nvPr>
        </p:nvSpPr>
        <p:spPr/>
        <p:txBody>
          <a:bodyPr/>
          <a:lstStyle/>
          <a:p>
            <a:pPr>
              <a:defRPr/>
            </a:pPr>
            <a:fld id="{704A1400-B2B6-4074-A665-0220E4067AEB}" type="slidenum">
              <a:rPr lang="en-GB"/>
              <a:pPr>
                <a:defRPr/>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GB"/>
              <a:t>Eclipse</a:t>
            </a:r>
          </a:p>
        </p:txBody>
      </p:sp>
      <p:sp>
        <p:nvSpPr>
          <p:cNvPr id="22531" name="Rectangle 3"/>
          <p:cNvSpPr>
            <a:spLocks noGrp="1" noChangeArrowheads="1"/>
          </p:cNvSpPr>
          <p:nvPr>
            <p:ph idx="1"/>
          </p:nvPr>
        </p:nvSpPr>
        <p:spPr/>
        <p:txBody>
          <a:bodyPr/>
          <a:lstStyle/>
          <a:p>
            <a:pPr eaLnBrk="1" hangingPunct="1">
              <a:buFont typeface="Wingdings" pitchFamily="2" charset="2"/>
              <a:buNone/>
              <a:defRPr/>
            </a:pPr>
            <a:r>
              <a:rPr lang="en-GB"/>
              <a:t>    </a:t>
            </a:r>
          </a:p>
        </p:txBody>
      </p:sp>
      <p:sp>
        <p:nvSpPr>
          <p:cNvPr id="6" name="Slide Number Placeholder 5"/>
          <p:cNvSpPr>
            <a:spLocks noGrp="1"/>
          </p:cNvSpPr>
          <p:nvPr>
            <p:ph type="sldNum" sz="quarter" idx="12"/>
          </p:nvPr>
        </p:nvSpPr>
        <p:spPr/>
        <p:txBody>
          <a:bodyPr/>
          <a:lstStyle/>
          <a:p>
            <a:pPr>
              <a:defRPr/>
            </a:pPr>
            <a:fld id="{5414DC99-B56D-4EA7-AFD6-A41285D9F937}" type="slidenum">
              <a:rPr lang="en-GB"/>
              <a:pPr>
                <a:defRPr/>
              </a:pPr>
              <a:t>23</a:t>
            </a:fld>
            <a:endParaRPr lang="en-GB"/>
          </a:p>
        </p:txBody>
      </p:sp>
      <p:pic>
        <p:nvPicPr>
          <p:cNvPr id="27652" name="Picture 5" descr="Image:Eclipse(horse).jpg">
            <a:hlinkClick r:id="rId2"/>
          </p:cNvPr>
          <p:cNvPicPr>
            <a:picLocks noChangeAspect="1" noChangeArrowheads="1"/>
          </p:cNvPicPr>
          <p:nvPr/>
        </p:nvPicPr>
        <p:blipFill>
          <a:blip r:embed="rId3"/>
          <a:srcRect/>
          <a:stretch>
            <a:fillRect/>
          </a:stretch>
        </p:blipFill>
        <p:spPr bwMode="auto">
          <a:xfrm>
            <a:off x="762000" y="1524000"/>
            <a:ext cx="7620000" cy="508635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defRPr/>
            </a:pPr>
            <a:br>
              <a:rPr lang="en-GB" sz="4000" dirty="0"/>
            </a:br>
            <a:r>
              <a:rPr lang="en-GB" sz="4000" dirty="0"/>
              <a:t>5: </a:t>
            </a:r>
            <a:r>
              <a:rPr lang="en-GB" sz="4000" b="0" dirty="0"/>
              <a:t>Names which designate a device which is “excellent” </a:t>
            </a:r>
            <a:br>
              <a:rPr lang="en-GB" sz="4000" dirty="0"/>
            </a:br>
            <a:endParaRPr lang="en-GB" sz="4000" dirty="0"/>
          </a:p>
        </p:txBody>
      </p:sp>
      <p:sp>
        <p:nvSpPr>
          <p:cNvPr id="21507" name="Rectangle 3"/>
          <p:cNvSpPr>
            <a:spLocks noGrp="1" noChangeArrowheads="1"/>
          </p:cNvSpPr>
          <p:nvPr>
            <p:ph idx="1"/>
          </p:nvPr>
        </p:nvSpPr>
        <p:spPr>
          <a:xfrm>
            <a:off x="533400" y="1676400"/>
            <a:ext cx="8229600" cy="4530725"/>
          </a:xfrm>
        </p:spPr>
        <p:txBody>
          <a:bodyPr>
            <a:normAutofit lnSpcReduction="10000"/>
          </a:bodyPr>
          <a:lstStyle/>
          <a:p>
            <a:pPr eaLnBrk="1" hangingPunct="1">
              <a:lnSpc>
                <a:spcPct val="80000"/>
              </a:lnSpc>
              <a:defRPr/>
            </a:pPr>
            <a:endParaRPr lang="en-GB" sz="1600" dirty="0">
              <a:solidFill>
                <a:schemeClr val="tx2"/>
              </a:solidFill>
            </a:endParaRPr>
          </a:p>
          <a:p>
            <a:pPr eaLnBrk="1" hangingPunct="1">
              <a:lnSpc>
                <a:spcPct val="80000"/>
              </a:lnSpc>
              <a:defRPr/>
            </a:pPr>
            <a:r>
              <a:rPr lang="en-GB" sz="1600" dirty="0">
                <a:solidFill>
                  <a:schemeClr val="tx2"/>
                </a:solidFill>
              </a:rPr>
              <a:t>By description or allusion to currently accepted high standards, including moral ones</a:t>
            </a:r>
            <a:endParaRPr lang="fr-FR" sz="1600" i="1" dirty="0">
              <a:solidFill>
                <a:schemeClr val="tx2"/>
              </a:solidFill>
            </a:endParaRPr>
          </a:p>
          <a:p>
            <a:pPr eaLnBrk="1" hangingPunct="1">
              <a:lnSpc>
                <a:spcPct val="80000"/>
              </a:lnSpc>
              <a:defRPr/>
            </a:pPr>
            <a:r>
              <a:rPr lang="fr-FR" sz="1600" i="1" dirty="0"/>
              <a:t>Sans Pareil</a:t>
            </a:r>
            <a:r>
              <a:rPr lang="fr-FR" sz="1600" dirty="0"/>
              <a:t> (1829), </a:t>
            </a:r>
            <a:r>
              <a:rPr lang="fr-FR" sz="1600" i="1" dirty="0" err="1"/>
              <a:t>Perseverance</a:t>
            </a:r>
            <a:r>
              <a:rPr lang="fr-FR" sz="1600" dirty="0"/>
              <a:t> (1829),  </a:t>
            </a:r>
            <a:r>
              <a:rPr lang="fr-FR" sz="1600" i="1" dirty="0" err="1"/>
              <a:t>Success</a:t>
            </a:r>
            <a:r>
              <a:rPr lang="fr-FR" sz="1600" dirty="0"/>
              <a:t> (1832), </a:t>
            </a:r>
            <a:r>
              <a:rPr lang="fr-FR" sz="1600" i="1" dirty="0"/>
              <a:t>Premier</a:t>
            </a:r>
            <a:r>
              <a:rPr lang="fr-FR" sz="1600" dirty="0"/>
              <a:t> (????), </a:t>
            </a:r>
            <a:r>
              <a:rPr lang="fr-FR" sz="1600" i="1" dirty="0"/>
              <a:t>Alpha</a:t>
            </a:r>
            <a:r>
              <a:rPr lang="fr-FR" sz="1600" dirty="0"/>
              <a:t> (????), ?? </a:t>
            </a:r>
            <a:r>
              <a:rPr lang="fr-FR" sz="1600" i="1" dirty="0"/>
              <a:t>Great A</a:t>
            </a:r>
            <a:r>
              <a:rPr lang="fr-FR" sz="1600" dirty="0"/>
              <a:t> (1845)</a:t>
            </a:r>
            <a:endParaRPr lang="en-GB" sz="1600" dirty="0"/>
          </a:p>
          <a:p>
            <a:pPr eaLnBrk="1" hangingPunct="1">
              <a:lnSpc>
                <a:spcPct val="80000"/>
              </a:lnSpc>
              <a:defRPr/>
            </a:pPr>
            <a:r>
              <a:rPr lang="en-GB" sz="1600" dirty="0">
                <a:solidFill>
                  <a:schemeClr val="tx2"/>
                </a:solidFill>
              </a:rPr>
              <a:t>By allusion to royalty and nobility</a:t>
            </a:r>
            <a:endParaRPr lang="en-GB" sz="1600" i="1" dirty="0">
              <a:solidFill>
                <a:schemeClr val="tx2"/>
              </a:solidFill>
            </a:endParaRPr>
          </a:p>
          <a:p>
            <a:pPr eaLnBrk="1" hangingPunct="1">
              <a:lnSpc>
                <a:spcPct val="80000"/>
              </a:lnSpc>
              <a:defRPr/>
            </a:pPr>
            <a:r>
              <a:rPr lang="en-GB" sz="1600" i="1" dirty="0"/>
              <a:t>Prince Regent</a:t>
            </a:r>
            <a:r>
              <a:rPr lang="en-GB" sz="1600" dirty="0"/>
              <a:t> (1812), </a:t>
            </a:r>
            <a:r>
              <a:rPr lang="en-GB" sz="1600" i="1" dirty="0"/>
              <a:t>Lady Mary</a:t>
            </a:r>
            <a:r>
              <a:rPr lang="en-GB" sz="1600" dirty="0"/>
              <a:t> (1813-14), ?</a:t>
            </a:r>
            <a:r>
              <a:rPr lang="en-GB" sz="1600" i="1" dirty="0"/>
              <a:t>The Duke</a:t>
            </a:r>
            <a:r>
              <a:rPr lang="en-GB" sz="1600" dirty="0"/>
              <a:t> (1817), </a:t>
            </a:r>
            <a:r>
              <a:rPr lang="en-GB" sz="1600" i="1" dirty="0"/>
              <a:t>Royal George</a:t>
            </a:r>
            <a:r>
              <a:rPr lang="en-GB" sz="1600" dirty="0"/>
              <a:t> (1827), </a:t>
            </a:r>
            <a:r>
              <a:rPr lang="en-GB" sz="1600" i="1" dirty="0"/>
              <a:t>Earl of Airlie</a:t>
            </a:r>
            <a:r>
              <a:rPr lang="en-GB" sz="1600" dirty="0"/>
              <a:t> (1833), </a:t>
            </a:r>
            <a:r>
              <a:rPr lang="en-GB" sz="1600" i="1" dirty="0"/>
              <a:t>Victoria</a:t>
            </a:r>
            <a:r>
              <a:rPr lang="en-GB" sz="1600" dirty="0"/>
              <a:t> (1838 and 1840)</a:t>
            </a:r>
          </a:p>
          <a:p>
            <a:pPr eaLnBrk="1" hangingPunct="1">
              <a:lnSpc>
                <a:spcPct val="80000"/>
              </a:lnSpc>
              <a:defRPr/>
            </a:pPr>
            <a:r>
              <a:rPr lang="en-GB" sz="1600" dirty="0">
                <a:solidFill>
                  <a:schemeClr val="tx2"/>
                </a:solidFill>
              </a:rPr>
              <a:t>By allusion to military power and prowess</a:t>
            </a:r>
            <a:endParaRPr lang="en-GB" sz="1600" i="1" dirty="0">
              <a:solidFill>
                <a:schemeClr val="tx2"/>
              </a:solidFill>
            </a:endParaRPr>
          </a:p>
          <a:p>
            <a:pPr eaLnBrk="1" hangingPunct="1">
              <a:lnSpc>
                <a:spcPct val="80000"/>
              </a:lnSpc>
              <a:defRPr/>
            </a:pPr>
            <a:r>
              <a:rPr lang="en-GB" sz="1600" i="1" dirty="0"/>
              <a:t>Salamanca</a:t>
            </a:r>
            <a:r>
              <a:rPr lang="en-GB" sz="1600" dirty="0"/>
              <a:t> (1812; after Wellington’s victory in the Peninsular War), </a:t>
            </a:r>
            <a:r>
              <a:rPr lang="en-GB" sz="1600" i="1" dirty="0"/>
              <a:t>Lord Wellington</a:t>
            </a:r>
            <a:r>
              <a:rPr lang="en-GB" sz="1600" dirty="0"/>
              <a:t> (1813-14), </a:t>
            </a:r>
            <a:r>
              <a:rPr lang="en-GB" sz="1600" i="1" dirty="0" err="1"/>
              <a:t>Blücher</a:t>
            </a:r>
            <a:r>
              <a:rPr lang="en-GB" sz="1600" dirty="0"/>
              <a:t> (1814), </a:t>
            </a:r>
            <a:r>
              <a:rPr lang="en-GB" sz="1600" i="1" dirty="0"/>
              <a:t>The Duke</a:t>
            </a:r>
            <a:r>
              <a:rPr lang="en-GB" sz="1600" dirty="0"/>
              <a:t> (1817; = Wellington), </a:t>
            </a:r>
            <a:r>
              <a:rPr lang="en-GB" sz="1600" i="1" dirty="0"/>
              <a:t>Victory</a:t>
            </a:r>
            <a:r>
              <a:rPr lang="en-GB" sz="1600" dirty="0"/>
              <a:t> (1828; after the flagship of Trafalgar?), ? </a:t>
            </a:r>
            <a:r>
              <a:rPr lang="en-GB" sz="1600" i="1" dirty="0"/>
              <a:t>Invicta</a:t>
            </a:r>
            <a:r>
              <a:rPr lang="en-GB" sz="1600" dirty="0"/>
              <a:t> (1829; on one level: Latin ‘unconquered’), </a:t>
            </a:r>
            <a:r>
              <a:rPr lang="en-GB" sz="1600" i="1" dirty="0"/>
              <a:t>Dreadnought</a:t>
            </a:r>
            <a:r>
              <a:rPr lang="en-GB" sz="1600" dirty="0"/>
              <a:t> (1830; after an early-19th century ship, but also literal allusion to heroism), </a:t>
            </a:r>
            <a:r>
              <a:rPr lang="en-GB" sz="1600" i="1" dirty="0"/>
              <a:t>Belted Will</a:t>
            </a:r>
            <a:r>
              <a:rPr lang="en-GB" sz="1600" dirty="0"/>
              <a:t> (1839) </a:t>
            </a:r>
          </a:p>
          <a:p>
            <a:pPr eaLnBrk="1" hangingPunct="1">
              <a:lnSpc>
                <a:spcPct val="80000"/>
              </a:lnSpc>
              <a:defRPr/>
            </a:pPr>
            <a:r>
              <a:rPr lang="en-GB" sz="1600" dirty="0">
                <a:solidFill>
                  <a:schemeClr val="tx2"/>
                </a:solidFill>
              </a:rPr>
              <a:t>By allusion to the place of manufacture (or to their engineers) or to the place of deployment, expressing local pride</a:t>
            </a:r>
            <a:endParaRPr lang="en-GB" sz="1600" i="1" dirty="0">
              <a:solidFill>
                <a:schemeClr val="tx2"/>
              </a:solidFill>
            </a:endParaRPr>
          </a:p>
          <a:p>
            <a:pPr eaLnBrk="1" hangingPunct="1">
              <a:lnSpc>
                <a:spcPct val="80000"/>
              </a:lnSpc>
              <a:defRPr/>
            </a:pPr>
            <a:r>
              <a:rPr lang="en-GB" sz="1600" i="1" dirty="0" err="1"/>
              <a:t>Wylam</a:t>
            </a:r>
            <a:r>
              <a:rPr lang="en-GB" sz="1600" i="1" dirty="0"/>
              <a:t> Dilly </a:t>
            </a:r>
            <a:r>
              <a:rPr lang="en-GB" sz="1600" dirty="0"/>
              <a:t>(1813-14), </a:t>
            </a:r>
            <a:r>
              <a:rPr lang="en-GB" sz="1600" i="1" dirty="0"/>
              <a:t>Killingworth</a:t>
            </a:r>
            <a:r>
              <a:rPr lang="en-GB" sz="1600" dirty="0"/>
              <a:t> (1816), </a:t>
            </a:r>
            <a:r>
              <a:rPr lang="en-GB" sz="1600" i="1" dirty="0"/>
              <a:t>Pride of Newcastle</a:t>
            </a:r>
            <a:r>
              <a:rPr lang="en-GB" sz="1600" dirty="0"/>
              <a:t> (1827), </a:t>
            </a:r>
            <a:r>
              <a:rPr lang="en-GB" sz="1600" i="1" dirty="0"/>
              <a:t>Stourbridge Lion</a:t>
            </a:r>
            <a:r>
              <a:rPr lang="en-GB" sz="1600" dirty="0"/>
              <a:t> (1828), </a:t>
            </a:r>
            <a:r>
              <a:rPr lang="en-GB" sz="1600" i="1" dirty="0"/>
              <a:t>Northumbrian</a:t>
            </a:r>
            <a:r>
              <a:rPr lang="en-GB" sz="1600" dirty="0"/>
              <a:t> (1829), </a:t>
            </a:r>
            <a:r>
              <a:rPr lang="en-GB" sz="1600" i="1" dirty="0"/>
              <a:t>Invicta</a:t>
            </a:r>
            <a:r>
              <a:rPr lang="en-GB" sz="1600" dirty="0"/>
              <a:t> (1829 – reference to the county motto of Kent), </a:t>
            </a:r>
            <a:r>
              <a:rPr lang="en-GB" sz="1600" i="1" dirty="0"/>
              <a:t>Liverpool</a:t>
            </a:r>
            <a:r>
              <a:rPr lang="en-GB" sz="1600" dirty="0"/>
              <a:t> (1830), </a:t>
            </a:r>
            <a:r>
              <a:rPr lang="en-GB" sz="1600" i="1" dirty="0"/>
              <a:t>Manchester</a:t>
            </a:r>
            <a:r>
              <a:rPr lang="en-GB" sz="1600" dirty="0"/>
              <a:t> (1830), </a:t>
            </a:r>
            <a:r>
              <a:rPr lang="en-GB" sz="1600" i="1" dirty="0"/>
              <a:t>Union</a:t>
            </a:r>
            <a:r>
              <a:rPr lang="en-GB" sz="1600" dirty="0"/>
              <a:t> (1831), </a:t>
            </a:r>
            <a:r>
              <a:rPr lang="en-GB" sz="1600" i="1" dirty="0"/>
              <a:t>Stephenson</a:t>
            </a:r>
            <a:r>
              <a:rPr lang="en-GB" sz="1600" dirty="0"/>
              <a:t> (1832), </a:t>
            </a:r>
            <a:r>
              <a:rPr lang="en-GB" sz="1600" i="1" dirty="0"/>
              <a:t>Warrington</a:t>
            </a:r>
            <a:r>
              <a:rPr lang="en-GB" sz="1600" dirty="0"/>
              <a:t> (1832), </a:t>
            </a:r>
            <a:r>
              <a:rPr lang="en-GB" sz="1600" i="1" dirty="0"/>
              <a:t>Newton</a:t>
            </a:r>
            <a:r>
              <a:rPr lang="en-GB" sz="1600" dirty="0"/>
              <a:t> (1832), </a:t>
            </a:r>
            <a:r>
              <a:rPr lang="en-GB" sz="1600" i="1" dirty="0"/>
              <a:t>Vulcan</a:t>
            </a:r>
            <a:r>
              <a:rPr lang="en-GB" sz="1600" dirty="0"/>
              <a:t> (1832), </a:t>
            </a:r>
            <a:r>
              <a:rPr lang="en-GB" sz="1600" i="1" dirty="0"/>
              <a:t>Caledonian</a:t>
            </a:r>
            <a:r>
              <a:rPr lang="en-GB" sz="1600" dirty="0"/>
              <a:t> (1832), </a:t>
            </a:r>
            <a:r>
              <a:rPr lang="en-GB" sz="1600" i="1" dirty="0" err="1"/>
              <a:t>Dowlais</a:t>
            </a:r>
            <a:r>
              <a:rPr lang="en-GB" sz="1600" dirty="0"/>
              <a:t> and others (1832-), </a:t>
            </a:r>
            <a:r>
              <a:rPr lang="en-GB" sz="1600" i="1" dirty="0"/>
              <a:t>Jacob Perkins</a:t>
            </a:r>
            <a:r>
              <a:rPr lang="en-GB" sz="1600" dirty="0"/>
              <a:t> (?1836), </a:t>
            </a:r>
            <a:r>
              <a:rPr lang="en-GB" sz="1600" i="1" dirty="0"/>
              <a:t>Charles Jordan</a:t>
            </a:r>
            <a:r>
              <a:rPr lang="en-GB" sz="1600" dirty="0"/>
              <a:t> (1838), </a:t>
            </a:r>
            <a:r>
              <a:rPr lang="en-GB" sz="1600" i="1" dirty="0"/>
              <a:t>Soho</a:t>
            </a:r>
            <a:r>
              <a:rPr lang="en-GB" sz="1600" dirty="0"/>
              <a:t> (1839)</a:t>
            </a:r>
          </a:p>
          <a:p>
            <a:pPr eaLnBrk="1" hangingPunct="1">
              <a:lnSpc>
                <a:spcPct val="80000"/>
              </a:lnSpc>
              <a:defRPr/>
            </a:pPr>
            <a:r>
              <a:rPr lang="en-GB" sz="1600" dirty="0"/>
              <a:t>this type extended to symbols of </a:t>
            </a:r>
            <a:r>
              <a:rPr lang="en-GB" sz="1600" dirty="0">
                <a:solidFill>
                  <a:schemeClr val="tx2"/>
                </a:solidFill>
              </a:rPr>
              <a:t>national pride</a:t>
            </a:r>
            <a:r>
              <a:rPr lang="en-GB" sz="1600" dirty="0"/>
              <a:t> with </a:t>
            </a:r>
            <a:r>
              <a:rPr lang="en-GB" sz="1600" i="1" dirty="0"/>
              <a:t>Britannia</a:t>
            </a:r>
            <a:r>
              <a:rPr lang="en-GB" sz="1600" dirty="0"/>
              <a:t> (1829) and </a:t>
            </a:r>
            <a:r>
              <a:rPr lang="en-GB" sz="1600" i="1" dirty="0"/>
              <a:t>John Bull </a:t>
            </a:r>
            <a:r>
              <a:rPr lang="en-GB" sz="1600" dirty="0"/>
              <a:t>(1831)</a:t>
            </a:r>
          </a:p>
        </p:txBody>
      </p:sp>
      <p:sp>
        <p:nvSpPr>
          <p:cNvPr id="5" name="Slide Number Placeholder 5"/>
          <p:cNvSpPr>
            <a:spLocks noGrp="1"/>
          </p:cNvSpPr>
          <p:nvPr>
            <p:ph type="sldNum" sz="quarter" idx="12"/>
          </p:nvPr>
        </p:nvSpPr>
        <p:spPr/>
        <p:txBody>
          <a:bodyPr/>
          <a:lstStyle/>
          <a:p>
            <a:pPr>
              <a:defRPr/>
            </a:pPr>
            <a:fld id="{827715D5-4D08-4CF4-B115-6283188A43E4}" type="slidenum">
              <a:rPr lang="en-GB"/>
              <a:pPr>
                <a:defRPr/>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GB" i="1"/>
              <a:t>John Bull</a:t>
            </a:r>
          </a:p>
        </p:txBody>
      </p:sp>
      <p:pic>
        <p:nvPicPr>
          <p:cNvPr id="29699" name="Picture 4" descr="[John Bull Locomotive]">
            <a:hlinkClick r:id="rId2"/>
          </p:cNvPr>
          <p:cNvPicPr>
            <a:picLocks noGrp="1" noChangeAspect="1" noChangeArrowheads="1"/>
          </p:cNvPicPr>
          <p:nvPr>
            <p:ph idx="1"/>
          </p:nvPr>
        </p:nvPicPr>
        <p:blipFill>
          <a:blip r:embed="rId3"/>
          <a:srcRect/>
          <a:stretch>
            <a:fillRect/>
          </a:stretch>
        </p:blipFill>
        <p:spPr>
          <a:xfrm>
            <a:off x="5257800" y="1981200"/>
            <a:ext cx="3073400" cy="3657600"/>
          </a:xfrm>
        </p:spPr>
      </p:pic>
      <p:sp>
        <p:nvSpPr>
          <p:cNvPr id="6" name="Slide Number Placeholder 5"/>
          <p:cNvSpPr>
            <a:spLocks noGrp="1"/>
          </p:cNvSpPr>
          <p:nvPr>
            <p:ph type="sldNum" sz="quarter" idx="12"/>
          </p:nvPr>
        </p:nvSpPr>
        <p:spPr/>
        <p:txBody>
          <a:bodyPr/>
          <a:lstStyle/>
          <a:p>
            <a:pPr>
              <a:defRPr/>
            </a:pPr>
            <a:fld id="{02EABF22-7ECE-42A5-A713-DCFF7832D1CF}" type="slidenum">
              <a:rPr lang="en-GB"/>
              <a:pPr>
                <a:defRPr/>
              </a:pPr>
              <a:t>25</a:t>
            </a:fld>
            <a:endParaRPr lang="en-GB"/>
          </a:p>
        </p:txBody>
      </p:sp>
      <p:pic>
        <p:nvPicPr>
          <p:cNvPr id="29700" name="Picture 5" descr="World War I recruiting poster">
            <a:hlinkClick r:id="rId4" tooltip="&quot;World War I recruiting poster&quot;"/>
          </p:cNvPr>
          <p:cNvPicPr>
            <a:picLocks noChangeAspect="1" noChangeArrowheads="1"/>
          </p:cNvPicPr>
          <p:nvPr/>
        </p:nvPicPr>
        <p:blipFill>
          <a:blip r:embed="rId5"/>
          <a:srcRect/>
          <a:stretch>
            <a:fillRect/>
          </a:stretch>
        </p:blipFill>
        <p:spPr bwMode="auto">
          <a:xfrm>
            <a:off x="1143000" y="2133600"/>
            <a:ext cx="2206625" cy="3278188"/>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GB"/>
              <a:t>My claim</a:t>
            </a:r>
          </a:p>
        </p:txBody>
      </p:sp>
      <p:sp>
        <p:nvSpPr>
          <p:cNvPr id="24579" name="Rectangle 3"/>
          <p:cNvSpPr>
            <a:spLocks noGrp="1" noChangeArrowheads="1"/>
          </p:cNvSpPr>
          <p:nvPr>
            <p:ph idx="1"/>
          </p:nvPr>
        </p:nvSpPr>
        <p:spPr/>
        <p:txBody>
          <a:bodyPr/>
          <a:lstStyle/>
          <a:p>
            <a:pPr eaLnBrk="1" hangingPunct="1">
              <a:defRPr/>
            </a:pPr>
            <a:endParaRPr lang="en-GB" dirty="0"/>
          </a:p>
          <a:p>
            <a:pPr eaLnBrk="1" hangingPunct="1">
              <a:defRPr/>
            </a:pPr>
            <a:endParaRPr lang="en-GB" dirty="0"/>
          </a:p>
          <a:p>
            <a:pPr eaLnBrk="1" hangingPunct="1">
              <a:defRPr/>
            </a:pPr>
            <a:endParaRPr lang="en-GB" dirty="0"/>
          </a:p>
          <a:p>
            <a:pPr eaLnBrk="1" hangingPunct="1">
              <a:defRPr/>
            </a:pPr>
            <a:r>
              <a:rPr lang="en-GB" dirty="0"/>
              <a:t>The dominant early naming strategy (apart from naming-after, or commemorative naming) was to bestow essential names on the individual, often unique, machines</a:t>
            </a:r>
          </a:p>
        </p:txBody>
      </p:sp>
      <p:sp>
        <p:nvSpPr>
          <p:cNvPr id="5" name="Slide Number Placeholder 5"/>
          <p:cNvSpPr>
            <a:spLocks noGrp="1"/>
          </p:cNvSpPr>
          <p:nvPr>
            <p:ph type="sldNum" sz="quarter" idx="12"/>
          </p:nvPr>
        </p:nvSpPr>
        <p:spPr/>
        <p:txBody>
          <a:bodyPr/>
          <a:lstStyle/>
          <a:p>
            <a:pPr>
              <a:defRPr/>
            </a:pPr>
            <a:fld id="{2ED7B9BB-7F9B-4DF0-9F6B-DF58184CD823}" type="slidenum">
              <a:rPr lang="en-GB"/>
              <a:pPr>
                <a:defRPr/>
              </a:pPr>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GB" sz="4000"/>
              <a:t>New naming strategies can be shown to emerge from seeds in the old one</a:t>
            </a:r>
          </a:p>
        </p:txBody>
      </p:sp>
      <p:sp>
        <p:nvSpPr>
          <p:cNvPr id="25603" name="Rectangle 3"/>
          <p:cNvSpPr>
            <a:spLocks noGrp="1" noChangeArrowheads="1"/>
          </p:cNvSpPr>
          <p:nvPr>
            <p:ph idx="1"/>
          </p:nvPr>
        </p:nvSpPr>
        <p:spPr/>
        <p:txBody>
          <a:bodyPr>
            <a:normAutofit lnSpcReduction="10000"/>
          </a:bodyPr>
          <a:lstStyle/>
          <a:p>
            <a:pPr marL="0" indent="0" eaLnBrk="1" hangingPunct="1">
              <a:buNone/>
              <a:defRPr/>
            </a:pPr>
            <a:endParaRPr lang="en-GB" dirty="0"/>
          </a:p>
          <a:p>
            <a:pPr eaLnBrk="1" hangingPunct="1">
              <a:defRPr/>
            </a:pPr>
            <a:r>
              <a:rPr lang="en-GB" dirty="0"/>
              <a:t>These can be seen to result in the new type of mass commemorative class-naming which later became dominant – the classes have names which are rooted in the types of individual name that were bestowed (naming after places, people …)</a:t>
            </a:r>
          </a:p>
          <a:p>
            <a:pPr eaLnBrk="1" hangingPunct="1">
              <a:defRPr/>
            </a:pPr>
            <a:r>
              <a:rPr lang="en-GB" dirty="0"/>
              <a:t>The process involved is </a:t>
            </a:r>
            <a:r>
              <a:rPr lang="en-GB" i="1" dirty="0"/>
              <a:t>refocusing</a:t>
            </a:r>
            <a:r>
              <a:rPr lang="en-GB" dirty="0"/>
              <a:t>, defined as permitting classes to become name-sources through switching from commemoration of a prominent representative example to commemoration of any member of that class, whether especially prominent or not  </a:t>
            </a:r>
          </a:p>
          <a:p>
            <a:pPr eaLnBrk="1" hangingPunct="1">
              <a:defRPr/>
            </a:pPr>
            <a:r>
              <a:rPr lang="en-GB" dirty="0"/>
              <a:t>Some examples of railway locomotive classes: castles (&gt; other buildings), hunting packs, racehorses, football clubs, countries of the Empire, kings, saints, war heroes, directors of the railway company, characters in literature …</a:t>
            </a:r>
          </a:p>
          <a:p>
            <a:pPr eaLnBrk="1" hangingPunct="1">
              <a:defRPr/>
            </a:pPr>
            <a:r>
              <a:rPr lang="en-GB" dirty="0"/>
              <a:t>Essential names eventually disappear; class naming is guided by earlier practice but not limited by it ….</a:t>
            </a:r>
          </a:p>
        </p:txBody>
      </p:sp>
      <p:sp>
        <p:nvSpPr>
          <p:cNvPr id="5" name="Slide Number Placeholder 5"/>
          <p:cNvSpPr>
            <a:spLocks noGrp="1"/>
          </p:cNvSpPr>
          <p:nvPr>
            <p:ph type="sldNum" sz="quarter" idx="12"/>
          </p:nvPr>
        </p:nvSpPr>
        <p:spPr/>
        <p:txBody>
          <a:bodyPr/>
          <a:lstStyle/>
          <a:p>
            <a:pPr>
              <a:defRPr/>
            </a:pPr>
            <a:fld id="{88B9C11E-922C-491F-9CCB-9D9CA614BF49}" type="slidenum">
              <a:rPr lang="en-GB" smtClean="0"/>
              <a:pPr>
                <a:defRPr/>
              </a:pPr>
              <a:t>27</a:t>
            </a:fld>
            <a:r>
              <a:rPr lang="en-GB" dirty="0"/>
              <a:t> disappear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GB" sz="4000"/>
              <a:t>Evolution of naming practices </a:t>
            </a:r>
            <a:br>
              <a:rPr lang="en-GB" sz="4000"/>
            </a:br>
            <a:r>
              <a:rPr lang="en-GB" sz="4000"/>
              <a:t>in general</a:t>
            </a:r>
          </a:p>
        </p:txBody>
      </p:sp>
      <p:sp>
        <p:nvSpPr>
          <p:cNvPr id="26627" name="Rectangle 3"/>
          <p:cNvSpPr>
            <a:spLocks noGrp="1" noChangeArrowheads="1"/>
          </p:cNvSpPr>
          <p:nvPr>
            <p:ph idx="1"/>
          </p:nvPr>
        </p:nvSpPr>
        <p:spPr/>
        <p:txBody>
          <a:bodyPr>
            <a:normAutofit fontScale="92500"/>
          </a:bodyPr>
          <a:lstStyle/>
          <a:p>
            <a:pPr eaLnBrk="1" hangingPunct="1">
              <a:lnSpc>
                <a:spcPct val="80000"/>
              </a:lnSpc>
              <a:defRPr/>
            </a:pPr>
            <a:endParaRPr lang="en-GB" sz="2400" dirty="0"/>
          </a:p>
          <a:p>
            <a:pPr eaLnBrk="1" hangingPunct="1">
              <a:lnSpc>
                <a:spcPct val="80000"/>
              </a:lnSpc>
              <a:defRPr/>
            </a:pPr>
            <a:r>
              <a:rPr lang="en-GB" sz="2400" dirty="0"/>
              <a:t>The names of the first examples, the unique or experimental prototypes, will strongly tend to have names playing on essential characteristics of the objects themselves. </a:t>
            </a:r>
          </a:p>
          <a:p>
            <a:pPr eaLnBrk="1" hangingPunct="1">
              <a:lnSpc>
                <a:spcPct val="80000"/>
              </a:lnSpc>
              <a:defRPr/>
            </a:pPr>
            <a:r>
              <a:rPr lang="en-GB" sz="2400" dirty="0"/>
              <a:t>Often this will involve transferring names from other categories of nameable seen to provide analogies of some kind. </a:t>
            </a:r>
          </a:p>
          <a:p>
            <a:pPr eaLnBrk="1" hangingPunct="1">
              <a:lnSpc>
                <a:spcPct val="80000"/>
              </a:lnSpc>
              <a:defRPr/>
            </a:pPr>
            <a:r>
              <a:rPr lang="en-GB" sz="2400" dirty="0"/>
              <a:t>Eventually, the prototype machines may give way to mass-produced instances, as a result of which the classical essential features are no longer salient or remarkable. </a:t>
            </a:r>
          </a:p>
          <a:p>
            <a:pPr eaLnBrk="1" hangingPunct="1">
              <a:lnSpc>
                <a:spcPct val="80000"/>
              </a:lnSpc>
              <a:defRPr/>
            </a:pPr>
            <a:r>
              <a:rPr lang="en-GB" sz="2400" dirty="0"/>
              <a:t>Then, individualization is necessary for successful reference, but there can be advantages in thematic naming; as a result, name-classes emerge which are permitted by prominence switching to characteristics of the class rather than of the individual (&gt; e.g. any deity (not just of industry), any king (not just good ones). </a:t>
            </a:r>
          </a:p>
        </p:txBody>
      </p:sp>
      <p:sp>
        <p:nvSpPr>
          <p:cNvPr id="5" name="Slide Number Placeholder 5"/>
          <p:cNvSpPr>
            <a:spLocks noGrp="1"/>
          </p:cNvSpPr>
          <p:nvPr>
            <p:ph type="sldNum" sz="quarter" idx="12"/>
          </p:nvPr>
        </p:nvSpPr>
        <p:spPr/>
        <p:txBody>
          <a:bodyPr/>
          <a:lstStyle/>
          <a:p>
            <a:pPr>
              <a:defRPr/>
            </a:pPr>
            <a:fld id="{A419A5C0-94CB-4A08-A769-5EBFD0ADBAB0}" type="slidenum">
              <a:rPr lang="en-GB"/>
              <a:pPr>
                <a:defRPr/>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GB" sz="4000"/>
              <a:t>Testing the idea (1): </a:t>
            </a:r>
            <a:br>
              <a:rPr lang="en-GB" sz="4000"/>
            </a:br>
            <a:r>
              <a:rPr lang="en-GB" sz="4000"/>
              <a:t>Early rock music bands</a:t>
            </a:r>
          </a:p>
        </p:txBody>
      </p:sp>
      <p:sp>
        <p:nvSpPr>
          <p:cNvPr id="27651" name="Rectangle 3"/>
          <p:cNvSpPr>
            <a:spLocks noGrp="1" noChangeArrowheads="1"/>
          </p:cNvSpPr>
          <p:nvPr>
            <p:ph idx="1"/>
          </p:nvPr>
        </p:nvSpPr>
        <p:spPr/>
        <p:txBody>
          <a:bodyPr/>
          <a:lstStyle/>
          <a:p>
            <a:pPr eaLnBrk="1" hangingPunct="1">
              <a:lnSpc>
                <a:spcPct val="90000"/>
              </a:lnSpc>
              <a:defRPr/>
            </a:pPr>
            <a:endParaRPr lang="en-GB" dirty="0"/>
          </a:p>
          <a:p>
            <a:pPr eaLnBrk="1" hangingPunct="1">
              <a:lnSpc>
                <a:spcPct val="90000"/>
              </a:lnSpc>
              <a:defRPr/>
            </a:pPr>
            <a:endParaRPr lang="en-GB" dirty="0"/>
          </a:p>
          <a:p>
            <a:pPr eaLnBrk="1" hangingPunct="1">
              <a:lnSpc>
                <a:spcPct val="90000"/>
              </a:lnSpc>
              <a:defRPr/>
            </a:pPr>
            <a:endParaRPr lang="en-GB" dirty="0"/>
          </a:p>
          <a:p>
            <a:pPr eaLnBrk="1" hangingPunct="1">
              <a:lnSpc>
                <a:spcPct val="90000"/>
              </a:lnSpc>
              <a:defRPr/>
            </a:pPr>
            <a:r>
              <a:rPr lang="en-GB" dirty="0"/>
              <a:t>The Crickets, The </a:t>
            </a:r>
            <a:r>
              <a:rPr lang="en-GB" dirty="0" err="1"/>
              <a:t>Jordanaires</a:t>
            </a:r>
            <a:r>
              <a:rPr lang="en-GB" dirty="0"/>
              <a:t>, The Drifters, The Shadows, The Rolling Stones, The Four Tops, The Doors, The Herd; The Band*, The Blue Notes*, The </a:t>
            </a:r>
            <a:r>
              <a:rPr lang="en-GB" dirty="0" err="1"/>
              <a:t>Merseybeats</a:t>
            </a:r>
            <a:r>
              <a:rPr lang="en-GB" dirty="0"/>
              <a:t>*, The </a:t>
            </a:r>
            <a:r>
              <a:rPr lang="en-GB" dirty="0" err="1"/>
              <a:t>Yardbirds</a:t>
            </a:r>
            <a:r>
              <a:rPr lang="en-GB" dirty="0"/>
              <a:t> </a:t>
            </a:r>
          </a:p>
          <a:p>
            <a:pPr eaLnBrk="1" hangingPunct="1">
              <a:lnSpc>
                <a:spcPct val="90000"/>
              </a:lnSpc>
              <a:defRPr/>
            </a:pPr>
            <a:endParaRPr lang="en-GB" dirty="0"/>
          </a:p>
          <a:p>
            <a:pPr eaLnBrk="1" hangingPunct="1">
              <a:lnSpc>
                <a:spcPct val="90000"/>
              </a:lnSpc>
              <a:defRPr/>
            </a:pPr>
            <a:r>
              <a:rPr lang="en-GB" dirty="0"/>
              <a:t>Amen Corner, Humble Pie, Canned Heat, The </a:t>
            </a:r>
            <a:r>
              <a:rPr lang="en-GB" dirty="0" err="1"/>
              <a:t>Lovin</a:t>
            </a:r>
            <a:r>
              <a:rPr lang="en-GB" dirty="0"/>
              <a:t>’ Spoonful, The Who, Mott the </a:t>
            </a:r>
            <a:r>
              <a:rPr lang="en-GB" dirty="0" err="1"/>
              <a:t>Hoople</a:t>
            </a:r>
            <a:r>
              <a:rPr lang="en-GB" dirty="0"/>
              <a:t>, </a:t>
            </a:r>
            <a:r>
              <a:rPr lang="en-GB" dirty="0" err="1"/>
              <a:t>Procol</a:t>
            </a:r>
            <a:r>
              <a:rPr lang="en-GB" dirty="0"/>
              <a:t> </a:t>
            </a:r>
            <a:r>
              <a:rPr lang="en-GB" dirty="0" err="1"/>
              <a:t>Harum</a:t>
            </a:r>
            <a:r>
              <a:rPr lang="en-GB" dirty="0"/>
              <a:t> </a:t>
            </a:r>
          </a:p>
        </p:txBody>
      </p:sp>
      <p:sp>
        <p:nvSpPr>
          <p:cNvPr id="5" name="Slide Number Placeholder 5"/>
          <p:cNvSpPr>
            <a:spLocks noGrp="1"/>
          </p:cNvSpPr>
          <p:nvPr>
            <p:ph type="sldNum" sz="quarter" idx="12"/>
          </p:nvPr>
        </p:nvSpPr>
        <p:spPr/>
        <p:txBody>
          <a:bodyPr/>
          <a:lstStyle/>
          <a:p>
            <a:pPr>
              <a:defRPr/>
            </a:pPr>
            <a:fld id="{9FE0EB92-5D97-4B71-80C7-C6AD6CC9DA80}" type="slidenum">
              <a:rPr lang="en-GB"/>
              <a:pPr>
                <a:defRPr/>
              </a:pPr>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idea – an onomastic journey</a:t>
            </a:r>
          </a:p>
        </p:txBody>
      </p:sp>
      <p:sp>
        <p:nvSpPr>
          <p:cNvPr id="3" name="Content Placeholder 2"/>
          <p:cNvSpPr>
            <a:spLocks noGrp="1"/>
          </p:cNvSpPr>
          <p:nvPr>
            <p:ph idx="1"/>
          </p:nvPr>
        </p:nvSpPr>
        <p:spPr/>
        <p:txBody>
          <a:bodyPr/>
          <a:lstStyle/>
          <a:p>
            <a:r>
              <a:rPr lang="en-GB" dirty="0"/>
              <a:t>A new category of thing is invented which it is thought suitable to give proper names to</a:t>
            </a:r>
          </a:p>
          <a:p>
            <a:endParaRPr lang="en-GB" dirty="0"/>
          </a:p>
          <a:p>
            <a:r>
              <a:rPr lang="en-GB" dirty="0"/>
              <a:t>Firstly (1) essentialist names appear, that is, names which literally reflect actual characteristics of the new things named</a:t>
            </a:r>
          </a:p>
          <a:p>
            <a:r>
              <a:rPr lang="en-GB" dirty="0"/>
              <a:t>and (2) names are adapted from names of existing things in other, related, categories – a kind of metaphorical usage</a:t>
            </a:r>
          </a:p>
          <a:p>
            <a:r>
              <a:rPr lang="en-GB" dirty="0"/>
              <a:t>These two are in some sort of balance</a:t>
            </a:r>
          </a:p>
          <a:p>
            <a:r>
              <a:rPr lang="en-GB" dirty="0"/>
              <a:t>Thirdly, there is a trajectory towards increasing arbitrariness, that is where the names do not necessarily relate conceptually to the (new) things named</a:t>
            </a:r>
          </a:p>
          <a:p>
            <a:pPr marL="0" indent="0">
              <a:buNone/>
            </a:pPr>
            <a:endParaRPr lang="en-GB" dirty="0"/>
          </a:p>
        </p:txBody>
      </p:sp>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3</a:t>
            </a:fld>
            <a:endParaRPr lang="en-GB"/>
          </a:p>
        </p:txBody>
      </p:sp>
    </p:spTree>
    <p:extLst>
      <p:ext uri="{BB962C8B-B14F-4D97-AF65-F5344CB8AC3E}">
        <p14:creationId xmlns:p14="http://schemas.microsoft.com/office/powerpoint/2010/main" val="3855183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GB" sz="4000"/>
              <a:t>Testing the idea (2):</a:t>
            </a:r>
            <a:br>
              <a:rPr lang="en-GB" sz="4000"/>
            </a:br>
            <a:r>
              <a:rPr lang="en-GB" sz="4000"/>
              <a:t>small businesses</a:t>
            </a:r>
          </a:p>
        </p:txBody>
      </p:sp>
      <p:sp>
        <p:nvSpPr>
          <p:cNvPr id="28675" name="Rectangle 3"/>
          <p:cNvSpPr>
            <a:spLocks noGrp="1" noChangeArrowheads="1"/>
          </p:cNvSpPr>
          <p:nvPr>
            <p:ph idx="1"/>
          </p:nvPr>
        </p:nvSpPr>
        <p:spPr/>
        <p:txBody>
          <a:bodyPr/>
          <a:lstStyle/>
          <a:p>
            <a:pPr eaLnBrk="1" hangingPunct="1">
              <a:defRPr/>
            </a:pPr>
            <a:endParaRPr lang="en-GB" sz="2800" dirty="0"/>
          </a:p>
          <a:p>
            <a:pPr eaLnBrk="1" hangingPunct="1">
              <a:defRPr/>
            </a:pPr>
            <a:r>
              <a:rPr lang="en-GB" sz="2800" dirty="0"/>
              <a:t>Named either from their founder or proprietor (W. H. Smith, Marks and Spencer, John Lewis), or in a way which evoked directly the kind of trade they were engaged in (County Fishery, The Rubber Man). </a:t>
            </a:r>
          </a:p>
          <a:p>
            <a:pPr eaLnBrk="1" hangingPunct="1">
              <a:defRPr/>
            </a:pPr>
            <a:r>
              <a:rPr lang="en-GB" sz="2800" dirty="0"/>
              <a:t>More recent business names have had names which are, </a:t>
            </a:r>
            <a:r>
              <a:rPr lang="en-GB" sz="2800"/>
              <a:t>or appear to be, </a:t>
            </a:r>
            <a:r>
              <a:rPr lang="en-GB" sz="2800" dirty="0"/>
              <a:t>arbitrary (Waitrose, Wavy Line, Somerfield, Asda, Tesco, </a:t>
            </a:r>
            <a:r>
              <a:rPr lang="en-GB" sz="2800" dirty="0" err="1"/>
              <a:t>Londis</a:t>
            </a:r>
            <a:r>
              <a:rPr lang="en-GB" sz="2800" dirty="0"/>
              <a:t>, Spar, Aldi, Lidl). </a:t>
            </a:r>
            <a:br>
              <a:rPr lang="en-GB" sz="2800" dirty="0"/>
            </a:br>
            <a:endParaRPr lang="en-GB" sz="2800" dirty="0"/>
          </a:p>
        </p:txBody>
      </p:sp>
      <p:sp>
        <p:nvSpPr>
          <p:cNvPr id="5" name="Slide Number Placeholder 5"/>
          <p:cNvSpPr>
            <a:spLocks noGrp="1"/>
          </p:cNvSpPr>
          <p:nvPr>
            <p:ph type="sldNum" sz="quarter" idx="12"/>
          </p:nvPr>
        </p:nvSpPr>
        <p:spPr/>
        <p:txBody>
          <a:bodyPr/>
          <a:lstStyle/>
          <a:p>
            <a:pPr>
              <a:defRPr/>
            </a:pPr>
            <a:fld id="{E5AC3EC8-EB27-4742-9CF4-20305E1C92F2}" type="slidenum">
              <a:rPr lang="en-GB"/>
              <a:pPr>
                <a:defRPr/>
              </a:pPr>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pPr eaLnBrk="1" hangingPunct="1">
              <a:defRPr/>
            </a:pPr>
            <a:r>
              <a:rPr lang="en-GB" sz="4000" dirty="0"/>
              <a:t>Testing the idea (3):</a:t>
            </a:r>
            <a:br>
              <a:rPr lang="en-GB" sz="4000" dirty="0"/>
            </a:br>
            <a:r>
              <a:rPr lang="en-GB" sz="4000" dirty="0"/>
              <a:t>Place-names in general, also street-names in particular</a:t>
            </a:r>
          </a:p>
        </p:txBody>
      </p:sp>
      <p:sp>
        <p:nvSpPr>
          <p:cNvPr id="29699" name="Rectangle 3"/>
          <p:cNvSpPr>
            <a:spLocks noGrp="1" noChangeArrowheads="1"/>
          </p:cNvSpPr>
          <p:nvPr>
            <p:ph idx="1"/>
          </p:nvPr>
        </p:nvSpPr>
        <p:spPr/>
        <p:txBody>
          <a:bodyPr/>
          <a:lstStyle/>
          <a:p>
            <a:pPr eaLnBrk="1" hangingPunct="1">
              <a:defRPr/>
            </a:pPr>
            <a:endParaRPr lang="en-GB" dirty="0"/>
          </a:p>
          <a:p>
            <a:pPr eaLnBrk="1" hangingPunct="1">
              <a:defRPr/>
            </a:pPr>
            <a:endParaRPr lang="en-GB" dirty="0"/>
          </a:p>
          <a:p>
            <a:pPr eaLnBrk="1" hangingPunct="1">
              <a:defRPr/>
            </a:pPr>
            <a:r>
              <a:rPr lang="en-GB" dirty="0"/>
              <a:t>? Originally topographical only</a:t>
            </a:r>
          </a:p>
          <a:p>
            <a:pPr eaLnBrk="1" hangingPunct="1">
              <a:defRPr/>
            </a:pPr>
            <a:r>
              <a:rPr lang="en-GB" dirty="0"/>
              <a:t>Then metonymic use of topographical names/terms</a:t>
            </a:r>
          </a:p>
          <a:p>
            <a:pPr eaLnBrk="1" hangingPunct="1">
              <a:defRPr/>
            </a:pPr>
            <a:r>
              <a:rPr lang="en-GB" dirty="0"/>
              <a:t>Then </a:t>
            </a:r>
            <a:r>
              <a:rPr lang="en-GB" dirty="0" err="1"/>
              <a:t>habitatives</a:t>
            </a:r>
            <a:endParaRPr lang="en-GB" dirty="0"/>
          </a:p>
          <a:p>
            <a:pPr eaLnBrk="1" hangingPunct="1">
              <a:defRPr/>
            </a:pPr>
            <a:r>
              <a:rPr lang="en-GB" dirty="0"/>
              <a:t>Then commemoratives</a:t>
            </a:r>
          </a:p>
          <a:p>
            <a:pPr eaLnBrk="1" hangingPunct="1">
              <a:defRPr/>
            </a:pPr>
            <a:r>
              <a:rPr lang="en-GB" dirty="0"/>
              <a:t>Then entirely arbitrary</a:t>
            </a:r>
          </a:p>
        </p:txBody>
      </p:sp>
      <p:sp>
        <p:nvSpPr>
          <p:cNvPr id="5" name="Slide Number Placeholder 5"/>
          <p:cNvSpPr>
            <a:spLocks noGrp="1"/>
          </p:cNvSpPr>
          <p:nvPr>
            <p:ph type="sldNum" sz="quarter" idx="12"/>
          </p:nvPr>
        </p:nvSpPr>
        <p:spPr/>
        <p:txBody>
          <a:bodyPr/>
          <a:lstStyle/>
          <a:p>
            <a:pPr>
              <a:defRPr/>
            </a:pPr>
            <a:fld id="{264DAAD2-E2E4-4657-867D-20079209EFBA}" type="slidenum">
              <a:rPr lang="en-GB"/>
              <a:pPr>
                <a:defRPr/>
              </a:pPr>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pPr eaLnBrk="1" hangingPunct="1">
              <a:defRPr/>
            </a:pPr>
            <a:br>
              <a:rPr lang="en-GB" sz="4000"/>
            </a:br>
            <a:r>
              <a:rPr lang="en-GB" sz="4000"/>
              <a:t>General law of the evolution of name-bestowal?</a:t>
            </a:r>
          </a:p>
        </p:txBody>
      </p:sp>
      <p:sp>
        <p:nvSpPr>
          <p:cNvPr id="30723" name="Rectangle 3"/>
          <p:cNvSpPr>
            <a:spLocks noGrp="1" noChangeArrowheads="1"/>
          </p:cNvSpPr>
          <p:nvPr>
            <p:ph idx="1"/>
          </p:nvPr>
        </p:nvSpPr>
        <p:spPr/>
        <p:txBody>
          <a:bodyPr/>
          <a:lstStyle/>
          <a:p>
            <a:pPr eaLnBrk="1" hangingPunct="1">
              <a:buFont typeface="Wingdings" pitchFamily="2" charset="2"/>
              <a:buNone/>
              <a:defRPr/>
            </a:pPr>
            <a:endParaRPr lang="en-GB" b="1" dirty="0"/>
          </a:p>
          <a:p>
            <a:pPr eaLnBrk="1" hangingPunct="1">
              <a:defRPr/>
            </a:pPr>
            <a:endParaRPr lang="en-GB" b="1" dirty="0"/>
          </a:p>
          <a:p>
            <a:pPr eaLnBrk="1" hangingPunct="1">
              <a:defRPr/>
            </a:pPr>
            <a:endParaRPr lang="en-GB" b="1" dirty="0"/>
          </a:p>
          <a:p>
            <a:pPr eaLnBrk="1" hangingPunct="1">
              <a:defRPr/>
            </a:pPr>
            <a:r>
              <a:rPr lang="en-GB" b="1" dirty="0"/>
              <a:t>As examples of similar nameable entities multiply, the strategy of name-bestowal shifts from </a:t>
            </a:r>
            <a:r>
              <a:rPr lang="en-GB" b="1" i="1" dirty="0"/>
              <a:t>essential (descriptive)</a:t>
            </a:r>
            <a:r>
              <a:rPr lang="en-GB" b="1" dirty="0"/>
              <a:t> and </a:t>
            </a:r>
            <a:r>
              <a:rPr lang="en-GB" b="1" i="1" dirty="0"/>
              <a:t>individually</a:t>
            </a:r>
            <a:r>
              <a:rPr lang="en-GB" b="1" dirty="0"/>
              <a:t> </a:t>
            </a:r>
            <a:r>
              <a:rPr lang="en-GB" b="1" i="1" dirty="0"/>
              <a:t>commemorative (appropriated)</a:t>
            </a:r>
            <a:r>
              <a:rPr lang="en-GB" b="1" dirty="0"/>
              <a:t> to </a:t>
            </a:r>
            <a:r>
              <a:rPr lang="en-GB" b="1" i="1" dirty="0"/>
              <a:t>class- or type-based commemoration</a:t>
            </a:r>
            <a:r>
              <a:rPr lang="en-GB" b="1" dirty="0"/>
              <a:t>, and the link between form and what is denoted in bestowed names becomes increasingly </a:t>
            </a:r>
            <a:r>
              <a:rPr lang="en-GB" b="1" i="1" dirty="0"/>
              <a:t>arbitrary</a:t>
            </a:r>
            <a:r>
              <a:rPr lang="en-GB" b="1" dirty="0"/>
              <a:t>.</a:t>
            </a:r>
          </a:p>
        </p:txBody>
      </p:sp>
      <p:sp>
        <p:nvSpPr>
          <p:cNvPr id="5" name="Slide Number Placeholder 5"/>
          <p:cNvSpPr>
            <a:spLocks noGrp="1"/>
          </p:cNvSpPr>
          <p:nvPr>
            <p:ph type="sldNum" sz="quarter" idx="12"/>
          </p:nvPr>
        </p:nvSpPr>
        <p:spPr/>
        <p:txBody>
          <a:bodyPr/>
          <a:lstStyle/>
          <a:p>
            <a:pPr>
              <a:defRPr/>
            </a:pPr>
            <a:fld id="{8967CF61-B53D-44E1-B6F5-18157DE8F6DE}" type="slidenum">
              <a:rPr lang="en-GB"/>
              <a:pPr>
                <a:defRPr/>
              </a:pPr>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GB"/>
              <a:t>That’s all, folks!</a:t>
            </a:r>
          </a:p>
        </p:txBody>
      </p:sp>
      <p:sp>
        <p:nvSpPr>
          <p:cNvPr id="31747" name="Rectangle 3"/>
          <p:cNvSpPr>
            <a:spLocks noGrp="1" noChangeArrowheads="1"/>
          </p:cNvSpPr>
          <p:nvPr>
            <p:ph idx="1"/>
          </p:nvPr>
        </p:nvSpPr>
        <p:spPr/>
        <p:txBody>
          <a:bodyPr/>
          <a:lstStyle/>
          <a:p>
            <a:pPr eaLnBrk="1" hangingPunct="1">
              <a:buFont typeface="Wingdings" pitchFamily="2" charset="2"/>
              <a:buNone/>
              <a:defRPr/>
            </a:pPr>
            <a:r>
              <a:rPr lang="en-GB"/>
              <a:t> </a:t>
            </a:r>
          </a:p>
          <a:p>
            <a:pPr eaLnBrk="1" hangingPunct="1">
              <a:buFont typeface="Wingdings" pitchFamily="2" charset="2"/>
              <a:buNone/>
              <a:defRPr/>
            </a:pPr>
            <a:endParaRPr lang="en-GB"/>
          </a:p>
        </p:txBody>
      </p:sp>
      <p:sp>
        <p:nvSpPr>
          <p:cNvPr id="8" name="Slide Number Placeholder 5"/>
          <p:cNvSpPr>
            <a:spLocks noGrp="1"/>
          </p:cNvSpPr>
          <p:nvPr>
            <p:ph type="sldNum" sz="quarter" idx="12"/>
          </p:nvPr>
        </p:nvSpPr>
        <p:spPr/>
        <p:txBody>
          <a:bodyPr/>
          <a:lstStyle/>
          <a:p>
            <a:pPr>
              <a:defRPr/>
            </a:pPr>
            <a:fld id="{FFB71977-7F6E-474A-92BB-406E379DBE74}" type="slidenum">
              <a:rPr lang="en-GB"/>
              <a:pPr>
                <a:defRPr/>
              </a:pPr>
              <a:t>33</a:t>
            </a:fld>
            <a:endParaRPr lang="en-GB"/>
          </a:p>
        </p:txBody>
      </p:sp>
      <p:pic>
        <p:nvPicPr>
          <p:cNvPr id="37892" name="Picture 5" descr="bugs">
            <a:hlinkClick r:id="rId2"/>
          </p:cNvPr>
          <p:cNvPicPr>
            <a:picLocks noChangeAspect="1" noChangeArrowheads="1"/>
          </p:cNvPicPr>
          <p:nvPr/>
        </p:nvPicPr>
        <p:blipFill>
          <a:blip r:embed="rId3"/>
          <a:srcRect/>
          <a:stretch>
            <a:fillRect/>
          </a:stretch>
        </p:blipFill>
        <p:spPr bwMode="auto">
          <a:xfrm>
            <a:off x="3810000" y="3505200"/>
            <a:ext cx="1304925" cy="1047750"/>
          </a:xfrm>
          <a:prstGeom prst="rect">
            <a:avLst/>
          </a:prstGeom>
          <a:noFill/>
          <a:ln w="9525">
            <a:noFill/>
            <a:miter lim="800000"/>
            <a:headEnd/>
            <a:tailEnd/>
          </a:ln>
        </p:spPr>
      </p:pic>
      <p:pic>
        <p:nvPicPr>
          <p:cNvPr id="37893" name="Picture 7" descr="bugs">
            <a:hlinkClick r:id="rId2"/>
          </p:cNvPr>
          <p:cNvPicPr>
            <a:picLocks noChangeAspect="1" noChangeArrowheads="1"/>
          </p:cNvPicPr>
          <p:nvPr/>
        </p:nvPicPr>
        <p:blipFill>
          <a:blip r:embed="rId3"/>
          <a:srcRect/>
          <a:stretch>
            <a:fillRect/>
          </a:stretch>
        </p:blipFill>
        <p:spPr bwMode="auto">
          <a:xfrm>
            <a:off x="2438400" y="2133600"/>
            <a:ext cx="4487863" cy="3603625"/>
          </a:xfrm>
          <a:prstGeom prst="rect">
            <a:avLst/>
          </a:prstGeom>
          <a:noFill/>
          <a:ln w="9525">
            <a:noFill/>
            <a:miter lim="800000"/>
            <a:headEnd/>
            <a:tailEnd/>
          </a:ln>
        </p:spPr>
      </p:pic>
      <p:pic>
        <p:nvPicPr>
          <p:cNvPr id="37894" name="Picture 9" descr="bugs"/>
          <p:cNvPicPr>
            <a:picLocks noChangeAspect="1" noChangeArrowheads="1"/>
          </p:cNvPicPr>
          <p:nvPr/>
        </p:nvPicPr>
        <p:blipFill>
          <a:blip r:embed="rId4"/>
          <a:srcRect/>
          <a:stretch>
            <a:fillRect/>
          </a:stretch>
        </p:blipFill>
        <p:spPr bwMode="auto">
          <a:xfrm>
            <a:off x="1600200" y="1676400"/>
            <a:ext cx="6096000" cy="48768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model</a:t>
            </a:r>
          </a:p>
        </p:txBody>
      </p:sp>
      <p:sp>
        <p:nvSpPr>
          <p:cNvPr id="3" name="Content Placeholder 2"/>
          <p:cNvSpPr>
            <a:spLocks noGrp="1"/>
          </p:cNvSpPr>
          <p:nvPr>
            <p:ph idx="1"/>
          </p:nvPr>
        </p:nvSpPr>
        <p:spPr/>
        <p:txBody>
          <a:bodyPr/>
          <a:lstStyle/>
          <a:p>
            <a:endParaRPr lang="en-GB" dirty="0"/>
          </a:p>
          <a:p>
            <a:endParaRPr lang="en-GB" dirty="0"/>
          </a:p>
          <a:p>
            <a:r>
              <a:rPr lang="en-GB" dirty="0"/>
              <a:t>I shall first demonstrate this using the case of the naming of British steam railway locomotives before 1846 …</a:t>
            </a:r>
          </a:p>
          <a:p>
            <a:r>
              <a:rPr lang="en-GB" dirty="0"/>
              <a:t>… then show more briefly that the trajectory also applies in other categories of name …</a:t>
            </a:r>
          </a:p>
          <a:p>
            <a:r>
              <a:rPr lang="en-GB" dirty="0"/>
              <a:t>… then articulate a general principle of naming practice.</a:t>
            </a:r>
          </a:p>
        </p:txBody>
      </p:sp>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4</a:t>
            </a:fld>
            <a:endParaRPr lang="en-GB"/>
          </a:p>
        </p:txBody>
      </p:sp>
    </p:spTree>
    <p:extLst>
      <p:ext uri="{BB962C8B-B14F-4D97-AF65-F5344CB8AC3E}">
        <p14:creationId xmlns:p14="http://schemas.microsoft.com/office/powerpoint/2010/main" val="352668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brief history of the conveyance of people in Britain (and Europe generally!)</a:t>
            </a:r>
          </a:p>
        </p:txBody>
      </p:sp>
      <p:sp>
        <p:nvSpPr>
          <p:cNvPr id="3" name="Content Placeholder 2"/>
          <p:cNvSpPr>
            <a:spLocks noGrp="1"/>
          </p:cNvSpPr>
          <p:nvPr>
            <p:ph idx="1"/>
          </p:nvPr>
        </p:nvSpPr>
        <p:spPr/>
        <p:txBody>
          <a:bodyPr/>
          <a:lstStyle/>
          <a:p>
            <a:endParaRPr lang="en-GB" dirty="0"/>
          </a:p>
          <a:p>
            <a:endParaRPr lang="en-GB" dirty="0"/>
          </a:p>
          <a:p>
            <a:r>
              <a:rPr lang="en-GB" dirty="0"/>
              <a:t>[Wagons/wains/carts: for local freight]</a:t>
            </a:r>
          </a:p>
          <a:p>
            <a:endParaRPr lang="en-GB" dirty="0"/>
          </a:p>
          <a:p>
            <a:r>
              <a:rPr lang="en-GB" dirty="0"/>
              <a:t>17</a:t>
            </a:r>
            <a:r>
              <a:rPr lang="en-GB" baseline="30000" dirty="0"/>
              <a:t>th</a:t>
            </a:r>
            <a:r>
              <a:rPr lang="en-GB" dirty="0"/>
              <a:t>/18</a:t>
            </a:r>
            <a:r>
              <a:rPr lang="en-GB" baseline="30000" dirty="0"/>
              <a:t>th</a:t>
            </a:r>
            <a:r>
              <a:rPr lang="en-GB" dirty="0"/>
              <a:t> C coaches – private, but also public (the mail/post)</a:t>
            </a:r>
          </a:p>
          <a:p>
            <a:endParaRPr lang="en-GB" dirty="0"/>
          </a:p>
          <a:p>
            <a:r>
              <a:rPr lang="en-GB" dirty="0"/>
              <a:t>18</a:t>
            </a:r>
            <a:r>
              <a:rPr lang="en-GB" baseline="30000" dirty="0"/>
              <a:t>th</a:t>
            </a:r>
            <a:r>
              <a:rPr lang="en-GB" dirty="0"/>
              <a:t> C canals – slow, and essentially for longer-distance freight</a:t>
            </a:r>
          </a:p>
          <a:p>
            <a:endParaRPr lang="en-GB" dirty="0"/>
          </a:p>
          <a:p>
            <a:r>
              <a:rPr lang="en-GB" dirty="0"/>
              <a:t>19</a:t>
            </a:r>
            <a:r>
              <a:rPr lang="en-GB" baseline="30000" dirty="0"/>
              <a:t>th </a:t>
            </a:r>
            <a:r>
              <a:rPr lang="en-GB" dirty="0"/>
              <a:t>C railways – conceived for freight, adapted for passengers</a:t>
            </a:r>
          </a:p>
        </p:txBody>
      </p:sp>
      <p:sp>
        <p:nvSpPr>
          <p:cNvPr id="4" name="Slide Number Placeholder 3"/>
          <p:cNvSpPr>
            <a:spLocks noGrp="1"/>
          </p:cNvSpPr>
          <p:nvPr>
            <p:ph type="sldNum" sz="quarter" idx="12"/>
          </p:nvPr>
        </p:nvSpPr>
        <p:spPr/>
        <p:txBody>
          <a:bodyPr/>
          <a:lstStyle/>
          <a:p>
            <a:pPr>
              <a:defRPr/>
            </a:pPr>
            <a:fld id="{DB66B541-C88E-4D5E-BB6A-31A70935B301}" type="slidenum">
              <a:rPr lang="en-GB" smtClean="0"/>
              <a:pPr>
                <a:defRPr/>
              </a:pPr>
              <a:t>5</a:t>
            </a:fld>
            <a:endParaRPr lang="en-GB"/>
          </a:p>
        </p:txBody>
      </p:sp>
    </p:spTree>
    <p:extLst>
      <p:ext uri="{BB962C8B-B14F-4D97-AF65-F5344CB8AC3E}">
        <p14:creationId xmlns:p14="http://schemas.microsoft.com/office/powerpoint/2010/main" val="4144658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GB" dirty="0"/>
              <a:t>A typical mail-coach</a:t>
            </a:r>
          </a:p>
        </p:txBody>
      </p:sp>
      <p:pic>
        <p:nvPicPr>
          <p:cNvPr id="15363" name="Picture 4" descr="coach"/>
          <p:cNvPicPr>
            <a:picLocks noGrp="1" noChangeAspect="1" noChangeArrowheads="1"/>
          </p:cNvPicPr>
          <p:nvPr>
            <p:ph idx="1"/>
          </p:nvPr>
        </p:nvPicPr>
        <p:blipFill>
          <a:blip r:embed="rId2"/>
          <a:srcRect/>
          <a:stretch>
            <a:fillRect/>
          </a:stretch>
        </p:blipFill>
        <p:spPr>
          <a:xfrm>
            <a:off x="1828800" y="1905000"/>
            <a:ext cx="5614988" cy="3743325"/>
          </a:xfrm>
        </p:spPr>
      </p:pic>
      <p:sp>
        <p:nvSpPr>
          <p:cNvPr id="5" name="Slide Number Placeholder 5"/>
          <p:cNvSpPr>
            <a:spLocks noGrp="1"/>
          </p:cNvSpPr>
          <p:nvPr>
            <p:ph type="sldNum" sz="quarter" idx="12"/>
          </p:nvPr>
        </p:nvSpPr>
        <p:spPr/>
        <p:txBody>
          <a:bodyPr/>
          <a:lstStyle/>
          <a:p>
            <a:pPr>
              <a:defRPr/>
            </a:pPr>
            <a:fld id="{10B99936-FACC-4170-80F0-320F54B12901}" type="slidenum">
              <a:rPr lang="en-GB"/>
              <a:pPr>
                <a:defRPr/>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GB"/>
              <a:t>London-Cambridge</a:t>
            </a:r>
          </a:p>
        </p:txBody>
      </p:sp>
      <p:pic>
        <p:nvPicPr>
          <p:cNvPr id="16387" name="Picture 4" descr="stagecoach"/>
          <p:cNvPicPr>
            <a:picLocks noGrp="1" noChangeAspect="1" noChangeArrowheads="1"/>
          </p:cNvPicPr>
          <p:nvPr>
            <p:ph idx="1"/>
          </p:nvPr>
        </p:nvPicPr>
        <p:blipFill>
          <a:blip r:embed="rId2"/>
          <a:stretch>
            <a:fillRect/>
          </a:stretch>
        </p:blipFill>
        <p:spPr>
          <a:xfrm>
            <a:off x="2262187" y="3020219"/>
            <a:ext cx="4619625" cy="1962150"/>
          </a:xfrm>
        </p:spPr>
      </p:pic>
      <p:sp>
        <p:nvSpPr>
          <p:cNvPr id="5" name="Slide Number Placeholder 5"/>
          <p:cNvSpPr>
            <a:spLocks noGrp="1"/>
          </p:cNvSpPr>
          <p:nvPr>
            <p:ph type="sldNum" sz="quarter" idx="12"/>
          </p:nvPr>
        </p:nvSpPr>
        <p:spPr/>
        <p:txBody>
          <a:bodyPr/>
          <a:lstStyle/>
          <a:p>
            <a:pPr>
              <a:defRPr/>
            </a:pPr>
            <a:fld id="{FA960A69-1F86-4F45-924A-4366E0CFB4D9}" type="slidenum">
              <a:rPr lang="en-GB"/>
              <a:pPr>
                <a:defRPr/>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GB"/>
              <a:t>The fatal compromise</a:t>
            </a:r>
          </a:p>
        </p:txBody>
      </p:sp>
      <p:pic>
        <p:nvPicPr>
          <p:cNvPr id="17411" name="Picture 4" descr="Mail-coach-on-train-450"/>
          <p:cNvPicPr>
            <a:picLocks noGrp="1" noChangeAspect="1" noChangeArrowheads="1"/>
          </p:cNvPicPr>
          <p:nvPr>
            <p:ph idx="1"/>
          </p:nvPr>
        </p:nvPicPr>
        <p:blipFill>
          <a:blip r:embed="rId2"/>
          <a:srcRect/>
          <a:stretch>
            <a:fillRect/>
          </a:stretch>
        </p:blipFill>
        <p:spPr>
          <a:xfrm>
            <a:off x="1600200" y="1752600"/>
            <a:ext cx="5891213" cy="3967163"/>
          </a:xfrm>
        </p:spPr>
      </p:pic>
      <p:sp>
        <p:nvSpPr>
          <p:cNvPr id="5" name="Slide Number Placeholder 5"/>
          <p:cNvSpPr>
            <a:spLocks noGrp="1"/>
          </p:cNvSpPr>
          <p:nvPr>
            <p:ph type="sldNum" sz="quarter" idx="12"/>
          </p:nvPr>
        </p:nvSpPr>
        <p:spPr/>
        <p:txBody>
          <a:bodyPr/>
          <a:lstStyle/>
          <a:p>
            <a:pPr>
              <a:defRPr/>
            </a:pPr>
            <a:fld id="{9F068013-3F0D-42E5-BF7F-42569AD13E8F}" type="slidenum">
              <a:rPr lang="en-GB"/>
              <a:pPr>
                <a:defRPr/>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GB"/>
              <a:t>Types of bestowed name</a:t>
            </a:r>
          </a:p>
        </p:txBody>
      </p:sp>
      <p:sp>
        <p:nvSpPr>
          <p:cNvPr id="12291" name="Rectangle 3"/>
          <p:cNvSpPr>
            <a:spLocks noGrp="1" noChangeArrowheads="1"/>
          </p:cNvSpPr>
          <p:nvPr>
            <p:ph idx="1"/>
          </p:nvPr>
        </p:nvSpPr>
        <p:spPr/>
        <p:txBody>
          <a:bodyPr/>
          <a:lstStyle/>
          <a:p>
            <a:pPr eaLnBrk="1" hangingPunct="1">
              <a:defRPr/>
            </a:pPr>
            <a:endParaRPr lang="en-GB" dirty="0"/>
          </a:p>
          <a:p>
            <a:pPr eaLnBrk="1" hangingPunct="1">
              <a:defRPr/>
            </a:pPr>
            <a:r>
              <a:rPr lang="en-GB" dirty="0"/>
              <a:t>Names were bestowed on some regular (mail) coach services (ambiguity between machine and service)</a:t>
            </a:r>
          </a:p>
          <a:p>
            <a:pPr eaLnBrk="1" hangingPunct="1">
              <a:defRPr/>
            </a:pPr>
            <a:endParaRPr lang="en-GB" dirty="0">
              <a:solidFill>
                <a:schemeClr val="tx2"/>
              </a:solidFill>
            </a:endParaRPr>
          </a:p>
          <a:p>
            <a:pPr eaLnBrk="1" hangingPunct="1">
              <a:defRPr/>
            </a:pPr>
            <a:r>
              <a:rPr lang="en-GB" dirty="0">
                <a:solidFill>
                  <a:schemeClr val="tx2"/>
                </a:solidFill>
              </a:rPr>
              <a:t>Commemorative</a:t>
            </a:r>
            <a:r>
              <a:rPr lang="en-GB" dirty="0"/>
              <a:t> or </a:t>
            </a:r>
            <a:r>
              <a:rPr lang="en-GB" dirty="0">
                <a:solidFill>
                  <a:schemeClr val="tx2"/>
                </a:solidFill>
              </a:rPr>
              <a:t>appropriated</a:t>
            </a:r>
            <a:r>
              <a:rPr lang="en-GB" dirty="0"/>
              <a:t> names (i.e. adopted or adapted from elsewhere) – </a:t>
            </a:r>
            <a:r>
              <a:rPr lang="en-GB" i="1" dirty="0"/>
              <a:t>Diligence </a:t>
            </a:r>
            <a:r>
              <a:rPr lang="en-GB" dirty="0"/>
              <a:t>(from French </a:t>
            </a:r>
            <a:r>
              <a:rPr lang="en-GB" i="1" dirty="0" err="1"/>
              <a:t>carrosse</a:t>
            </a:r>
            <a:r>
              <a:rPr lang="en-GB" i="1" dirty="0"/>
              <a:t> de diligence</a:t>
            </a:r>
            <a:r>
              <a:rPr lang="en-GB" dirty="0"/>
              <a:t> ‘fast coach’) &gt; </a:t>
            </a:r>
            <a:r>
              <a:rPr lang="en-GB" i="1" dirty="0"/>
              <a:t>dilly</a:t>
            </a:r>
            <a:r>
              <a:rPr lang="en-GB" dirty="0"/>
              <a:t>; also names borrowed from other </a:t>
            </a:r>
            <a:r>
              <a:rPr lang="en-GB" dirty="0" err="1"/>
              <a:t>nameables</a:t>
            </a:r>
            <a:r>
              <a:rPr lang="en-GB" dirty="0"/>
              <a:t>: </a:t>
            </a:r>
            <a:r>
              <a:rPr lang="en-GB" i="1" dirty="0"/>
              <a:t>Courier </a:t>
            </a:r>
            <a:r>
              <a:rPr lang="en-GB" dirty="0"/>
              <a:t>(typically a newspaper title), </a:t>
            </a:r>
            <a:r>
              <a:rPr lang="en-GB" i="1" dirty="0"/>
              <a:t>Mercury</a:t>
            </a:r>
            <a:r>
              <a:rPr lang="en-GB" dirty="0"/>
              <a:t> (god of travellers and messages)</a:t>
            </a:r>
          </a:p>
          <a:p>
            <a:pPr eaLnBrk="1" hangingPunct="1">
              <a:defRPr/>
            </a:pPr>
            <a:endParaRPr lang="en-GB" dirty="0">
              <a:solidFill>
                <a:schemeClr val="tx2"/>
              </a:solidFill>
            </a:endParaRPr>
          </a:p>
          <a:p>
            <a:pPr eaLnBrk="1" hangingPunct="1">
              <a:defRPr/>
            </a:pPr>
            <a:r>
              <a:rPr lang="en-GB" dirty="0">
                <a:solidFill>
                  <a:schemeClr val="tx2"/>
                </a:solidFill>
              </a:rPr>
              <a:t>Essential</a:t>
            </a:r>
            <a:r>
              <a:rPr lang="en-GB" dirty="0"/>
              <a:t> or </a:t>
            </a:r>
            <a:r>
              <a:rPr lang="en-GB" dirty="0">
                <a:solidFill>
                  <a:schemeClr val="tx2"/>
                </a:solidFill>
              </a:rPr>
              <a:t>descriptive</a:t>
            </a:r>
            <a:r>
              <a:rPr lang="en-GB" dirty="0"/>
              <a:t> names (made up for the named object itself) – </a:t>
            </a:r>
            <a:r>
              <a:rPr lang="en-GB" i="1" dirty="0"/>
              <a:t>Birmingham Flyer </a:t>
            </a:r>
            <a:r>
              <a:rPr lang="en-GB" dirty="0"/>
              <a:t>(the typical commercial coach name), </a:t>
            </a:r>
            <a:r>
              <a:rPr lang="en-GB" i="1" dirty="0"/>
              <a:t>Red Rover</a:t>
            </a:r>
            <a:r>
              <a:rPr lang="en-GB" dirty="0"/>
              <a:t>, (metaphorically) </a:t>
            </a:r>
            <a:r>
              <a:rPr lang="en-GB" i="1" dirty="0"/>
              <a:t>Quicksilver </a:t>
            </a:r>
            <a:r>
              <a:rPr lang="en-GB" dirty="0"/>
              <a:t>(also allusion to </a:t>
            </a:r>
            <a:r>
              <a:rPr lang="en-GB" i="1" dirty="0"/>
              <a:t>Mercury</a:t>
            </a:r>
            <a:r>
              <a:rPr lang="en-GB" dirty="0"/>
              <a:t>)</a:t>
            </a:r>
          </a:p>
        </p:txBody>
      </p:sp>
      <p:sp>
        <p:nvSpPr>
          <p:cNvPr id="5" name="Slide Number Placeholder 5"/>
          <p:cNvSpPr>
            <a:spLocks noGrp="1"/>
          </p:cNvSpPr>
          <p:nvPr>
            <p:ph type="sldNum" sz="quarter" idx="12"/>
          </p:nvPr>
        </p:nvSpPr>
        <p:spPr/>
        <p:txBody>
          <a:bodyPr/>
          <a:lstStyle/>
          <a:p>
            <a:pPr>
              <a:defRPr/>
            </a:pPr>
            <a:fld id="{98955CC2-A0B1-4333-BE47-0128D30DFC3F}" type="slidenum">
              <a:rPr lang="en-GB"/>
              <a:pPr>
                <a:defRPr/>
              </a:pPr>
              <a:t>9</a:t>
            </a:fld>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242</TotalTime>
  <Words>2337</Words>
  <Application>Microsoft Office PowerPoint</Application>
  <PresentationFormat>On-screen Show (4:3)</PresentationFormat>
  <Paragraphs>214</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Wingdings</vt:lpstr>
      <vt:lpstr>Office Theme</vt:lpstr>
      <vt:lpstr>A natural history of proper naming in the context of emerging mass production </vt:lpstr>
      <vt:lpstr>Abstract</vt:lpstr>
      <vt:lpstr>Key idea – an onomastic journey</vt:lpstr>
      <vt:lpstr>A model</vt:lpstr>
      <vt:lpstr>A brief history of the conveyance of people in Britain (and Europe generally!)</vt:lpstr>
      <vt:lpstr>A typical mail-coach</vt:lpstr>
      <vt:lpstr>London-Cambridge</vt:lpstr>
      <vt:lpstr>The fatal compromise</vt:lpstr>
      <vt:lpstr>Types of bestowed name</vt:lpstr>
      <vt:lpstr>Quicksilver – the last survivor</vt:lpstr>
      <vt:lpstr>Also more oblique (indirect) names, but relating to the same ideas</vt:lpstr>
      <vt:lpstr>Locomotives</vt:lpstr>
      <vt:lpstr>Commemorative or appropriated (1)</vt:lpstr>
      <vt:lpstr>Commemorative (2)</vt:lpstr>
      <vt:lpstr>James Brunton’s Steam Horse (1813) – transitional, partly commemorative, essential</vt:lpstr>
      <vt:lpstr>The sub-categories of essential or descriptive names for locomotives (1)</vt:lpstr>
      <vt:lpstr>  1: Names which emphasize the cleverness of the device, producing novelty and (therefore) advance and superiority </vt:lpstr>
      <vt:lpstr>Brandreth’s Cycloped (1829)</vt:lpstr>
      <vt:lpstr>  2: Names which allude directly to coal, fire and steam and the motion that they cause </vt:lpstr>
      <vt:lpstr>3: Names which designate a device which has great power </vt:lpstr>
      <vt:lpstr>The five categories of essential name (2)</vt:lpstr>
      <vt:lpstr>4: Names which designate a device which is speedy or ready for action</vt:lpstr>
      <vt:lpstr>Eclipse</vt:lpstr>
      <vt:lpstr> 5: Names which designate a device which is “excellent”  </vt:lpstr>
      <vt:lpstr>John Bull</vt:lpstr>
      <vt:lpstr>My claim</vt:lpstr>
      <vt:lpstr>New naming strategies can be shown to emerge from seeds in the old one</vt:lpstr>
      <vt:lpstr>Evolution of naming practices  in general</vt:lpstr>
      <vt:lpstr>Testing the idea (1):  Early rock music bands</vt:lpstr>
      <vt:lpstr>Testing the idea (2): small businesses</vt:lpstr>
      <vt:lpstr>Testing the idea (3): Place-names in general, also street-names in particular</vt:lpstr>
      <vt:lpstr> General law of the evolution of name-bestowal?</vt:lpstr>
      <vt:lpstr>That’s all, folks!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Richard Coates</cp:lastModifiedBy>
  <cp:revision>24</cp:revision>
  <cp:lastPrinted>1601-01-01T00:00:00Z</cp:lastPrinted>
  <dcterms:created xsi:type="dcterms:W3CDTF">1601-01-01T00:00:00Z</dcterms:created>
  <dcterms:modified xsi:type="dcterms:W3CDTF">2019-09-25T22:39:00Z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