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386" r:id="rId2"/>
    <p:sldId id="457" r:id="rId3"/>
    <p:sldId id="447" r:id="rId4"/>
    <p:sldId id="446" r:id="rId5"/>
    <p:sldId id="456" r:id="rId6"/>
    <p:sldId id="445" r:id="rId7"/>
    <p:sldId id="452" r:id="rId8"/>
    <p:sldId id="453" r:id="rId9"/>
    <p:sldId id="449" r:id="rId10"/>
    <p:sldId id="448" r:id="rId11"/>
    <p:sldId id="451" r:id="rId12"/>
    <p:sldId id="450" r:id="rId13"/>
    <p:sldId id="432" r:id="rId14"/>
    <p:sldId id="324" r:id="rId15"/>
    <p:sldId id="320" r:id="rId16"/>
    <p:sldId id="377" r:id="rId17"/>
    <p:sldId id="431" r:id="rId18"/>
    <p:sldId id="420" r:id="rId19"/>
    <p:sldId id="423" r:id="rId20"/>
    <p:sldId id="427" r:id="rId21"/>
    <p:sldId id="429" r:id="rId22"/>
    <p:sldId id="428" r:id="rId23"/>
    <p:sldId id="430" r:id="rId24"/>
    <p:sldId id="424" r:id="rId25"/>
    <p:sldId id="425" r:id="rId26"/>
    <p:sldId id="426" r:id="rId27"/>
    <p:sldId id="433" r:id="rId28"/>
    <p:sldId id="439" r:id="rId29"/>
    <p:sldId id="440" r:id="rId30"/>
    <p:sldId id="442" r:id="rId31"/>
    <p:sldId id="443" r:id="rId32"/>
    <p:sldId id="455" r:id="rId3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624C8F-5B6B-4FB4-A713-79D481AB6134}">
          <p14:sldIdLst>
            <p14:sldId id="386"/>
            <p14:sldId id="457"/>
            <p14:sldId id="447"/>
            <p14:sldId id="446"/>
            <p14:sldId id="456"/>
            <p14:sldId id="445"/>
            <p14:sldId id="452"/>
            <p14:sldId id="453"/>
            <p14:sldId id="449"/>
            <p14:sldId id="448"/>
            <p14:sldId id="451"/>
            <p14:sldId id="450"/>
            <p14:sldId id="432"/>
            <p14:sldId id="324"/>
            <p14:sldId id="320"/>
            <p14:sldId id="377"/>
            <p14:sldId id="431"/>
            <p14:sldId id="420"/>
            <p14:sldId id="423"/>
            <p14:sldId id="427"/>
            <p14:sldId id="429"/>
            <p14:sldId id="428"/>
            <p14:sldId id="430"/>
            <p14:sldId id="424"/>
            <p14:sldId id="425"/>
            <p14:sldId id="426"/>
            <p14:sldId id="433"/>
            <p14:sldId id="439"/>
            <p14:sldId id="440"/>
            <p14:sldId id="442"/>
            <p14:sldId id="443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213"/>
    <a:srgbClr val="0B40B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586"/>
  </p:normalViewPr>
  <p:slideViewPr>
    <p:cSldViewPr snapToGrid="0">
      <p:cViewPr>
        <p:scale>
          <a:sx n="60" d="100"/>
          <a:sy n="60" d="100"/>
        </p:scale>
        <p:origin x="121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cat>
            <c:strRef>
              <c:f>Лист1!$B$1:$H$1</c:f>
              <c:strCach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71</c:v>
                </c:pt>
                <c:pt idx="1">
                  <c:v>99</c:v>
                </c:pt>
                <c:pt idx="2">
                  <c:v>121</c:v>
                </c:pt>
                <c:pt idx="3">
                  <c:v>117</c:v>
                </c:pt>
                <c:pt idx="4">
                  <c:v>79</c:v>
                </c:pt>
                <c:pt idx="5">
                  <c:v>72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3-4631-89B1-3AD31D37B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809600"/>
        <c:axId val="86815872"/>
        <c:axId val="0"/>
      </c:bar3DChart>
      <c:catAx>
        <c:axId val="8680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ru-RU" sz="2400"/>
                  <a:t>Классы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815872"/>
        <c:crosses val="autoZero"/>
        <c:auto val="1"/>
        <c:lblAlgn val="ctr"/>
        <c:lblOffset val="100"/>
        <c:noMultiLvlLbl val="0"/>
      </c:catAx>
      <c:valAx>
        <c:axId val="868158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Количество</a:t>
                </a:r>
              </a:p>
              <a:p>
                <a:pPr>
                  <a:defRPr/>
                </a:pPr>
                <a:r>
                  <a:rPr lang="ru-RU"/>
                  <a:t>сценариев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80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уроков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</c:v>
                </c:pt>
                <c:pt idx="6">
                  <c:v>10</c:v>
                </c:pt>
                <c:pt idx="7">
                  <c:v>6</c:v>
                </c:pt>
                <c:pt idx="8">
                  <c:v>4</c:v>
                </c:pt>
                <c:pt idx="9">
                  <c:v>8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4-49EF-A42C-605F5782D3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6938368"/>
        <c:axId val="86940288"/>
        <c:axId val="0"/>
      </c:bar3DChart>
      <c:catAx>
        <c:axId val="8693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Количество сценариев уроков биологии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86940288"/>
        <c:crosses val="autoZero"/>
        <c:auto val="1"/>
        <c:lblAlgn val="ctr"/>
        <c:lblOffset val="100"/>
        <c:noMultiLvlLbl val="0"/>
      </c:catAx>
      <c:valAx>
        <c:axId val="86940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9383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163C6-D93C-47DC-A69E-B02E78451009}" type="doc">
      <dgm:prSet loTypeId="urn:microsoft.com/office/officeart/2005/8/layout/arrow2" loCatId="process" qsTypeId="urn:microsoft.com/office/officeart/2005/8/quickstyle/simple2" qsCatId="simple" csTypeId="urn:microsoft.com/office/officeart/2005/8/colors/accent0_1" csCatId="mainScheme" phldr="1"/>
      <dgm:spPr/>
    </dgm:pt>
    <dgm:pt modelId="{BD7AC9EC-BA92-4656-B07B-ED53C21077D8}">
      <dgm:prSet phldrT="[Текст]"/>
      <dgm:spPr/>
      <dgm:t>
        <a:bodyPr anchor="ctr"/>
        <a:lstStyle/>
        <a:p>
          <a:pPr algn="ctr"/>
          <a:r>
            <a:rPr lang="ru-RU" dirty="0">
              <a:solidFill>
                <a:srgbClr val="0070C0"/>
              </a:solidFill>
            </a:rPr>
            <a:t>9</a:t>
          </a:r>
        </a:p>
      </dgm:t>
    </dgm:pt>
    <dgm:pt modelId="{F263026F-3DBC-4C34-A039-DC30C528F8AD}" type="parTrans" cxnId="{44A25528-755E-44FC-A687-D115CF795FBA}">
      <dgm:prSet/>
      <dgm:spPr/>
      <dgm:t>
        <a:bodyPr/>
        <a:lstStyle/>
        <a:p>
          <a:endParaRPr lang="ru-RU"/>
        </a:p>
      </dgm:t>
    </dgm:pt>
    <dgm:pt modelId="{D7319604-348C-43CE-8A9C-4AF1BC975DBC}" type="sibTrans" cxnId="{44A25528-755E-44FC-A687-D115CF795FBA}">
      <dgm:prSet/>
      <dgm:spPr/>
      <dgm:t>
        <a:bodyPr/>
        <a:lstStyle/>
        <a:p>
          <a:endParaRPr lang="ru-RU"/>
        </a:p>
      </dgm:t>
    </dgm:pt>
    <dgm:pt modelId="{D73D29E4-7BB8-4226-B853-98018FDACB4A}">
      <dgm:prSet phldrT="[Текст]"/>
      <dgm:spPr/>
      <dgm:t>
        <a:bodyPr anchor="ctr"/>
        <a:lstStyle/>
        <a:p>
          <a:pPr algn="ctr"/>
          <a:r>
            <a:rPr lang="ru-RU" dirty="0">
              <a:solidFill>
                <a:srgbClr val="0070C0"/>
              </a:solidFill>
            </a:rPr>
            <a:t>133</a:t>
          </a:r>
        </a:p>
      </dgm:t>
    </dgm:pt>
    <dgm:pt modelId="{A8742C1A-977B-4481-A648-7BBE4C504B4E}" type="parTrans" cxnId="{E012AB4A-5D8B-4855-A713-EA6B32DCCBEB}">
      <dgm:prSet/>
      <dgm:spPr/>
      <dgm:t>
        <a:bodyPr/>
        <a:lstStyle/>
        <a:p>
          <a:endParaRPr lang="ru-RU"/>
        </a:p>
      </dgm:t>
    </dgm:pt>
    <dgm:pt modelId="{A9B05E90-B0B3-44A8-8B17-DD342A5C09ED}" type="sibTrans" cxnId="{E012AB4A-5D8B-4855-A713-EA6B32DCCBEB}">
      <dgm:prSet/>
      <dgm:spPr/>
      <dgm:t>
        <a:bodyPr/>
        <a:lstStyle/>
        <a:p>
          <a:endParaRPr lang="ru-RU"/>
        </a:p>
      </dgm:t>
    </dgm:pt>
    <dgm:pt modelId="{8945BB83-935A-444D-B16F-D76FCEF16AAC}">
      <dgm:prSet phldrT="[Текст]"/>
      <dgm:spPr/>
      <dgm:t>
        <a:bodyPr anchor="ctr"/>
        <a:lstStyle/>
        <a:p>
          <a:pPr algn="ctr"/>
          <a:r>
            <a:rPr lang="ru-RU" dirty="0">
              <a:solidFill>
                <a:srgbClr val="0070C0"/>
              </a:solidFill>
            </a:rPr>
            <a:t>453</a:t>
          </a:r>
        </a:p>
      </dgm:t>
    </dgm:pt>
    <dgm:pt modelId="{8F88CB74-2FAA-4A73-9A40-0A83F2BAC00E}" type="parTrans" cxnId="{FCC90BA8-9273-44B9-895C-752EB429B9F7}">
      <dgm:prSet/>
      <dgm:spPr/>
      <dgm:t>
        <a:bodyPr/>
        <a:lstStyle/>
        <a:p>
          <a:endParaRPr lang="ru-RU"/>
        </a:p>
      </dgm:t>
    </dgm:pt>
    <dgm:pt modelId="{1A0DCAED-E0FA-4BF2-8DA0-0AB819791D50}" type="sibTrans" cxnId="{FCC90BA8-9273-44B9-895C-752EB429B9F7}">
      <dgm:prSet/>
      <dgm:spPr/>
      <dgm:t>
        <a:bodyPr/>
        <a:lstStyle/>
        <a:p>
          <a:endParaRPr lang="ru-RU"/>
        </a:p>
      </dgm:t>
    </dgm:pt>
    <dgm:pt modelId="{B8A04807-4C9B-4C73-90CE-A4BFAB504090}" type="pres">
      <dgm:prSet presAssocID="{EF4163C6-D93C-47DC-A69E-B02E78451009}" presName="arrowDiagram" presStyleCnt="0">
        <dgm:presLayoutVars>
          <dgm:chMax val="5"/>
          <dgm:dir/>
          <dgm:resizeHandles val="exact"/>
        </dgm:presLayoutVars>
      </dgm:prSet>
      <dgm:spPr/>
    </dgm:pt>
    <dgm:pt modelId="{0FEF76E8-C351-438D-A73D-112B2CB2CBEB}" type="pres">
      <dgm:prSet presAssocID="{EF4163C6-D93C-47DC-A69E-B02E78451009}" presName="arrow" presStyleLbl="bgShp" presStyleIdx="0" presStyleCnt="1" custScaleX="144707"/>
      <dgm:spPr/>
    </dgm:pt>
    <dgm:pt modelId="{6CAA3BFD-4017-4937-93A2-85D86F1413D1}" type="pres">
      <dgm:prSet presAssocID="{EF4163C6-D93C-47DC-A69E-B02E78451009}" presName="arrowDiagram3" presStyleCnt="0"/>
      <dgm:spPr/>
    </dgm:pt>
    <dgm:pt modelId="{28630E37-49DE-4705-97D8-46E47374F84D}" type="pres">
      <dgm:prSet presAssocID="{BD7AC9EC-BA92-4656-B07B-ED53C21077D8}" presName="bullet3a" presStyleLbl="node1" presStyleIdx="0" presStyleCnt="3" custLinFactX="-257642" custLinFactNeighborX="-300000" custLinFactNeighborY="-10828"/>
      <dgm:spPr/>
    </dgm:pt>
    <dgm:pt modelId="{6EB50C68-9A10-4801-BE5B-A7E76F9CDD02}" type="pres">
      <dgm:prSet presAssocID="{BD7AC9EC-BA92-4656-B07B-ED53C21077D8}" presName="textBox3a" presStyleLbl="revTx" presStyleIdx="0" presStyleCnt="3" custScaleX="85710" custScaleY="49712" custLinFactX="-35900" custLinFactY="-2828" custLinFactNeighborX="-100000" custLinFactNeighborY="-100000">
        <dgm:presLayoutVars>
          <dgm:bulletEnabled val="1"/>
        </dgm:presLayoutVars>
      </dgm:prSet>
      <dgm:spPr/>
    </dgm:pt>
    <dgm:pt modelId="{74165AC8-5F8E-4824-9D67-D8D9E0BB003B}" type="pres">
      <dgm:prSet presAssocID="{D73D29E4-7BB8-4226-B853-98018FDACB4A}" presName="bullet3b" presStyleLbl="node1" presStyleIdx="1" presStyleCnt="3" custLinFactNeighborX="-50915" custLinFactNeighborY="-20965"/>
      <dgm:spPr/>
    </dgm:pt>
    <dgm:pt modelId="{F6F4E302-3EB3-4B4C-9642-C0A777D5E6CF}" type="pres">
      <dgm:prSet presAssocID="{D73D29E4-7BB8-4226-B853-98018FDACB4A}" presName="textBox3b" presStyleLbl="revTx" presStyleIdx="1" presStyleCnt="3" custScaleX="110396" custScaleY="27126" custLinFactNeighborX="-72788" custLinFactNeighborY="-84456">
        <dgm:presLayoutVars>
          <dgm:bulletEnabled val="1"/>
        </dgm:presLayoutVars>
      </dgm:prSet>
      <dgm:spPr/>
    </dgm:pt>
    <dgm:pt modelId="{F1DC14A0-40B5-4E43-B13C-665A4395618C}" type="pres">
      <dgm:prSet presAssocID="{8945BB83-935A-444D-B16F-D76FCEF16AAC}" presName="bullet3c" presStyleLbl="node1" presStyleIdx="2" presStyleCnt="3" custLinFactNeighborX="84474" custLinFactNeighborY="17328"/>
      <dgm:spPr/>
    </dgm:pt>
    <dgm:pt modelId="{89137E0D-B9FB-4848-88FE-4951D72C0093}" type="pres">
      <dgm:prSet presAssocID="{8945BB83-935A-444D-B16F-D76FCEF16AAC}" presName="textBox3c" presStyleLbl="revTx" presStyleIdx="2" presStyleCnt="3" custScaleX="110921" custScaleY="20249" custLinFactNeighborX="-28176" custLinFactNeighborY="-75168">
        <dgm:presLayoutVars>
          <dgm:bulletEnabled val="1"/>
        </dgm:presLayoutVars>
      </dgm:prSet>
      <dgm:spPr/>
    </dgm:pt>
  </dgm:ptLst>
  <dgm:cxnLst>
    <dgm:cxn modelId="{C0D2210C-71DD-400E-B82D-C7225C70354E}" type="presOf" srcId="{EF4163C6-D93C-47DC-A69E-B02E78451009}" destId="{B8A04807-4C9B-4C73-90CE-A4BFAB504090}" srcOrd="0" destOrd="0" presId="urn:microsoft.com/office/officeart/2005/8/layout/arrow2"/>
    <dgm:cxn modelId="{44A25528-755E-44FC-A687-D115CF795FBA}" srcId="{EF4163C6-D93C-47DC-A69E-B02E78451009}" destId="{BD7AC9EC-BA92-4656-B07B-ED53C21077D8}" srcOrd="0" destOrd="0" parTransId="{F263026F-3DBC-4C34-A039-DC30C528F8AD}" sibTransId="{D7319604-348C-43CE-8A9C-4AF1BC975DBC}"/>
    <dgm:cxn modelId="{8B6B063E-4F87-4425-8CA3-1733505C8D4D}" type="presOf" srcId="{D73D29E4-7BB8-4226-B853-98018FDACB4A}" destId="{F6F4E302-3EB3-4B4C-9642-C0A777D5E6CF}" srcOrd="0" destOrd="0" presId="urn:microsoft.com/office/officeart/2005/8/layout/arrow2"/>
    <dgm:cxn modelId="{E012AB4A-5D8B-4855-A713-EA6B32DCCBEB}" srcId="{EF4163C6-D93C-47DC-A69E-B02E78451009}" destId="{D73D29E4-7BB8-4226-B853-98018FDACB4A}" srcOrd="1" destOrd="0" parTransId="{A8742C1A-977B-4481-A648-7BBE4C504B4E}" sibTransId="{A9B05E90-B0B3-44A8-8B17-DD342A5C09ED}"/>
    <dgm:cxn modelId="{FCC90BA8-9273-44B9-895C-752EB429B9F7}" srcId="{EF4163C6-D93C-47DC-A69E-B02E78451009}" destId="{8945BB83-935A-444D-B16F-D76FCEF16AAC}" srcOrd="2" destOrd="0" parTransId="{8F88CB74-2FAA-4A73-9A40-0A83F2BAC00E}" sibTransId="{1A0DCAED-E0FA-4BF2-8DA0-0AB819791D50}"/>
    <dgm:cxn modelId="{FAF0FEB0-574C-401A-8D18-CADE9EC05556}" type="presOf" srcId="{8945BB83-935A-444D-B16F-D76FCEF16AAC}" destId="{89137E0D-B9FB-4848-88FE-4951D72C0093}" srcOrd="0" destOrd="0" presId="urn:microsoft.com/office/officeart/2005/8/layout/arrow2"/>
    <dgm:cxn modelId="{601072E5-8F75-465C-BF61-6A337DCB5FFD}" type="presOf" srcId="{BD7AC9EC-BA92-4656-B07B-ED53C21077D8}" destId="{6EB50C68-9A10-4801-BE5B-A7E76F9CDD02}" srcOrd="0" destOrd="0" presId="urn:microsoft.com/office/officeart/2005/8/layout/arrow2"/>
    <dgm:cxn modelId="{65F0B018-4FC0-4FC1-88A8-6B3C1609BE34}" type="presParOf" srcId="{B8A04807-4C9B-4C73-90CE-A4BFAB504090}" destId="{0FEF76E8-C351-438D-A73D-112B2CB2CBEB}" srcOrd="0" destOrd="0" presId="urn:microsoft.com/office/officeart/2005/8/layout/arrow2"/>
    <dgm:cxn modelId="{9DF10AA1-4144-4A39-93F3-84C9BCA5904E}" type="presParOf" srcId="{B8A04807-4C9B-4C73-90CE-A4BFAB504090}" destId="{6CAA3BFD-4017-4937-93A2-85D86F1413D1}" srcOrd="1" destOrd="0" presId="urn:microsoft.com/office/officeart/2005/8/layout/arrow2"/>
    <dgm:cxn modelId="{7F00B740-1AB0-41C8-B0AA-AA7307E17CB3}" type="presParOf" srcId="{6CAA3BFD-4017-4937-93A2-85D86F1413D1}" destId="{28630E37-49DE-4705-97D8-46E47374F84D}" srcOrd="0" destOrd="0" presId="urn:microsoft.com/office/officeart/2005/8/layout/arrow2"/>
    <dgm:cxn modelId="{4C87E879-84E6-4BF2-B625-D880A9AA9C11}" type="presParOf" srcId="{6CAA3BFD-4017-4937-93A2-85D86F1413D1}" destId="{6EB50C68-9A10-4801-BE5B-A7E76F9CDD02}" srcOrd="1" destOrd="0" presId="urn:microsoft.com/office/officeart/2005/8/layout/arrow2"/>
    <dgm:cxn modelId="{215C9118-BFA5-4B68-8BCC-BC9AB54A2597}" type="presParOf" srcId="{6CAA3BFD-4017-4937-93A2-85D86F1413D1}" destId="{74165AC8-5F8E-4824-9D67-D8D9E0BB003B}" srcOrd="2" destOrd="0" presId="urn:microsoft.com/office/officeart/2005/8/layout/arrow2"/>
    <dgm:cxn modelId="{95456F1D-AB72-42D5-B973-C1597C10673B}" type="presParOf" srcId="{6CAA3BFD-4017-4937-93A2-85D86F1413D1}" destId="{F6F4E302-3EB3-4B4C-9642-C0A777D5E6CF}" srcOrd="3" destOrd="0" presId="urn:microsoft.com/office/officeart/2005/8/layout/arrow2"/>
    <dgm:cxn modelId="{6D0BA624-7D1C-4751-ADA5-652227CC8126}" type="presParOf" srcId="{6CAA3BFD-4017-4937-93A2-85D86F1413D1}" destId="{F1DC14A0-40B5-4E43-B13C-665A4395618C}" srcOrd="4" destOrd="0" presId="urn:microsoft.com/office/officeart/2005/8/layout/arrow2"/>
    <dgm:cxn modelId="{372CDFA0-78D6-46D8-A298-ED99AE0845B0}" type="presParOf" srcId="{6CAA3BFD-4017-4937-93A2-85D86F1413D1}" destId="{89137E0D-B9FB-4848-88FE-4951D72C009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D5640-2BA9-4956-B9A9-9AAE49DC75C3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903CAC-E561-4E3D-9B87-E61FC3E05AF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КОНТЕНТ</a:t>
          </a:r>
          <a:endParaRPr lang="en-US" sz="1400" b="1" dirty="0">
            <a:solidFill>
              <a:schemeClr val="accent1">
                <a:lumMod val="75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общий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EFACC3B5-83A6-4849-86FE-3F38923FB9C1}" type="parTrans" cxnId="{249E49E5-6CCD-4CA0-BAE8-88737E034F6D}">
      <dgm:prSet/>
      <dgm:spPr/>
      <dgm:t>
        <a:bodyPr/>
        <a:lstStyle/>
        <a:p>
          <a:pPr algn="ctr"/>
          <a:endParaRPr lang="ru-RU" sz="1400"/>
        </a:p>
      </dgm:t>
    </dgm:pt>
    <dgm:pt modelId="{FA9CE2D3-3415-404A-BFCE-0E03D5A313C8}" type="sibTrans" cxnId="{249E49E5-6CCD-4CA0-BAE8-88737E034F6D}">
      <dgm:prSet/>
      <dgm:spPr/>
      <dgm:t>
        <a:bodyPr/>
        <a:lstStyle/>
        <a:p>
          <a:pPr algn="ctr"/>
          <a:endParaRPr lang="ru-RU" sz="1400"/>
        </a:p>
      </dgm:t>
    </dgm:pt>
    <dgm:pt modelId="{C98BD163-C20D-41D0-A794-41AEC6DFB44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КОНТЕНТ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обучающихся</a:t>
          </a:r>
        </a:p>
      </dgm:t>
    </dgm:pt>
    <dgm:pt modelId="{BB76A4EB-4A26-44FF-9EEA-810EB6694C5B}" type="parTrans" cxnId="{F51F9AFE-492D-4188-8807-A43952BBF6D1}">
      <dgm:prSet/>
      <dgm:spPr/>
      <dgm:t>
        <a:bodyPr/>
        <a:lstStyle/>
        <a:p>
          <a:pPr algn="ctr"/>
          <a:endParaRPr lang="ru-RU" sz="1400"/>
        </a:p>
      </dgm:t>
    </dgm:pt>
    <dgm:pt modelId="{B21C91E8-9984-44A3-92B0-78B5334F9937}" type="sibTrans" cxnId="{F51F9AFE-492D-4188-8807-A43952BBF6D1}">
      <dgm:prSet/>
      <dgm:spPr/>
      <dgm:t>
        <a:bodyPr/>
        <a:lstStyle/>
        <a:p>
          <a:pPr algn="ctr"/>
          <a:endParaRPr lang="ru-RU" sz="1400"/>
        </a:p>
      </dgm:t>
    </dgm:pt>
    <dgm:pt modelId="{248D2118-889B-4F71-8B70-A004C68A12B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КОНТЕНТ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учителя</a:t>
          </a:r>
          <a:endParaRPr lang="ru-RU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026687C0-94C7-47D8-9762-A3C73EBB842A}" type="parTrans" cxnId="{5272EEC5-DB7E-4860-9CD4-A657F92F2248}">
      <dgm:prSet/>
      <dgm:spPr/>
      <dgm:t>
        <a:bodyPr/>
        <a:lstStyle/>
        <a:p>
          <a:pPr algn="ctr"/>
          <a:endParaRPr lang="ru-RU" sz="1400"/>
        </a:p>
      </dgm:t>
    </dgm:pt>
    <dgm:pt modelId="{9D6DD9ED-5A8F-485A-AAEB-7FF45BA6B5AC}" type="sibTrans" cxnId="{5272EEC5-DB7E-4860-9CD4-A657F92F2248}">
      <dgm:prSet/>
      <dgm:spPr/>
      <dgm:t>
        <a:bodyPr/>
        <a:lstStyle/>
        <a:p>
          <a:pPr algn="ctr"/>
          <a:endParaRPr lang="ru-RU" sz="1400"/>
        </a:p>
      </dgm:t>
    </dgm:pt>
    <dgm:pt modelId="{8D8521F1-C5C9-4834-B827-96002ADDA69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Умения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CC03D26E-BAA5-4FE5-A93A-1067C07093AF}" type="parTrans" cxnId="{E79B9D4D-E035-43E0-A3BD-EE343F961604}">
      <dgm:prSet/>
      <dgm:spPr/>
      <dgm:t>
        <a:bodyPr/>
        <a:lstStyle/>
        <a:p>
          <a:pPr algn="ctr"/>
          <a:endParaRPr lang="ru-RU" sz="1400"/>
        </a:p>
      </dgm:t>
    </dgm:pt>
    <dgm:pt modelId="{780ECF1E-2FB9-4BA0-88E6-33271AB63870}" type="sibTrans" cxnId="{E79B9D4D-E035-43E0-A3BD-EE343F961604}">
      <dgm:prSet/>
      <dgm:spPr/>
      <dgm:t>
        <a:bodyPr/>
        <a:lstStyle/>
        <a:p>
          <a:pPr algn="ctr"/>
          <a:endParaRPr lang="ru-RU" sz="1400"/>
        </a:p>
      </dgm:t>
    </dgm:pt>
    <dgm:pt modelId="{BE50C1D5-2DAC-4C40-B953-A5F4DBDF0BF7}" type="pres">
      <dgm:prSet presAssocID="{B8BD5640-2BA9-4956-B9A9-9AAE49DC75C3}" presName="Name0" presStyleCnt="0">
        <dgm:presLayoutVars>
          <dgm:chMax val="7"/>
          <dgm:resizeHandles val="exact"/>
        </dgm:presLayoutVars>
      </dgm:prSet>
      <dgm:spPr/>
    </dgm:pt>
    <dgm:pt modelId="{565A8F03-E05F-405F-ACDB-ED4C1017717B}" type="pres">
      <dgm:prSet presAssocID="{B8BD5640-2BA9-4956-B9A9-9AAE49DC75C3}" presName="comp1" presStyleCnt="0"/>
      <dgm:spPr/>
    </dgm:pt>
    <dgm:pt modelId="{F2FA4961-AF4D-40BB-BAB4-BF7629400370}" type="pres">
      <dgm:prSet presAssocID="{B8BD5640-2BA9-4956-B9A9-9AAE49DC75C3}" presName="circle1" presStyleLbl="node1" presStyleIdx="0" presStyleCnt="4" custLinFactNeighborX="1864" custLinFactNeighborY="-2076"/>
      <dgm:spPr/>
    </dgm:pt>
    <dgm:pt modelId="{426C9105-32E5-4326-BBA8-C467EEF15903}" type="pres">
      <dgm:prSet presAssocID="{B8BD5640-2BA9-4956-B9A9-9AAE49DC75C3}" presName="c1text" presStyleLbl="node1" presStyleIdx="0" presStyleCnt="4">
        <dgm:presLayoutVars>
          <dgm:bulletEnabled val="1"/>
        </dgm:presLayoutVars>
      </dgm:prSet>
      <dgm:spPr/>
    </dgm:pt>
    <dgm:pt modelId="{4D6F173F-EED8-41DA-9B1E-C12B4DAE4222}" type="pres">
      <dgm:prSet presAssocID="{B8BD5640-2BA9-4956-B9A9-9AAE49DC75C3}" presName="comp2" presStyleCnt="0"/>
      <dgm:spPr/>
    </dgm:pt>
    <dgm:pt modelId="{09894E6F-152D-4463-A132-5A825FF8F40E}" type="pres">
      <dgm:prSet presAssocID="{B8BD5640-2BA9-4956-B9A9-9AAE49DC75C3}" presName="circle2" presStyleLbl="node1" presStyleIdx="1" presStyleCnt="4" custScaleX="107467" custLinFactNeighborX="1158" custLinFactNeighborY="-1070"/>
      <dgm:spPr/>
    </dgm:pt>
    <dgm:pt modelId="{482CDBCF-B564-4FA1-9360-BAEA708FCB59}" type="pres">
      <dgm:prSet presAssocID="{B8BD5640-2BA9-4956-B9A9-9AAE49DC75C3}" presName="c2text" presStyleLbl="node1" presStyleIdx="1" presStyleCnt="4">
        <dgm:presLayoutVars>
          <dgm:bulletEnabled val="1"/>
        </dgm:presLayoutVars>
      </dgm:prSet>
      <dgm:spPr/>
    </dgm:pt>
    <dgm:pt modelId="{B25F0227-C88C-4D0C-AC54-9AD793E858AD}" type="pres">
      <dgm:prSet presAssocID="{B8BD5640-2BA9-4956-B9A9-9AAE49DC75C3}" presName="comp3" presStyleCnt="0"/>
      <dgm:spPr/>
    </dgm:pt>
    <dgm:pt modelId="{AC439383-BA61-478D-A5D6-D9EAFFBF509C}" type="pres">
      <dgm:prSet presAssocID="{B8BD5640-2BA9-4956-B9A9-9AAE49DC75C3}" presName="circle3" presStyleLbl="node1" presStyleIdx="2" presStyleCnt="4"/>
      <dgm:spPr/>
    </dgm:pt>
    <dgm:pt modelId="{30AB6E6F-E0EE-492F-A3C7-71FA37B340F1}" type="pres">
      <dgm:prSet presAssocID="{B8BD5640-2BA9-4956-B9A9-9AAE49DC75C3}" presName="c3text" presStyleLbl="node1" presStyleIdx="2" presStyleCnt="4">
        <dgm:presLayoutVars>
          <dgm:bulletEnabled val="1"/>
        </dgm:presLayoutVars>
      </dgm:prSet>
      <dgm:spPr/>
    </dgm:pt>
    <dgm:pt modelId="{4717B7B8-70E8-42F9-B013-0129874D0A78}" type="pres">
      <dgm:prSet presAssocID="{B8BD5640-2BA9-4956-B9A9-9AAE49DC75C3}" presName="comp4" presStyleCnt="0"/>
      <dgm:spPr/>
    </dgm:pt>
    <dgm:pt modelId="{1A4E0EC4-A60F-4A74-828D-F3F24B85AB85}" type="pres">
      <dgm:prSet presAssocID="{B8BD5640-2BA9-4956-B9A9-9AAE49DC75C3}" presName="circle4" presStyleLbl="node1" presStyleIdx="3" presStyleCnt="4"/>
      <dgm:spPr/>
    </dgm:pt>
    <dgm:pt modelId="{C324A385-EF2C-4783-9470-6F272350D4D6}" type="pres">
      <dgm:prSet presAssocID="{B8BD5640-2BA9-4956-B9A9-9AAE49DC75C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AAAB00D-BF37-49CA-82CA-3F8049B24DA8}" type="presOf" srcId="{C98BD163-C20D-41D0-A794-41AEC6DFB442}" destId="{09894E6F-152D-4463-A132-5A825FF8F40E}" srcOrd="0" destOrd="0" presId="urn:microsoft.com/office/officeart/2005/8/layout/venn2"/>
    <dgm:cxn modelId="{4703001F-D726-483C-8C06-BE2EBF8E2AC9}" type="presOf" srcId="{C98BD163-C20D-41D0-A794-41AEC6DFB442}" destId="{482CDBCF-B564-4FA1-9360-BAEA708FCB59}" srcOrd="1" destOrd="0" presId="urn:microsoft.com/office/officeart/2005/8/layout/venn2"/>
    <dgm:cxn modelId="{4FD5D535-777B-4ECA-BDA4-6DD47CE15B99}" type="presOf" srcId="{8D8521F1-C5C9-4834-B827-96002ADDA692}" destId="{C324A385-EF2C-4783-9470-6F272350D4D6}" srcOrd="1" destOrd="0" presId="urn:microsoft.com/office/officeart/2005/8/layout/venn2"/>
    <dgm:cxn modelId="{860E8E5B-F60A-4884-B8D7-B2CFBD073346}" type="presOf" srcId="{8D8521F1-C5C9-4834-B827-96002ADDA692}" destId="{1A4E0EC4-A60F-4A74-828D-F3F24B85AB85}" srcOrd="0" destOrd="0" presId="urn:microsoft.com/office/officeart/2005/8/layout/venn2"/>
    <dgm:cxn modelId="{EEEE4349-E774-49BB-80CE-0A30D162D6BD}" type="presOf" srcId="{248D2118-889B-4F71-8B70-A004C68A12BB}" destId="{30AB6E6F-E0EE-492F-A3C7-71FA37B340F1}" srcOrd="1" destOrd="0" presId="urn:microsoft.com/office/officeart/2005/8/layout/venn2"/>
    <dgm:cxn modelId="{0D7C6D49-1C32-4B06-8FDF-ACDFC02D0BB7}" type="presOf" srcId="{C5903CAC-E561-4E3D-9B87-E61FC3E05AF5}" destId="{426C9105-32E5-4326-BBA8-C467EEF15903}" srcOrd="1" destOrd="0" presId="urn:microsoft.com/office/officeart/2005/8/layout/venn2"/>
    <dgm:cxn modelId="{E79B9D4D-E035-43E0-A3BD-EE343F961604}" srcId="{B8BD5640-2BA9-4956-B9A9-9AAE49DC75C3}" destId="{8D8521F1-C5C9-4834-B827-96002ADDA692}" srcOrd="3" destOrd="0" parTransId="{CC03D26E-BAA5-4FE5-A93A-1067C07093AF}" sibTransId="{780ECF1E-2FB9-4BA0-88E6-33271AB63870}"/>
    <dgm:cxn modelId="{AAD4279A-7ABB-43BA-941F-F5FEF7C38657}" type="presOf" srcId="{C5903CAC-E561-4E3D-9B87-E61FC3E05AF5}" destId="{F2FA4961-AF4D-40BB-BAB4-BF7629400370}" srcOrd="0" destOrd="0" presId="urn:microsoft.com/office/officeart/2005/8/layout/venn2"/>
    <dgm:cxn modelId="{BF208DB2-0DC3-4157-9924-9EC9F9E6260C}" type="presOf" srcId="{B8BD5640-2BA9-4956-B9A9-9AAE49DC75C3}" destId="{BE50C1D5-2DAC-4C40-B953-A5F4DBDF0BF7}" srcOrd="0" destOrd="0" presId="urn:microsoft.com/office/officeart/2005/8/layout/venn2"/>
    <dgm:cxn modelId="{5272EEC5-DB7E-4860-9CD4-A657F92F2248}" srcId="{B8BD5640-2BA9-4956-B9A9-9AAE49DC75C3}" destId="{248D2118-889B-4F71-8B70-A004C68A12BB}" srcOrd="2" destOrd="0" parTransId="{026687C0-94C7-47D8-9762-A3C73EBB842A}" sibTransId="{9D6DD9ED-5A8F-485A-AAEB-7FF45BA6B5AC}"/>
    <dgm:cxn modelId="{249E49E5-6CCD-4CA0-BAE8-88737E034F6D}" srcId="{B8BD5640-2BA9-4956-B9A9-9AAE49DC75C3}" destId="{C5903CAC-E561-4E3D-9B87-E61FC3E05AF5}" srcOrd="0" destOrd="0" parTransId="{EFACC3B5-83A6-4849-86FE-3F38923FB9C1}" sibTransId="{FA9CE2D3-3415-404A-BFCE-0E03D5A313C8}"/>
    <dgm:cxn modelId="{397CF6E9-179A-48B0-8AEE-3B2EB96FA9DF}" type="presOf" srcId="{248D2118-889B-4F71-8B70-A004C68A12BB}" destId="{AC439383-BA61-478D-A5D6-D9EAFFBF509C}" srcOrd="0" destOrd="0" presId="urn:microsoft.com/office/officeart/2005/8/layout/venn2"/>
    <dgm:cxn modelId="{F51F9AFE-492D-4188-8807-A43952BBF6D1}" srcId="{B8BD5640-2BA9-4956-B9A9-9AAE49DC75C3}" destId="{C98BD163-C20D-41D0-A794-41AEC6DFB442}" srcOrd="1" destOrd="0" parTransId="{BB76A4EB-4A26-44FF-9EEA-810EB6694C5B}" sibTransId="{B21C91E8-9984-44A3-92B0-78B5334F9937}"/>
    <dgm:cxn modelId="{08DEA68D-EA93-4672-9AA7-2E11E4DD867B}" type="presParOf" srcId="{BE50C1D5-2DAC-4C40-B953-A5F4DBDF0BF7}" destId="{565A8F03-E05F-405F-ACDB-ED4C1017717B}" srcOrd="0" destOrd="0" presId="urn:microsoft.com/office/officeart/2005/8/layout/venn2"/>
    <dgm:cxn modelId="{D08E73D4-1E7C-47E2-9DA2-279425D431E0}" type="presParOf" srcId="{565A8F03-E05F-405F-ACDB-ED4C1017717B}" destId="{F2FA4961-AF4D-40BB-BAB4-BF7629400370}" srcOrd="0" destOrd="0" presId="urn:microsoft.com/office/officeart/2005/8/layout/venn2"/>
    <dgm:cxn modelId="{906A2266-20D9-481F-AEBD-9A7274C92611}" type="presParOf" srcId="{565A8F03-E05F-405F-ACDB-ED4C1017717B}" destId="{426C9105-32E5-4326-BBA8-C467EEF15903}" srcOrd="1" destOrd="0" presId="urn:microsoft.com/office/officeart/2005/8/layout/venn2"/>
    <dgm:cxn modelId="{E8E3A60F-CAEC-4C78-B880-EA20FD136697}" type="presParOf" srcId="{BE50C1D5-2DAC-4C40-B953-A5F4DBDF0BF7}" destId="{4D6F173F-EED8-41DA-9B1E-C12B4DAE4222}" srcOrd="1" destOrd="0" presId="urn:microsoft.com/office/officeart/2005/8/layout/venn2"/>
    <dgm:cxn modelId="{9A9FF403-789F-4C23-AEE3-B0A17D036BF6}" type="presParOf" srcId="{4D6F173F-EED8-41DA-9B1E-C12B4DAE4222}" destId="{09894E6F-152D-4463-A132-5A825FF8F40E}" srcOrd="0" destOrd="0" presId="urn:microsoft.com/office/officeart/2005/8/layout/venn2"/>
    <dgm:cxn modelId="{5550DBFB-089F-4745-BD4E-63EE60DA3585}" type="presParOf" srcId="{4D6F173F-EED8-41DA-9B1E-C12B4DAE4222}" destId="{482CDBCF-B564-4FA1-9360-BAEA708FCB59}" srcOrd="1" destOrd="0" presId="urn:microsoft.com/office/officeart/2005/8/layout/venn2"/>
    <dgm:cxn modelId="{2B2C530E-BE3A-4128-B31A-D673515AAC4C}" type="presParOf" srcId="{BE50C1D5-2DAC-4C40-B953-A5F4DBDF0BF7}" destId="{B25F0227-C88C-4D0C-AC54-9AD793E858AD}" srcOrd="2" destOrd="0" presId="urn:microsoft.com/office/officeart/2005/8/layout/venn2"/>
    <dgm:cxn modelId="{1D1E9759-B7C0-4E8D-BD94-17B2BA8AFD71}" type="presParOf" srcId="{B25F0227-C88C-4D0C-AC54-9AD793E858AD}" destId="{AC439383-BA61-478D-A5D6-D9EAFFBF509C}" srcOrd="0" destOrd="0" presId="urn:microsoft.com/office/officeart/2005/8/layout/venn2"/>
    <dgm:cxn modelId="{8BA73D7E-5694-4551-8D28-937E6EB963E3}" type="presParOf" srcId="{B25F0227-C88C-4D0C-AC54-9AD793E858AD}" destId="{30AB6E6F-E0EE-492F-A3C7-71FA37B340F1}" srcOrd="1" destOrd="0" presId="urn:microsoft.com/office/officeart/2005/8/layout/venn2"/>
    <dgm:cxn modelId="{7E00E548-7806-4F0A-93FD-96B213B7A7F9}" type="presParOf" srcId="{BE50C1D5-2DAC-4C40-B953-A5F4DBDF0BF7}" destId="{4717B7B8-70E8-42F9-B013-0129874D0A78}" srcOrd="3" destOrd="0" presId="urn:microsoft.com/office/officeart/2005/8/layout/venn2"/>
    <dgm:cxn modelId="{76CFFB7A-D49B-40A1-8B12-F7D07BB9EA73}" type="presParOf" srcId="{4717B7B8-70E8-42F9-B013-0129874D0A78}" destId="{1A4E0EC4-A60F-4A74-828D-F3F24B85AB85}" srcOrd="0" destOrd="0" presId="urn:microsoft.com/office/officeart/2005/8/layout/venn2"/>
    <dgm:cxn modelId="{303F0AC8-7C05-4423-900B-2239B79AD6E8}" type="presParOf" srcId="{4717B7B8-70E8-42F9-B013-0129874D0A78}" destId="{C324A385-EF2C-4783-9470-6F272350D4D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76E8-C351-438D-A73D-112B2CB2CBEB}">
      <dsp:nvSpPr>
        <dsp:cNvPr id="0" name=""/>
        <dsp:cNvSpPr/>
      </dsp:nvSpPr>
      <dsp:spPr>
        <a:xfrm>
          <a:off x="133822" y="0"/>
          <a:ext cx="11463436" cy="4951141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30E37-49DE-4705-97D8-46E47374F84D}">
      <dsp:nvSpPr>
        <dsp:cNvPr id="0" name=""/>
        <dsp:cNvSpPr/>
      </dsp:nvSpPr>
      <dsp:spPr>
        <a:xfrm>
          <a:off x="1762138" y="3394975"/>
          <a:ext cx="205967" cy="205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B50C68-9A10-4801-BE5B-A7E76F9CDD02}">
      <dsp:nvSpPr>
        <dsp:cNvPr id="0" name=""/>
        <dsp:cNvSpPr/>
      </dsp:nvSpPr>
      <dsp:spPr>
        <a:xfrm>
          <a:off x="637142" y="2408696"/>
          <a:ext cx="1582022" cy="711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38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rgbClr val="0070C0"/>
              </a:solidFill>
            </a:rPr>
            <a:t>9</a:t>
          </a:r>
        </a:p>
      </dsp:txBody>
      <dsp:txXfrm>
        <a:off x="637142" y="2408696"/>
        <a:ext cx="1582022" cy="711318"/>
      </dsp:txXfrm>
    </dsp:sp>
    <dsp:sp modelId="{74165AC8-5F8E-4824-9D67-D8D9E0BB003B}">
      <dsp:nvSpPr>
        <dsp:cNvPr id="0" name=""/>
        <dsp:cNvSpPr/>
      </dsp:nvSpPr>
      <dsp:spPr>
        <a:xfrm>
          <a:off x="4539189" y="1993499"/>
          <a:ext cx="372325" cy="3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F4E302-3EB3-4B4C-9642-C0A777D5E6CF}">
      <dsp:nvSpPr>
        <dsp:cNvPr id="0" name=""/>
        <dsp:cNvSpPr/>
      </dsp:nvSpPr>
      <dsp:spPr>
        <a:xfrm>
          <a:off x="3432222" y="964366"/>
          <a:ext cx="2098890" cy="73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288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rgbClr val="0070C0"/>
              </a:solidFill>
            </a:rPr>
            <a:t>133</a:t>
          </a:r>
        </a:p>
      </dsp:txBody>
      <dsp:txXfrm>
        <a:off x="3432222" y="964366"/>
        <a:ext cx="2098890" cy="730617"/>
      </dsp:txXfrm>
    </dsp:sp>
    <dsp:sp modelId="{F1DC14A0-40B5-4E43-B13C-665A4395618C}">
      <dsp:nvSpPr>
        <dsp:cNvPr id="0" name=""/>
        <dsp:cNvSpPr/>
      </dsp:nvSpPr>
      <dsp:spPr>
        <a:xfrm>
          <a:off x="7350155" y="1341863"/>
          <a:ext cx="514918" cy="51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137E0D-B9FB-4848-88FE-4951D72C0093}">
      <dsp:nvSpPr>
        <dsp:cNvPr id="0" name=""/>
        <dsp:cNvSpPr/>
      </dsp:nvSpPr>
      <dsp:spPr>
        <a:xfrm>
          <a:off x="6533132" y="295667"/>
          <a:ext cx="2108872" cy="69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45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rgbClr val="0070C0"/>
              </a:solidFill>
            </a:rPr>
            <a:t>453</a:t>
          </a:r>
        </a:p>
      </dsp:txBody>
      <dsp:txXfrm>
        <a:off x="6533132" y="295667"/>
        <a:ext cx="2108872" cy="69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A4961-AF4D-40BB-BAB4-BF7629400370}">
      <dsp:nvSpPr>
        <dsp:cNvPr id="0" name=""/>
        <dsp:cNvSpPr/>
      </dsp:nvSpPr>
      <dsp:spPr>
        <a:xfrm>
          <a:off x="1049256" y="0"/>
          <a:ext cx="5538382" cy="55383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КОНТЕНТ</a:t>
          </a:r>
          <a:endParaRPr lang="en-US" sz="14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общий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44181" y="276919"/>
        <a:ext cx="1548531" cy="830757"/>
      </dsp:txXfrm>
    </dsp:sp>
    <dsp:sp modelId="{09894E6F-152D-4463-A132-5A825FF8F40E}">
      <dsp:nvSpPr>
        <dsp:cNvPr id="0" name=""/>
        <dsp:cNvSpPr/>
      </dsp:nvSpPr>
      <dsp:spPr>
        <a:xfrm>
          <a:off x="1385746" y="1060267"/>
          <a:ext cx="4761546" cy="4430705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КОНТЕНТ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обучающихся</a:t>
          </a:r>
        </a:p>
      </dsp:txBody>
      <dsp:txXfrm>
        <a:off x="2934439" y="1326110"/>
        <a:ext cx="1664160" cy="797527"/>
      </dsp:txXfrm>
    </dsp:sp>
    <dsp:sp modelId="{AC439383-BA61-478D-A5D6-D9EAFFBF509C}">
      <dsp:nvSpPr>
        <dsp:cNvPr id="0" name=""/>
        <dsp:cNvSpPr/>
      </dsp:nvSpPr>
      <dsp:spPr>
        <a:xfrm>
          <a:off x="2053697" y="2215352"/>
          <a:ext cx="3323029" cy="332302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КОНТЕНТ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учителя</a:t>
          </a:r>
          <a:endParaRPr lang="ru-RU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40946" y="2464579"/>
        <a:ext cx="1548531" cy="747681"/>
      </dsp:txXfrm>
    </dsp:sp>
    <dsp:sp modelId="{1A4E0EC4-A60F-4A74-828D-F3F24B85AB85}">
      <dsp:nvSpPr>
        <dsp:cNvPr id="0" name=""/>
        <dsp:cNvSpPr/>
      </dsp:nvSpPr>
      <dsp:spPr>
        <a:xfrm>
          <a:off x="2607535" y="3323029"/>
          <a:ext cx="2215352" cy="221535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Умения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31966" y="3876867"/>
        <a:ext cx="1566490" cy="110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F4132-6520-450C-B739-6C20821E4AC7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72DB-11F5-411A-8391-2881312B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05D02-36C4-4CE4-8D62-039998C1E8BB}" type="datetimeFigureOut">
              <a:rPr lang="ru-RU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C3148-2DAF-4DB9-A8AF-87278C057A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5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4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5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7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Основная задача урока – продолжить строить у учеников умение следовать за мыслью учёного, уметь встать на чужую позицию и рассуждать согласно 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3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Основная задача урока – продолжить строить у учеников умение ставить эксперимент, анализировать его, содержательно критиковать, интерпретировать результаты и делать выводы.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2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0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0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6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7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5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0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4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Основной вопрос при анализе - выяснение причины популярности ресурса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C3148-2DAF-4DB9-A8AF-87278C057AFE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2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9A51-D979-4822-B590-7925344D8239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5145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5CB8-AFF2-4C7C-88C3-56DB89106FD0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772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0F0-8C07-44D2-9100-E34DC8D63D08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3651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1C15-C7E8-442B-A7D7-6015D684B63B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2739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6EA-A644-43AE-8435-EC15F9D365B1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4076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9FD2-DDDC-49C5-87A5-76F6398ADAA4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8740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398A-DCF2-41B8-9DA4-59A76EC01618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527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C486-CB56-4880-9770-109362BAD581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553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64D4-44F0-4C7D-BBEA-503B6FA50102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8073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0D1-E78B-4B1E-8D49-B792C9C7F3F6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5941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333C-5D12-4AE8-826D-BDCEAE96C80C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2799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8C1E-E3FC-4ED8-ABA5-10F2DA11289E}" type="datetime1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838200" y="1469500"/>
            <a:ext cx="10515600" cy="33281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ДЛЯ УЧИТЕЛЕЙ ПО ПОИСКУ УРОКОВ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890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B5247-F9EF-4334-9A20-496350D14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3" t="16591" r="20000" b="16943"/>
          <a:stretch/>
        </p:blipFill>
        <p:spPr>
          <a:xfrm>
            <a:off x="2277978" y="97976"/>
            <a:ext cx="8839201" cy="67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541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8A8B47-2050-41F8-83A4-5221B4ED4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2" t="9571" r="17894" b="5008"/>
          <a:stretch/>
        </p:blipFill>
        <p:spPr>
          <a:xfrm>
            <a:off x="2025313" y="136525"/>
            <a:ext cx="8948315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381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1FF09-5F8E-4EB2-B1D8-487E9D823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5" t="24549" r="3552" b="7294"/>
          <a:stretch/>
        </p:blipFill>
        <p:spPr>
          <a:xfrm>
            <a:off x="289662" y="577517"/>
            <a:ext cx="11469202" cy="57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55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62E78B-A262-47DD-9D40-CD0AD5B1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354306C-6D41-4C6A-B6AB-616D4EE09BA2}"/>
              </a:ext>
            </a:extLst>
          </p:cNvPr>
          <p:cNvSpPr txBox="1">
            <a:spLocks/>
          </p:cNvSpPr>
          <p:nvPr/>
        </p:nvSpPr>
        <p:spPr>
          <a:xfrm>
            <a:off x="6369979" y="3519587"/>
            <a:ext cx="5461074" cy="2777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 err="1"/>
              <a:t>Суматохин</a:t>
            </a:r>
            <a:r>
              <a:rPr lang="ru-RU" dirty="0"/>
              <a:t> Сергей Витальевич</a:t>
            </a:r>
          </a:p>
          <a:p>
            <a:pPr marL="0" indent="0" algn="r">
              <a:buNone/>
            </a:pPr>
            <a:r>
              <a:rPr lang="ru-RU" b="1" dirty="0"/>
              <a:t>Иванова </a:t>
            </a:r>
            <a:r>
              <a:rPr lang="ru-RU" dirty="0"/>
              <a:t>Ольга Анатольевна</a:t>
            </a:r>
          </a:p>
          <a:p>
            <a:pPr marL="0" indent="0" algn="r">
              <a:buNone/>
            </a:pPr>
            <a:r>
              <a:rPr lang="ru-RU" b="1" dirty="0" err="1"/>
              <a:t>Кропова</a:t>
            </a:r>
            <a:r>
              <a:rPr lang="ru-RU" dirty="0"/>
              <a:t> Юлия Геннадьевна</a:t>
            </a:r>
          </a:p>
          <a:p>
            <a:pPr marL="0" indent="0" algn="r">
              <a:buNone/>
            </a:pPr>
            <a:r>
              <a:rPr lang="ru-RU" b="1" dirty="0"/>
              <a:t>Минкин </a:t>
            </a:r>
            <a:r>
              <a:rPr lang="ru-RU" dirty="0"/>
              <a:t>Денис Игоревич</a:t>
            </a:r>
            <a:r>
              <a:rPr lang="ru-RU" b="1" dirty="0"/>
              <a:t> </a:t>
            </a:r>
          </a:p>
          <a:p>
            <a:pPr marL="0" indent="0" algn="r">
              <a:buNone/>
            </a:pPr>
            <a:r>
              <a:rPr lang="ru-RU" b="1" dirty="0"/>
              <a:t>Пашкова </a:t>
            </a:r>
            <a:r>
              <a:rPr lang="ru-RU" dirty="0"/>
              <a:t>Людмила Ивановна</a:t>
            </a:r>
          </a:p>
          <a:p>
            <a:pPr marL="0" indent="0" algn="r">
              <a:buNone/>
            </a:pPr>
            <a:r>
              <a:rPr lang="ru-RU" b="1" dirty="0"/>
              <a:t>Ушакова</a:t>
            </a:r>
            <a:r>
              <a:rPr lang="ru-RU" dirty="0"/>
              <a:t> Елена Григорьевна</a:t>
            </a:r>
          </a:p>
          <a:p>
            <a:pPr marL="0" indent="0" algn="r">
              <a:buNone/>
            </a:pPr>
            <a:r>
              <a:rPr lang="ru-RU" b="1" dirty="0"/>
              <a:t>Ховрин</a:t>
            </a:r>
            <a:r>
              <a:rPr lang="ru-RU" dirty="0"/>
              <a:t> Аркадий Николаевич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23DAE-49FD-4E3F-B0AB-78859794C33F}"/>
              </a:ext>
            </a:extLst>
          </p:cNvPr>
          <p:cNvSpPr/>
          <p:nvPr/>
        </p:nvSpPr>
        <p:spPr>
          <a:xfrm>
            <a:off x="332508" y="602725"/>
            <a:ext cx="11521237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КОНТЕНТНАЯ МОДЕЛЬ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проектирования сценариев уроков предметной области «Естественнонаучные предметы»</a:t>
            </a:r>
          </a:p>
        </p:txBody>
      </p:sp>
    </p:spTree>
    <p:extLst>
      <p:ext uri="{BB962C8B-B14F-4D97-AF65-F5344CB8AC3E}">
        <p14:creationId xmlns:p14="http://schemas.microsoft.com/office/powerpoint/2010/main" val="27144958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1849-A1BB-4138-B478-4DA5165D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148"/>
          </a:xfrm>
        </p:spPr>
        <p:txBody>
          <a:bodyPr>
            <a:normAutofit fontScale="90000"/>
          </a:bodyPr>
          <a:lstStyle/>
          <a:p>
            <a:pPr algn="just"/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</a:t>
            </a:r>
            <a:endParaRPr lang="ru-RU" dirty="0">
              <a:cs typeface="Calibri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9B17FE-21F4-4991-9415-D0544CC83997}"/>
              </a:ext>
            </a:extLst>
          </p:cNvPr>
          <p:cNvCxnSpPr/>
          <p:nvPr/>
        </p:nvCxnSpPr>
        <p:spPr>
          <a:xfrm>
            <a:off x="572168" y="1454483"/>
            <a:ext cx="11141242" cy="1871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68712" y="496856"/>
            <a:ext cx="1115122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Разработка сценариев уроков биологии по годам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78781" y="1739594"/>
          <a:ext cx="11731082" cy="495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4640" y="5486398"/>
            <a:ext cx="15277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/>
              <a:t>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0619" y="4401037"/>
            <a:ext cx="15277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/>
              <a:t>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3431" y="3940132"/>
            <a:ext cx="12899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/>
              <a:t>2018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41324" y="5861532"/>
            <a:ext cx="358726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Анализ проведен   05.11.2018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185" y="1795349"/>
            <a:ext cx="500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Количество сценариев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6625582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1849-A1BB-4138-B478-4DA5165D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14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>
                <a:cs typeface="Calibri Light"/>
              </a:rPr>
              <a:t>Общие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цифры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</a:t>
            </a:r>
            <a:endParaRPr lang="ru-RU" dirty="0">
              <a:cs typeface="Calibri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9B17FE-21F4-4991-9415-D0544CC83997}"/>
              </a:ext>
            </a:extLst>
          </p:cNvPr>
          <p:cNvCxnSpPr/>
          <p:nvPr/>
        </p:nvCxnSpPr>
        <p:spPr>
          <a:xfrm>
            <a:off x="572168" y="1454483"/>
            <a:ext cx="11141242" cy="1871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68712" y="496856"/>
            <a:ext cx="1115122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сценариев уроков биологии по классам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78781" y="1605776"/>
          <a:ext cx="11474604" cy="493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80378" y="6014309"/>
            <a:ext cx="344820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Анализ проведен   15.12.2018</a:t>
            </a:r>
          </a:p>
        </p:txBody>
      </p:sp>
    </p:spTree>
    <p:extLst>
      <p:ext uri="{BB962C8B-B14F-4D97-AF65-F5344CB8AC3E}">
        <p14:creationId xmlns:p14="http://schemas.microsoft.com/office/powerpoint/2010/main" val="177055738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65551241"/>
              </p:ext>
            </p:extLst>
          </p:nvPr>
        </p:nvGraphicFramePr>
        <p:xfrm>
          <a:off x="320635" y="1413163"/>
          <a:ext cx="11459688" cy="494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63277834-23BB-428D-8025-5933C5D8C43F}"/>
              </a:ext>
            </a:extLst>
          </p:cNvPr>
          <p:cNvCxnSpPr/>
          <p:nvPr/>
        </p:nvCxnSpPr>
        <p:spPr>
          <a:xfrm>
            <a:off x="380010" y="1258784"/>
            <a:ext cx="11462796" cy="4630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FEC1849-A1BB-4138-B478-4DA5165D0114}"/>
              </a:ext>
            </a:extLst>
          </p:cNvPr>
          <p:cNvSpPr txBox="1">
            <a:spLocks/>
          </p:cNvSpPr>
          <p:nvPr/>
        </p:nvSpPr>
        <p:spPr>
          <a:xfrm>
            <a:off x="261257" y="381626"/>
            <a:ext cx="11594641" cy="69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Calibri"/>
              </a:rPr>
              <a:t>Степень  рекомендации  сценариев  для  использования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304" y="1560141"/>
            <a:ext cx="5328272" cy="461913"/>
          </a:xfrm>
        </p:spPr>
        <p:txBody>
          <a:bodyPr/>
          <a:lstStyle/>
          <a:p>
            <a:pPr algn="ctr"/>
            <a:r>
              <a:rPr lang="ru-RU" dirty="0"/>
              <a:t>Химия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2184" y="2019239"/>
            <a:ext cx="5545088" cy="4348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Уметь</a:t>
            </a:r>
          </a:p>
          <a:p>
            <a:r>
              <a:rPr lang="ru-RU" sz="1800" dirty="0"/>
              <a:t>проводить химические </a:t>
            </a:r>
            <a:r>
              <a:rPr lang="ru-RU" sz="1800" b="1" dirty="0"/>
              <a:t>эксперименты</a:t>
            </a:r>
            <a:r>
              <a:rPr lang="ru-RU" sz="1800" dirty="0"/>
              <a:t>…;</a:t>
            </a:r>
          </a:p>
          <a:p>
            <a:r>
              <a:rPr lang="ru-RU" sz="1800" dirty="0"/>
              <a:t>применять  основные операции </a:t>
            </a:r>
            <a:r>
              <a:rPr lang="ru-RU" sz="1800" b="1" dirty="0"/>
              <a:t>мыслительной деятельности </a:t>
            </a:r>
            <a:r>
              <a:rPr lang="ru-RU" sz="1800" dirty="0"/>
              <a:t>для изучения свойств веществ и химических реакций…; </a:t>
            </a:r>
          </a:p>
          <a:p>
            <a:r>
              <a:rPr lang="ru-RU" sz="1800" b="1" dirty="0"/>
              <a:t>прогнозировать</a:t>
            </a:r>
            <a:r>
              <a:rPr lang="ru-RU" sz="1800" dirty="0"/>
              <a:t> свойства изучаемых классов…;</a:t>
            </a:r>
          </a:p>
          <a:p>
            <a:r>
              <a:rPr lang="ru-RU" sz="1800" b="1" dirty="0"/>
              <a:t>проводить реакции</a:t>
            </a:r>
            <a:r>
              <a:rPr lang="ru-RU" sz="1800" dirty="0"/>
              <a:t>, подтверждающие качественный состав различных веществ…;</a:t>
            </a:r>
          </a:p>
          <a:p>
            <a:r>
              <a:rPr lang="ru-RU" sz="1800" b="1" dirty="0"/>
              <a:t>исследовать </a:t>
            </a:r>
            <a:r>
              <a:rPr lang="ru-RU" sz="1800" dirty="0"/>
              <a:t>особенности растворимости веществ…, амфотерные свойства…;</a:t>
            </a:r>
          </a:p>
          <a:p>
            <a:r>
              <a:rPr lang="ru-RU" sz="1800" b="1" dirty="0"/>
              <a:t>моделировать</a:t>
            </a:r>
            <a:r>
              <a:rPr lang="ru-RU" sz="1800" dirty="0"/>
              <a:t> </a:t>
            </a:r>
            <a:r>
              <a:rPr lang="ru-RU" sz="1800" dirty="0" err="1"/>
              <a:t>шаростержневые</a:t>
            </a:r>
            <a:r>
              <a:rPr lang="ru-RU" sz="1800" dirty="0"/>
              <a:t> модели молекул…;</a:t>
            </a:r>
          </a:p>
          <a:p>
            <a:r>
              <a:rPr lang="ru-RU" sz="1800" dirty="0"/>
              <a:t>использовать полученные химические знания в процессе </a:t>
            </a:r>
            <a:r>
              <a:rPr lang="ru-RU" sz="1800" b="1" dirty="0"/>
              <a:t>решения практических задач </a:t>
            </a:r>
            <a:r>
              <a:rPr lang="ru-RU" sz="1800" dirty="0"/>
              <a:t>в повседневной жизни…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6" y="1516080"/>
            <a:ext cx="5357812" cy="496381"/>
          </a:xfrm>
        </p:spPr>
        <p:txBody>
          <a:bodyPr/>
          <a:lstStyle/>
          <a:p>
            <a:pPr algn="ctr"/>
            <a:r>
              <a:rPr lang="ru-RU" dirty="0"/>
              <a:t>Биология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0" y="2014189"/>
            <a:ext cx="5750804" cy="4266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Уметь</a:t>
            </a:r>
          </a:p>
          <a:p>
            <a:r>
              <a:rPr lang="ru-RU" sz="1800" dirty="0"/>
              <a:t>выполнять </a:t>
            </a:r>
            <a:r>
              <a:rPr lang="ru-RU" sz="1800" b="1" dirty="0"/>
              <a:t>практические</a:t>
            </a:r>
            <a:r>
              <a:rPr lang="ru-RU" sz="1800" dirty="0"/>
              <a:t> и лабораторные </a:t>
            </a:r>
            <a:r>
              <a:rPr lang="ru-RU" sz="1800" b="1" dirty="0"/>
              <a:t>работы</a:t>
            </a:r>
            <a:r>
              <a:rPr lang="ru-RU" sz="1800" dirty="0"/>
              <a:t> по морфологии, физиологии и поведению человека …;</a:t>
            </a:r>
          </a:p>
          <a:p>
            <a:r>
              <a:rPr lang="ru-RU" sz="1800" dirty="0"/>
              <a:t>использовать </a:t>
            </a:r>
            <a:r>
              <a:rPr lang="ru-RU" sz="1800" b="1" dirty="0"/>
              <a:t>биологические модели </a:t>
            </a:r>
            <a:r>
              <a:rPr lang="ru-RU" sz="1800" dirty="0"/>
              <a:t>для выявления особенностей строения и функционирования органов и систем органов человека;</a:t>
            </a:r>
          </a:p>
          <a:p>
            <a:r>
              <a:rPr lang="ru-RU" sz="1800" dirty="0"/>
              <a:t>выявлять </a:t>
            </a:r>
            <a:r>
              <a:rPr lang="ru-RU" sz="1800" b="1" dirty="0"/>
              <a:t>причинно-следственные связи </a:t>
            </a:r>
            <a:r>
              <a:rPr lang="ru-RU" sz="1800" dirty="0"/>
              <a:t>между строением и средой обитания организмов;</a:t>
            </a:r>
          </a:p>
          <a:p>
            <a:r>
              <a:rPr lang="ru-RU" sz="1800" dirty="0"/>
              <a:t>выполнять </a:t>
            </a:r>
            <a:r>
              <a:rPr lang="ru-RU" sz="1800" b="1" dirty="0"/>
              <a:t>исследовательские работы </a:t>
            </a:r>
            <a:r>
              <a:rPr lang="ru-RU" sz="1800" dirty="0"/>
              <a:t>с использованием приборов и инструментов цифровой лаборатории;</a:t>
            </a:r>
          </a:p>
          <a:p>
            <a:r>
              <a:rPr lang="ru-RU" sz="1800" dirty="0"/>
              <a:t>использовать приобретенные знания и умения в </a:t>
            </a:r>
            <a:r>
              <a:rPr lang="ru-RU" sz="1800" b="1" dirty="0"/>
              <a:t>практической деятельности </a:t>
            </a:r>
            <a:r>
              <a:rPr lang="ru-RU" sz="1800" dirty="0"/>
              <a:t>и  повседневной жизни с целью исключения факторов риска для здоровья человека ….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0384C142-59EB-4038-879A-0654FEDB91CB}"/>
              </a:ext>
            </a:extLst>
          </p:cNvPr>
          <p:cNvCxnSpPr/>
          <p:nvPr/>
        </p:nvCxnSpPr>
        <p:spPr>
          <a:xfrm>
            <a:off x="572168" y="1454483"/>
            <a:ext cx="11141242" cy="1871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649AA2-323D-4E65-B177-70F22D3A453C}"/>
              </a:ext>
            </a:extLst>
          </p:cNvPr>
          <p:cNvSpPr/>
          <p:nvPr/>
        </p:nvSpPr>
        <p:spPr>
          <a:xfrm>
            <a:off x="337457" y="615677"/>
            <a:ext cx="114911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ФГОС основного общего образования – проект 2019</a:t>
            </a:r>
          </a:p>
        </p:txBody>
      </p:sp>
    </p:spTree>
    <p:extLst>
      <p:ext uri="{BB962C8B-B14F-4D97-AF65-F5344CB8AC3E}">
        <p14:creationId xmlns:p14="http://schemas.microsoft.com/office/powerpoint/2010/main" val="8871107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A42D01-295A-4426-AC38-9E58994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6C34271-A654-4C53-8D58-4395C1A58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75563"/>
              </p:ext>
            </p:extLst>
          </p:nvPr>
        </p:nvGraphicFramePr>
        <p:xfrm>
          <a:off x="2369335" y="810798"/>
          <a:ext cx="7430424" cy="553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8C3F9C6-02E2-4603-8EEC-B6A13168F313}"/>
              </a:ext>
            </a:extLst>
          </p:cNvPr>
          <p:cNvSpPr/>
          <p:nvPr/>
        </p:nvSpPr>
        <p:spPr>
          <a:xfrm rot="19005859">
            <a:off x="6321821" y="3563016"/>
            <a:ext cx="2858832" cy="74488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2C7B3-9EE0-4912-B618-DA671859BFF5}"/>
              </a:ext>
            </a:extLst>
          </p:cNvPr>
          <p:cNvSpPr txBox="1"/>
          <p:nvPr/>
        </p:nvSpPr>
        <p:spPr>
          <a:xfrm rot="18994556">
            <a:off x="6380255" y="3871441"/>
            <a:ext cx="248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Практические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48E2648-EE44-42B2-9C07-F191C6AADE0F}"/>
              </a:ext>
            </a:extLst>
          </p:cNvPr>
          <p:cNvSpPr/>
          <p:nvPr/>
        </p:nvSpPr>
        <p:spPr>
          <a:xfrm rot="17629088">
            <a:off x="5381330" y="2856219"/>
            <a:ext cx="3168779" cy="68665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A1FE0-D981-49D7-990E-0A575A1A2B77}"/>
              </a:ext>
            </a:extLst>
          </p:cNvPr>
          <p:cNvSpPr txBox="1"/>
          <p:nvPr/>
        </p:nvSpPr>
        <p:spPr>
          <a:xfrm rot="17631775">
            <a:off x="5494711" y="3162144"/>
            <a:ext cx="279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Исследовательские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779651C-8D29-40CD-A382-807DEF540F92}"/>
              </a:ext>
            </a:extLst>
          </p:cNvPr>
          <p:cNvSpPr/>
          <p:nvPr/>
        </p:nvSpPr>
        <p:spPr>
          <a:xfrm rot="15009227">
            <a:off x="3758588" y="2852557"/>
            <a:ext cx="3090427" cy="68665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5FBDA-54C3-45FB-8DF1-A4BA5DB16254}"/>
              </a:ext>
            </a:extLst>
          </p:cNvPr>
          <p:cNvSpPr txBox="1"/>
          <p:nvPr/>
        </p:nvSpPr>
        <p:spPr>
          <a:xfrm rot="4202622">
            <a:off x="4017636" y="3157920"/>
            <a:ext cx="27523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Экспериментальные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5118FCF-01FA-4D57-9328-BF9C5C9D3D93}"/>
              </a:ext>
            </a:extLst>
          </p:cNvPr>
          <p:cNvSpPr/>
          <p:nvPr/>
        </p:nvSpPr>
        <p:spPr>
          <a:xfrm rot="13783208">
            <a:off x="3122926" y="3436195"/>
            <a:ext cx="2840893" cy="74488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DDF3E-4ED6-417C-8754-1EA9C2A04CBB}"/>
              </a:ext>
            </a:extLst>
          </p:cNvPr>
          <p:cNvSpPr txBox="1"/>
          <p:nvPr/>
        </p:nvSpPr>
        <p:spPr>
          <a:xfrm rot="2982667">
            <a:off x="3410920" y="3724770"/>
            <a:ext cx="247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Моделировать</a:t>
            </a:r>
          </a:p>
        </p:txBody>
      </p: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7B66D336-D8F5-456E-8B62-471449DC62AD}"/>
              </a:ext>
            </a:extLst>
          </p:cNvPr>
          <p:cNvCxnSpPr/>
          <p:nvPr/>
        </p:nvCxnSpPr>
        <p:spPr>
          <a:xfrm>
            <a:off x="572168" y="735295"/>
            <a:ext cx="11141242" cy="1871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B42C96-6982-4821-988B-3C9AE5079890}"/>
              </a:ext>
            </a:extLst>
          </p:cNvPr>
          <p:cNvSpPr/>
          <p:nvPr/>
        </p:nvSpPr>
        <p:spPr>
          <a:xfrm>
            <a:off x="337457" y="94085"/>
            <a:ext cx="114911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контентной модели сценариев уроков</a:t>
            </a:r>
          </a:p>
        </p:txBody>
      </p:sp>
    </p:spTree>
    <p:extLst>
      <p:ext uri="{BB962C8B-B14F-4D97-AF65-F5344CB8AC3E}">
        <p14:creationId xmlns:p14="http://schemas.microsoft.com/office/powerpoint/2010/main" val="139931991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830723" y="221301"/>
            <a:ext cx="9997863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УМЕНИЯ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n w="11430"/>
                <a:solidFill>
                  <a:srgbClr val="002060"/>
                </a:solidFill>
              </a:rPr>
              <a:t>- возможность выполнять действия на основе приобретенных знаний и решать поставленные задачи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505"/>
            <a:ext cx="11670834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моделировать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 создание и изучение моделей природных систем и процессов с характерными для них свойствами;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умения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 изучение природных процессов с помощью экспериментов (опытов);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исследовательские умения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 выполнение теоретических и практических действий, соответствующих логике исследований;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умения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естественнонаучных знаний для решения практических задач в жизни.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5304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054C0B-36DB-44EB-89A0-662D2D4F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/>
          <a:stretch>
            <a:fillRect/>
          </a:stretch>
        </p:blipFill>
        <p:spPr bwMode="auto">
          <a:xfrm>
            <a:off x="168222" y="39104"/>
            <a:ext cx="11799189" cy="68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3907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830723" y="616165"/>
            <a:ext cx="999786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УМЕНИЕ МОДЕЛИРОВАТЬ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505"/>
            <a:ext cx="1167083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различать основные признаки изученных физических моделей: модели строения газов, жидкостей и твердых тел, планетарная модель атома;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биологические модели для выявления особенностей строения и функционирования органов и систем органов человека;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шаростержневых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моделей молекул.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0598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830723" y="616165"/>
            <a:ext cx="999786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ЭКСПЕРИМЕНТАЛЬНЫЕ УМЕНИЯ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505"/>
            <a:ext cx="1167083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проводить опыты по наблюдению физических явления или физических свойств тел;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методы биологии (наблюдение, описание, классификация, измерение, эксперимент): проводить наблюдения за организмами, описывать биологические объекты, процессы и явления;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проводить химические эксперименты: опыты, иллюстрирующие признаки реакций ионного обмена; определение характера среды в растворах кислот и щелочей; решение экспериментальных задач по теме «Электролитическая диссоциация».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036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830723" y="616165"/>
            <a:ext cx="999786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ИССЛЕДОВАТЕЛЬСКИЕ УМЕНИЯ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505"/>
            <a:ext cx="1167083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проводить исследование зависимостей физических величин и использованием прямых измерений;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выполнять исследовательские работы по морфологии, анатомии, физиологии и поведению человека с использованием приборов и инструментов с использованием приборов и инструментов цифровой лаборатории;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особенностей растворения веществ с различной растворимостью.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8708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830723" y="616165"/>
            <a:ext cx="999786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ПРАКТИЧЕСКИЕ УМЕНИЯ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505"/>
            <a:ext cx="1167083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приводить примеры практического использования физических знаний в повседневной жизни для обеспечения безопасности при обращении с приборами и техническими устройствами;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приобретенные знания и умения в практической деятельности и повседневной жизни с целью исключения факторов риска для здоровья человека;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полученные химические знания в процессе выполнения учебных заданий и решения практических задач в повседневной жизни, предупреждения явлений, наносящих вред здоровью человека и окружающей среде.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2127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987826" y="221301"/>
            <a:ext cx="985961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КОНТЕНТ УЧИТЕЛЯ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n w="11430"/>
                <a:solidFill>
                  <a:srgbClr val="002060"/>
                </a:solidFill>
              </a:rPr>
              <a:t>- рекомендации по организации образовательного процесса, направленного на формирование умений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1039349" y="2243525"/>
            <a:ext cx="1080809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/>
              <a:t>алгоритмы (работы в группе, работы в паре, индивидуальной работы, фронтальной работы, работы с источниками и т.д.), приемы и техники, используемые для овладения умениями моделировать, экспериментальными, исследовательскими и практическими умениями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dirty="0"/>
              <a:t>размещается на персональных компьютерах, планшетах и смартфонах учителей.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1835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987826" y="221301"/>
            <a:ext cx="985961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КОНТЕНТ ОБУЧАЮЩИХСЯ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n w="11430"/>
                <a:solidFill>
                  <a:srgbClr val="002060"/>
                </a:solidFill>
              </a:rPr>
              <a:t>- учебные задачи, выполнение которых предполагает овладение умениями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280645" y="2068495"/>
            <a:ext cx="1167083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/>
              <a:t>требуют простых мыслительных операций с данными</a:t>
            </a:r>
            <a:r>
              <a:rPr lang="ru-RU" sz="2400" dirty="0"/>
              <a:t>: выявление и описание фактов, перечисление процессов, категоризация и классификация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/>
              <a:t>требуют сложных мыслительных операций с данными</a:t>
            </a:r>
            <a:r>
              <a:rPr lang="ru-RU" sz="2400" dirty="0"/>
              <a:t>: трансформация, интерпретация, разъяснение смыла, доказательство, оценивание;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i="1" dirty="0"/>
              <a:t>практические учебные задачи репродуктивного уровня</a:t>
            </a:r>
            <a:r>
              <a:rPr lang="ru-RU" sz="2400" dirty="0"/>
              <a:t>: составление обзоров, подготовка отчетов, выполнение проектов;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dirty="0"/>
              <a:t>творческие задачи</a:t>
            </a:r>
            <a:r>
              <a:rPr lang="ru-RU" sz="2400" dirty="0"/>
              <a:t>: практическое применение, обнаружение на основе собственных наблюдений и рассуждений.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279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2488899" y="1933106"/>
            <a:ext cx="9224511" cy="1359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987826" y="221301"/>
            <a:ext cx="985961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КОНТЕНТ ОБЩИЙ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n w="11430"/>
                <a:solidFill>
                  <a:srgbClr val="002060"/>
                </a:solidFill>
              </a:rPr>
              <a:t>- обобщенные умения, которыми должны овладеть учащиеся при освоении ООП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1046478" y="2622666"/>
            <a:ext cx="8669344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200" dirty="0"/>
              <a:t>алгоритмы и инструкции;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200" dirty="0"/>
              <a:t>планы работы;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200" dirty="0"/>
              <a:t>видео и аудиоматериалы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11CD7-F180-4892-96FD-4A5522C403EE}"/>
              </a:ext>
            </a:extLst>
          </p:cNvPr>
          <p:cNvSpPr txBox="1"/>
          <p:nvPr/>
        </p:nvSpPr>
        <p:spPr>
          <a:xfrm>
            <a:off x="280644" y="5309932"/>
            <a:ext cx="115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Размещается на экране многофункциональной интерактивной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2256198150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1928692" y="1926057"/>
            <a:ext cx="9784718" cy="20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751960" y="374981"/>
            <a:ext cx="1024916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Типология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сценариев модельных уроков</a:t>
            </a:r>
            <a:endParaRPr lang="ru-RU" sz="4000" dirty="0">
              <a:ln w="11430"/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367D3-7507-49CE-8DDE-65D65DFE9C39}"/>
              </a:ext>
            </a:extLst>
          </p:cNvPr>
          <p:cNvSpPr/>
          <p:nvPr/>
        </p:nvSpPr>
        <p:spPr>
          <a:xfrm>
            <a:off x="376518" y="2217818"/>
            <a:ext cx="11410790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600" dirty="0"/>
              <a:t>урок – эксперимент (</a:t>
            </a:r>
            <a:r>
              <a:rPr lang="ru-RU" sz="3600" dirty="0" err="1"/>
              <a:t>экспериментариум</a:t>
            </a:r>
            <a:r>
              <a:rPr lang="ru-RU" sz="3600" dirty="0"/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600" dirty="0"/>
              <a:t>урок – практикум (</a:t>
            </a:r>
            <a:r>
              <a:rPr lang="ru-RU" sz="3600" dirty="0" err="1"/>
              <a:t>практикоориентированный</a:t>
            </a:r>
            <a:r>
              <a:rPr lang="ru-RU" sz="3600" dirty="0"/>
              <a:t> урок)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урок – исследование (исследовательский урок);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3600" dirty="0"/>
              <a:t>урок – моделирование.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7723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1928692" y="1926057"/>
            <a:ext cx="9784718" cy="20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736592" y="482557"/>
            <a:ext cx="101198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Сценарий урока - эксперимента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«История фотосинтеза»</a:t>
            </a:r>
            <a:endParaRPr lang="ru-RU" sz="40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B9875-88B9-406E-8F78-B06C9CBC6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3" r="668"/>
          <a:stretch/>
        </p:blipFill>
        <p:spPr>
          <a:xfrm>
            <a:off x="892113" y="2031521"/>
            <a:ext cx="10407773" cy="48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5935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1928692" y="1926057"/>
            <a:ext cx="9784718" cy="20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736592" y="482557"/>
            <a:ext cx="101198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Сценарий урока - эксперимента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«Доказательства фотосинтеза»</a:t>
            </a:r>
            <a:endParaRPr lang="ru-RU" sz="40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C2428C-004B-4B25-B99D-1C52F3AD8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2" r="1844"/>
          <a:stretch/>
        </p:blipFill>
        <p:spPr>
          <a:xfrm>
            <a:off x="537523" y="2157827"/>
            <a:ext cx="11410790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165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8F1F81-138D-4520-8B9B-1699BD68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3" t="11209" r="21579" b="7294"/>
          <a:stretch/>
        </p:blipFill>
        <p:spPr>
          <a:xfrm>
            <a:off x="2007038" y="112806"/>
            <a:ext cx="8388246" cy="66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8168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1928692" y="1926057"/>
            <a:ext cx="9784718" cy="20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772960" y="482557"/>
            <a:ext cx="1008350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Сценарий урока - практикума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«Культура питания»</a:t>
            </a:r>
            <a:endParaRPr lang="ru-RU" sz="40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2C4180-6656-4EE9-9B4D-C477B0BB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2" r="575" b="8615"/>
          <a:stretch/>
        </p:blipFill>
        <p:spPr>
          <a:xfrm>
            <a:off x="1101322" y="2016155"/>
            <a:ext cx="10730313" cy="43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1938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86FBC5-D363-49A5-9D5D-B3378A7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DC5C-ACAF-48C2-AA65-319BCBE3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4" y="351693"/>
            <a:ext cx="1550079" cy="15743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89D67-9F42-42A9-AB3D-4EF38D5D35CD}"/>
              </a:ext>
            </a:extLst>
          </p:cNvPr>
          <p:cNvCxnSpPr>
            <a:cxnSpLocks/>
          </p:cNvCxnSpPr>
          <p:nvPr/>
        </p:nvCxnSpPr>
        <p:spPr>
          <a:xfrm>
            <a:off x="1928692" y="1926057"/>
            <a:ext cx="9784718" cy="20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71B4C-0663-410B-BBF9-B68F60220FA5}"/>
              </a:ext>
            </a:extLst>
          </p:cNvPr>
          <p:cNvSpPr/>
          <p:nvPr/>
        </p:nvSpPr>
        <p:spPr>
          <a:xfrm>
            <a:off x="1736592" y="482557"/>
            <a:ext cx="101198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Сценарий урока – исследования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«Орган зрения»</a:t>
            </a:r>
            <a:endParaRPr lang="ru-RU" sz="40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8951531-1965-4782-BDC6-078109476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6075" r="8447" b="31576"/>
          <a:stretch/>
        </p:blipFill>
        <p:spPr bwMode="auto">
          <a:xfrm>
            <a:off x="317239" y="2085321"/>
            <a:ext cx="11539224" cy="40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7598307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6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5785140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39146-7676-48D9-BFA1-D0BC6B705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0" t="10278" r="21803" b="4873"/>
          <a:stretch/>
        </p:blipFill>
        <p:spPr>
          <a:xfrm>
            <a:off x="838199" y="120012"/>
            <a:ext cx="8312637" cy="69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276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D07A7C-FF55-40A0-B71A-41B54E03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4763" y="4762"/>
            <a:ext cx="119841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8409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709E1C-15D0-41ED-B383-7B8B9A3B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/>
          <a:stretch>
            <a:fillRect/>
          </a:stretch>
        </p:blipFill>
        <p:spPr bwMode="auto">
          <a:xfrm>
            <a:off x="213310" y="12270"/>
            <a:ext cx="11349037" cy="683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6882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095CD050-F86B-4408-9DD7-5451406D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8333" r="10741" b="8603"/>
          <a:stretch>
            <a:fillRect/>
          </a:stretch>
        </p:blipFill>
        <p:spPr bwMode="auto">
          <a:xfrm>
            <a:off x="529390" y="136525"/>
            <a:ext cx="11021762" cy="65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8080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A962A2-B5AB-4811-B447-E24BE12C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ru-RU" b="1" dirty="0"/>
              <a:t>Топ 10 сценариев уроков по просмотрам 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40CB5E-1945-4DA9-9315-52BFAE9FFEBC}"/>
              </a:ext>
            </a:extLst>
          </p:cNvPr>
          <p:cNvGraphicFramePr>
            <a:graphicFrameLocks noGrp="1"/>
          </p:cNvGraphicFramePr>
          <p:nvPr/>
        </p:nvGraphicFramePr>
        <p:xfrm>
          <a:off x="0" y="1171074"/>
          <a:ext cx="12192001" cy="5686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336">
                  <a:extLst>
                    <a:ext uri="{9D8B030D-6E8A-4147-A177-3AD203B41FA5}">
                      <a16:colId xmlns:a16="http://schemas.microsoft.com/office/drawing/2014/main" val="2051157363"/>
                    </a:ext>
                  </a:extLst>
                </a:gridCol>
                <a:gridCol w="1039678">
                  <a:extLst>
                    <a:ext uri="{9D8B030D-6E8A-4147-A177-3AD203B41FA5}">
                      <a16:colId xmlns:a16="http://schemas.microsoft.com/office/drawing/2014/main" val="3682127603"/>
                    </a:ext>
                  </a:extLst>
                </a:gridCol>
                <a:gridCol w="6189089">
                  <a:extLst>
                    <a:ext uri="{9D8B030D-6E8A-4147-A177-3AD203B41FA5}">
                      <a16:colId xmlns:a16="http://schemas.microsoft.com/office/drawing/2014/main" val="1583052549"/>
                    </a:ext>
                  </a:extLst>
                </a:gridCol>
                <a:gridCol w="1530040">
                  <a:extLst>
                    <a:ext uri="{9D8B030D-6E8A-4147-A177-3AD203B41FA5}">
                      <a16:colId xmlns:a16="http://schemas.microsoft.com/office/drawing/2014/main" val="548285014"/>
                    </a:ext>
                  </a:extLst>
                </a:gridCol>
                <a:gridCol w="1530040">
                  <a:extLst>
                    <a:ext uri="{9D8B030D-6E8A-4147-A177-3AD203B41FA5}">
                      <a16:colId xmlns:a16="http://schemas.microsoft.com/office/drawing/2014/main" val="3567329192"/>
                    </a:ext>
                  </a:extLst>
                </a:gridCol>
                <a:gridCol w="1140818">
                  <a:extLst>
                    <a:ext uri="{9D8B030D-6E8A-4147-A177-3AD203B41FA5}">
                      <a16:colId xmlns:a16="http://schemas.microsoft.com/office/drawing/2014/main" val="1294505803"/>
                    </a:ext>
                  </a:extLst>
                </a:gridCol>
              </a:tblGrid>
              <a:tr h="1163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сценария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просмотров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оценок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17714"/>
                  </a:ext>
                </a:extLst>
              </a:tr>
              <a:tr h="45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как наука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904816"/>
                  </a:ext>
                </a:extLst>
              </a:tr>
              <a:tr h="90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и значение цветка. Соцветия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54294"/>
                  </a:ext>
                </a:extLst>
              </a:tr>
              <a:tr h="45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Нуклеиновые кислоты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533102"/>
                  </a:ext>
                </a:extLst>
              </a:tr>
              <a:tr h="90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ЕГЭ. Решение задач по второй части работы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41320"/>
                  </a:ext>
                </a:extLst>
              </a:tr>
              <a:tr h="90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химического состава организмов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805004"/>
                  </a:ext>
                </a:extLst>
              </a:tr>
              <a:tr h="45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и системы органов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41188"/>
                  </a:ext>
                </a:extLst>
              </a:tr>
              <a:tr h="45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50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237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95A48E-E81E-4EE1-B0D8-660407630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90" t="14017" r="21184" b="5242"/>
          <a:stretch/>
        </p:blipFill>
        <p:spPr>
          <a:xfrm>
            <a:off x="1299411" y="-3819"/>
            <a:ext cx="8596679" cy="67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615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3991</TotalTime>
  <Words>1093</Words>
  <Application>Microsoft Office PowerPoint</Application>
  <PresentationFormat>Широкоэкранный</PresentationFormat>
  <Paragraphs>222</Paragraphs>
  <Slides>32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Office Theme</vt:lpstr>
      <vt:lpstr>РЕКОМЕНДАЦИИ ДЛЯ УЧИТЕЛЕЙ ПО ПОИСКУ УРОКОВ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 10 сценариев уроков по просмотрам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 </vt:lpstr>
      <vt:lpstr>Общие цифры             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</dc:creator>
  <cp:lastModifiedBy>User</cp:lastModifiedBy>
  <cp:revision>468</cp:revision>
  <cp:lastPrinted>2019-06-25T08:09:15Z</cp:lastPrinted>
  <dcterms:created xsi:type="dcterms:W3CDTF">2012-07-30T23:42:41Z</dcterms:created>
  <dcterms:modified xsi:type="dcterms:W3CDTF">2019-12-16T16:34:35Z</dcterms:modified>
</cp:coreProperties>
</file>