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0B1C8-C037-2E40-9CBC-A45081158DF4}" v="64" dt="2020-05-07T19:41:28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Шпарева Вероника Андреевна" userId="ef1b4060-121f-4556-88ba-1db6b39c40a4" providerId="ADAL" clId="{A390B1C8-C037-2E40-9CBC-A45081158DF4}"/>
    <pc:docChg chg="undo redo custSel addSld modSld">
      <pc:chgData name="Шпарева Вероника Андреевна" userId="ef1b4060-121f-4556-88ba-1db6b39c40a4" providerId="ADAL" clId="{A390B1C8-C037-2E40-9CBC-A45081158DF4}" dt="2020-05-07T19:43:40.751" v="1554" actId="20577"/>
      <pc:docMkLst>
        <pc:docMk/>
      </pc:docMkLst>
      <pc:sldChg chg="modSp">
        <pc:chgData name="Шпарева Вероника Андреевна" userId="ef1b4060-121f-4556-88ba-1db6b39c40a4" providerId="ADAL" clId="{A390B1C8-C037-2E40-9CBC-A45081158DF4}" dt="2020-05-07T19:43:40.751" v="1554" actId="20577"/>
        <pc:sldMkLst>
          <pc:docMk/>
          <pc:sldMk cId="1298842899" sldId="257"/>
        </pc:sldMkLst>
        <pc:spChg chg="mod">
          <ac:chgData name="Шпарева Вероника Андреевна" userId="ef1b4060-121f-4556-88ba-1db6b39c40a4" providerId="ADAL" clId="{A390B1C8-C037-2E40-9CBC-A45081158DF4}" dt="2020-05-07T19:43:40.751" v="1554" actId="20577"/>
          <ac:spMkLst>
            <pc:docMk/>
            <pc:sldMk cId="1298842899" sldId="257"/>
            <ac:spMk id="3" creationId="{6F04E6B8-6166-B246-9F68-5EE39278495C}"/>
          </ac:spMkLst>
        </pc:spChg>
      </pc:sldChg>
      <pc:sldChg chg="modSp">
        <pc:chgData name="Шпарева Вероника Андреевна" userId="ef1b4060-121f-4556-88ba-1db6b39c40a4" providerId="ADAL" clId="{A390B1C8-C037-2E40-9CBC-A45081158DF4}" dt="2020-05-07T19:36:40.332" v="1456" actId="207"/>
        <pc:sldMkLst>
          <pc:docMk/>
          <pc:sldMk cId="205386699" sldId="260"/>
        </pc:sldMkLst>
        <pc:spChg chg="mod">
          <ac:chgData name="Шпарева Вероника Андреевна" userId="ef1b4060-121f-4556-88ba-1db6b39c40a4" providerId="ADAL" clId="{A390B1C8-C037-2E40-9CBC-A45081158DF4}" dt="2020-05-07T19:36:40.332" v="1456" actId="207"/>
          <ac:spMkLst>
            <pc:docMk/>
            <pc:sldMk cId="205386699" sldId="260"/>
            <ac:spMk id="3" creationId="{8A1CFD89-1A8B-F94C-96ED-1503876B29F2}"/>
          </ac:spMkLst>
        </pc:spChg>
      </pc:sldChg>
      <pc:sldChg chg="modSp">
        <pc:chgData name="Шпарева Вероника Андреевна" userId="ef1b4060-121f-4556-88ba-1db6b39c40a4" providerId="ADAL" clId="{A390B1C8-C037-2E40-9CBC-A45081158DF4}" dt="2020-05-07T19:39:14.311" v="1469" actId="207"/>
        <pc:sldMkLst>
          <pc:docMk/>
          <pc:sldMk cId="946922084" sldId="262"/>
        </pc:sldMkLst>
        <pc:spChg chg="mod">
          <ac:chgData name="Шпарева Вероника Андреевна" userId="ef1b4060-121f-4556-88ba-1db6b39c40a4" providerId="ADAL" clId="{A390B1C8-C037-2E40-9CBC-A45081158DF4}" dt="2020-05-07T19:39:14.311" v="1469" actId="207"/>
          <ac:spMkLst>
            <pc:docMk/>
            <pc:sldMk cId="946922084" sldId="262"/>
            <ac:spMk id="3" creationId="{6B91C415-DF39-1543-AC75-977906CAF09C}"/>
          </ac:spMkLst>
        </pc:spChg>
      </pc:sldChg>
      <pc:sldChg chg="modSp">
        <pc:chgData name="Шпарева Вероника Андреевна" userId="ef1b4060-121f-4556-88ba-1db6b39c40a4" providerId="ADAL" clId="{A390B1C8-C037-2E40-9CBC-A45081158DF4}" dt="2020-05-07T19:39:30.833" v="1470" actId="207"/>
        <pc:sldMkLst>
          <pc:docMk/>
          <pc:sldMk cId="1939785533" sldId="264"/>
        </pc:sldMkLst>
        <pc:spChg chg="mod">
          <ac:chgData name="Шпарева Вероника Андреевна" userId="ef1b4060-121f-4556-88ba-1db6b39c40a4" providerId="ADAL" clId="{A390B1C8-C037-2E40-9CBC-A45081158DF4}" dt="2020-05-07T19:39:30.833" v="1470" actId="207"/>
          <ac:spMkLst>
            <pc:docMk/>
            <pc:sldMk cId="1939785533" sldId="264"/>
            <ac:spMk id="3" creationId="{40F48D9B-428F-A14E-8B41-04AB20D4D2BA}"/>
          </ac:spMkLst>
        </pc:spChg>
      </pc:sldChg>
      <pc:sldChg chg="modSp">
        <pc:chgData name="Шпарева Вероника Андреевна" userId="ef1b4060-121f-4556-88ba-1db6b39c40a4" providerId="ADAL" clId="{A390B1C8-C037-2E40-9CBC-A45081158DF4}" dt="2020-05-07T19:40:34.698" v="1471" actId="207"/>
        <pc:sldMkLst>
          <pc:docMk/>
          <pc:sldMk cId="3489039622" sldId="266"/>
        </pc:sldMkLst>
        <pc:spChg chg="mod">
          <ac:chgData name="Шпарева Вероника Андреевна" userId="ef1b4060-121f-4556-88ba-1db6b39c40a4" providerId="ADAL" clId="{A390B1C8-C037-2E40-9CBC-A45081158DF4}" dt="2020-05-07T19:17:04.623" v="335" actId="20577"/>
          <ac:spMkLst>
            <pc:docMk/>
            <pc:sldMk cId="3489039622" sldId="266"/>
            <ac:spMk id="2" creationId="{702BCE43-F5A8-D84B-929D-33CCFE654BC1}"/>
          </ac:spMkLst>
        </pc:spChg>
        <pc:spChg chg="mod">
          <ac:chgData name="Шпарева Вероника Андреевна" userId="ef1b4060-121f-4556-88ba-1db6b39c40a4" providerId="ADAL" clId="{A390B1C8-C037-2E40-9CBC-A45081158DF4}" dt="2020-05-07T19:40:34.698" v="1471" actId="207"/>
          <ac:spMkLst>
            <pc:docMk/>
            <pc:sldMk cId="3489039622" sldId="266"/>
            <ac:spMk id="3" creationId="{FE61AEA2-C02B-E24A-8697-9D66D9BF13BB}"/>
          </ac:spMkLst>
        </pc:spChg>
      </pc:sldChg>
      <pc:sldChg chg="modSp add">
        <pc:chgData name="Шпарева Вероника Андреевна" userId="ef1b4060-121f-4556-88ba-1db6b39c40a4" providerId="ADAL" clId="{A390B1C8-C037-2E40-9CBC-A45081158DF4}" dt="2020-05-07T19:40:53.089" v="1472" actId="20577"/>
        <pc:sldMkLst>
          <pc:docMk/>
          <pc:sldMk cId="3500250260" sldId="267"/>
        </pc:sldMkLst>
        <pc:spChg chg="mod">
          <ac:chgData name="Шпарева Вероника Андреевна" userId="ef1b4060-121f-4556-88ba-1db6b39c40a4" providerId="ADAL" clId="{A390B1C8-C037-2E40-9CBC-A45081158DF4}" dt="2020-05-07T19:40:53.089" v="1472" actId="20577"/>
          <ac:spMkLst>
            <pc:docMk/>
            <pc:sldMk cId="3500250260" sldId="267"/>
            <ac:spMk id="2" creationId="{3D21E96C-0D2B-164A-B112-AD732F1FEA14}"/>
          </ac:spMkLst>
        </pc:spChg>
        <pc:spChg chg="mod">
          <ac:chgData name="Шпарева Вероника Андреевна" userId="ef1b4060-121f-4556-88ba-1db6b39c40a4" providerId="ADAL" clId="{A390B1C8-C037-2E40-9CBC-A45081158DF4}" dt="2020-05-07T19:38:15.665" v="1459" actId="207"/>
          <ac:spMkLst>
            <pc:docMk/>
            <pc:sldMk cId="3500250260" sldId="267"/>
            <ac:spMk id="3" creationId="{97FDBF2A-C995-6B43-843E-4904F22CCA98}"/>
          </ac:spMkLst>
        </pc:spChg>
      </pc:sldChg>
      <pc:sldChg chg="modSp add">
        <pc:chgData name="Шпарева Вероника Андреевна" userId="ef1b4060-121f-4556-88ba-1db6b39c40a4" providerId="ADAL" clId="{A390B1C8-C037-2E40-9CBC-A45081158DF4}" dt="2020-05-07T19:41:12.935" v="1473" actId="207"/>
        <pc:sldMkLst>
          <pc:docMk/>
          <pc:sldMk cId="3393024971" sldId="268"/>
        </pc:sldMkLst>
        <pc:spChg chg="mod">
          <ac:chgData name="Шпарева Вероника Андреевна" userId="ef1b4060-121f-4556-88ba-1db6b39c40a4" providerId="ADAL" clId="{A390B1C8-C037-2E40-9CBC-A45081158DF4}" dt="2020-05-07T19:20:59.770" v="601" actId="20577"/>
          <ac:spMkLst>
            <pc:docMk/>
            <pc:sldMk cId="3393024971" sldId="268"/>
            <ac:spMk id="2" creationId="{B116F33B-0EC5-3848-9089-FB1B78E53079}"/>
          </ac:spMkLst>
        </pc:spChg>
        <pc:spChg chg="mod">
          <ac:chgData name="Шпарева Вероника Андреевна" userId="ef1b4060-121f-4556-88ba-1db6b39c40a4" providerId="ADAL" clId="{A390B1C8-C037-2E40-9CBC-A45081158DF4}" dt="2020-05-07T19:41:12.935" v="1473" actId="207"/>
          <ac:spMkLst>
            <pc:docMk/>
            <pc:sldMk cId="3393024971" sldId="268"/>
            <ac:spMk id="3" creationId="{66EADD29-FDCD-7A4D-AF22-9823A224D8BA}"/>
          </ac:spMkLst>
        </pc:spChg>
      </pc:sldChg>
      <pc:sldChg chg="modSp add">
        <pc:chgData name="Шпарева Вероника Андреевна" userId="ef1b4060-121f-4556-88ba-1db6b39c40a4" providerId="ADAL" clId="{A390B1C8-C037-2E40-9CBC-A45081158DF4}" dt="2020-05-07T19:41:28.351" v="1474" actId="207"/>
        <pc:sldMkLst>
          <pc:docMk/>
          <pc:sldMk cId="1320759859" sldId="269"/>
        </pc:sldMkLst>
        <pc:spChg chg="mod">
          <ac:chgData name="Шпарева Вероника Андреевна" userId="ef1b4060-121f-4556-88ba-1db6b39c40a4" providerId="ADAL" clId="{A390B1C8-C037-2E40-9CBC-A45081158DF4}" dt="2020-05-07T19:22:00.955" v="629" actId="20577"/>
          <ac:spMkLst>
            <pc:docMk/>
            <pc:sldMk cId="1320759859" sldId="269"/>
            <ac:spMk id="2" creationId="{87D35477-BD32-764A-BF11-024E4A5731C9}"/>
          </ac:spMkLst>
        </pc:spChg>
        <pc:spChg chg="mod">
          <ac:chgData name="Шпарева Вероника Андреевна" userId="ef1b4060-121f-4556-88ba-1db6b39c40a4" providerId="ADAL" clId="{A390B1C8-C037-2E40-9CBC-A45081158DF4}" dt="2020-05-07T19:41:28.351" v="1474" actId="207"/>
          <ac:spMkLst>
            <pc:docMk/>
            <pc:sldMk cId="1320759859" sldId="269"/>
            <ac:spMk id="3" creationId="{4D4BA65E-3408-0C48-BC5E-AA3BFB00FF73}"/>
          </ac:spMkLst>
        </pc:spChg>
      </pc:sldChg>
      <pc:sldChg chg="modSp add">
        <pc:chgData name="Шпарева Вероника Андреевна" userId="ef1b4060-121f-4556-88ba-1db6b39c40a4" providerId="ADAL" clId="{A390B1C8-C037-2E40-9CBC-A45081158DF4}" dt="2020-05-07T19:43:12.659" v="1543" actId="20577"/>
        <pc:sldMkLst>
          <pc:docMk/>
          <pc:sldMk cId="4145915948" sldId="270"/>
        </pc:sldMkLst>
        <pc:spChg chg="mod">
          <ac:chgData name="Шпарева Вероника Андреевна" userId="ef1b4060-121f-4556-88ba-1db6b39c40a4" providerId="ADAL" clId="{A390B1C8-C037-2E40-9CBC-A45081158DF4}" dt="2020-05-07T19:42:07.490" v="1491" actId="20577"/>
          <ac:spMkLst>
            <pc:docMk/>
            <pc:sldMk cId="4145915948" sldId="270"/>
            <ac:spMk id="2" creationId="{CB71AC6F-0B54-264A-A41D-609B63D32CD5}"/>
          </ac:spMkLst>
        </pc:spChg>
        <pc:spChg chg="mod">
          <ac:chgData name="Шпарева Вероника Андреевна" userId="ef1b4060-121f-4556-88ba-1db6b39c40a4" providerId="ADAL" clId="{A390B1C8-C037-2E40-9CBC-A45081158DF4}" dt="2020-05-07T19:43:12.659" v="1543" actId="20577"/>
          <ac:spMkLst>
            <pc:docMk/>
            <pc:sldMk cId="4145915948" sldId="270"/>
            <ac:spMk id="3" creationId="{3387D113-08BC-D54F-BF46-B4A0E1230869}"/>
          </ac:spMkLst>
        </pc:spChg>
      </pc:sldChg>
      <pc:sldChg chg="modSp add">
        <pc:chgData name="Шпарева Вероника Андреевна" userId="ef1b4060-121f-4556-88ba-1db6b39c40a4" providerId="ADAL" clId="{A390B1C8-C037-2E40-9CBC-A45081158DF4}" dt="2020-05-07T19:34:58.588" v="1453" actId="20577"/>
        <pc:sldMkLst>
          <pc:docMk/>
          <pc:sldMk cId="3714521476" sldId="271"/>
        </pc:sldMkLst>
        <pc:spChg chg="mod">
          <ac:chgData name="Шпарева Вероника Андреевна" userId="ef1b4060-121f-4556-88ba-1db6b39c40a4" providerId="ADAL" clId="{A390B1C8-C037-2E40-9CBC-A45081158DF4}" dt="2020-05-07T19:27:55.891" v="733" actId="20577"/>
          <ac:spMkLst>
            <pc:docMk/>
            <pc:sldMk cId="3714521476" sldId="271"/>
            <ac:spMk id="2" creationId="{22B8F871-FE6E-C843-9BE5-40D2E343CB9B}"/>
          </ac:spMkLst>
        </pc:spChg>
        <pc:spChg chg="mod">
          <ac:chgData name="Шпарева Вероника Андреевна" userId="ef1b4060-121f-4556-88ba-1db6b39c40a4" providerId="ADAL" clId="{A390B1C8-C037-2E40-9CBC-A45081158DF4}" dt="2020-05-07T19:34:58.588" v="1453" actId="20577"/>
          <ac:spMkLst>
            <pc:docMk/>
            <pc:sldMk cId="3714521476" sldId="271"/>
            <ac:spMk id="3" creationId="{22F68467-A316-7441-88D2-797903F837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ost.com/diaspora/antisemitism/committed-to-remembering-the-shoah-committed-to-combating-antisemitism-62521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F73FD-B1D3-1145-9DBF-FAD03D490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7664719" cy="3255264"/>
          </a:xfrm>
        </p:spPr>
        <p:txBody>
          <a:bodyPr/>
          <a:lstStyle/>
          <a:p>
            <a:r>
              <a:rPr lang="ru-RU" dirty="0"/>
              <a:t>«Вторая мировая война</a:t>
            </a:r>
            <a:br>
              <a:rPr lang="ru-RU" dirty="0"/>
            </a:br>
            <a:r>
              <a:rPr lang="ru-RU" dirty="0"/>
              <a:t>в израильских СМИ»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B96F9E-FB2A-004B-8004-D58835A4F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Вероника </a:t>
            </a:r>
            <a:r>
              <a:rPr lang="ru-RU" dirty="0" err="1"/>
              <a:t>Шпарева</a:t>
            </a:r>
            <a:r>
              <a:rPr lang="ru-RU" dirty="0"/>
              <a:t> </a:t>
            </a:r>
          </a:p>
          <a:p>
            <a:r>
              <a:rPr lang="ru-RU" dirty="0"/>
              <a:t>ЗФАН-183</a:t>
            </a:r>
          </a:p>
        </p:txBody>
      </p:sp>
    </p:spTree>
    <p:extLst>
      <p:ext uri="{BB962C8B-B14F-4D97-AF65-F5344CB8AC3E}">
        <p14:creationId xmlns:p14="http://schemas.microsoft.com/office/powerpoint/2010/main" val="112547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1A81E-6BB1-2441-BFBD-BA098E8A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«Заповедь памяти»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Отсылки на Тору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Напоминание о значимых событиях еврейской традиции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AE1ED-9C4A-D54B-A400-A60AEFD2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400" dirty="0"/>
              <a:t>Jews are commanded to remember the Sabbath; to remember the </a:t>
            </a:r>
            <a:r>
              <a:rPr lang="en" sz="2400" dirty="0">
                <a:solidFill>
                  <a:srgbClr val="00B0F0"/>
                </a:solidFill>
              </a:rPr>
              <a:t>covenant between God and Abraham</a:t>
            </a:r>
            <a:r>
              <a:rPr lang="en" sz="2400" dirty="0"/>
              <a:t>; to remember the Israelites’ </a:t>
            </a:r>
            <a:r>
              <a:rPr lang="en" sz="2400" dirty="0">
                <a:solidFill>
                  <a:srgbClr val="00B0F0"/>
                </a:solidFill>
              </a:rPr>
              <a:t>exodus from Egypt </a:t>
            </a:r>
            <a:r>
              <a:rPr lang="en" sz="2400" dirty="0"/>
              <a:t>(as we did this past week as we read from the Haggadah); to remember what the ruler Amalek did to the Israelite community as </a:t>
            </a:r>
            <a:r>
              <a:rPr lang="en" sz="2400" dirty="0">
                <a:solidFill>
                  <a:srgbClr val="00B0F0"/>
                </a:solidFill>
              </a:rPr>
              <a:t>they wandered in the desert</a:t>
            </a:r>
            <a:r>
              <a:rPr lang="en" sz="2400" dirty="0"/>
              <a:t>. It is this </a:t>
            </a:r>
            <a:r>
              <a:rPr lang="en" sz="2400" b="1" dirty="0">
                <a:solidFill>
                  <a:srgbClr val="00B0F0"/>
                </a:solidFill>
              </a:rPr>
              <a:t>commandment of remembering </a:t>
            </a:r>
            <a:r>
              <a:rPr lang="en" sz="2400" dirty="0"/>
              <a:t>that in many ways has sustained the Jewish people and communities throughout diaspora.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799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BCE43-F5A8-D84B-929D-33CCFE65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Еврейская традиция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Способ передачи информации от поколения к поколению издревле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1AEA2-C02B-E24A-8697-9D66D9BF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400" dirty="0"/>
              <a:t>An essential component of </a:t>
            </a:r>
            <a:r>
              <a:rPr lang="en" sz="2400" dirty="0">
                <a:solidFill>
                  <a:srgbClr val="00B0F0"/>
                </a:solidFill>
              </a:rPr>
              <a:t>Jewish tradition </a:t>
            </a:r>
            <a:r>
              <a:rPr lang="en" sz="2400" dirty="0"/>
              <a:t>is </a:t>
            </a:r>
            <a:r>
              <a:rPr lang="en" sz="2400" dirty="0">
                <a:solidFill>
                  <a:srgbClr val="00B0F0"/>
                </a:solidFill>
              </a:rPr>
              <a:t>the ritual act of recording events and ethical practices </a:t>
            </a:r>
            <a:r>
              <a:rPr lang="en" sz="2400" dirty="0"/>
              <a:t>and then </a:t>
            </a:r>
            <a:r>
              <a:rPr lang="en" sz="2400" dirty="0">
                <a:solidFill>
                  <a:srgbClr val="00B0F0"/>
                </a:solidFill>
              </a:rPr>
              <a:t>recounting them verbally in every generation</a:t>
            </a:r>
            <a:r>
              <a:rPr lang="en" sz="2400" dirty="0"/>
              <a:t>. It is precisely these actions that enable the creation of meta-narratives. These meta-narratives bind us as a people and encode our collective identity in our DNA, including our traumas. The combination of </a:t>
            </a:r>
            <a:r>
              <a:rPr lang="en" sz="2400" dirty="0">
                <a:solidFill>
                  <a:srgbClr val="00B0F0"/>
                </a:solidFill>
              </a:rPr>
              <a:t>remembering, commemorating </a:t>
            </a:r>
            <a:r>
              <a:rPr lang="en" sz="2400" dirty="0"/>
              <a:t>and recounting has served as a psychological tool for the Jewish people and not merely as a historical accounting.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903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1E96C-0D2B-164A-B112-AD732F1F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Лексика: </a:t>
            </a:r>
            <a:br>
              <a:rPr lang="ru-RU" sz="3200" dirty="0"/>
            </a:br>
            <a:r>
              <a:rPr lang="ru-RU" sz="3200" dirty="0"/>
              <a:t>- слова памяти</a:t>
            </a:r>
            <a:br>
              <a:rPr lang="ru-RU" sz="3200" dirty="0"/>
            </a:br>
            <a:r>
              <a:rPr lang="ru-RU" sz="3200" dirty="0"/>
              <a:t>- эмоционально окрашенная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DBF2A-C995-6B43-843E-4904F22C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400" dirty="0"/>
              <a:t>The March of the Living is the manifestation of generations of Jews </a:t>
            </a:r>
            <a:r>
              <a:rPr lang="en" sz="2400" dirty="0">
                <a:solidFill>
                  <a:srgbClr val="00B0F0"/>
                </a:solidFill>
              </a:rPr>
              <a:t>remembering, commemorating, bearing witness, and acknowledging our responsibility </a:t>
            </a:r>
            <a:r>
              <a:rPr lang="en" sz="2400" dirty="0"/>
              <a:t>to ensure that the </a:t>
            </a:r>
            <a:r>
              <a:rPr lang="en" sz="2400" dirty="0">
                <a:solidFill>
                  <a:srgbClr val="C00000"/>
                </a:solidFill>
              </a:rPr>
              <a:t>atrocities</a:t>
            </a:r>
            <a:r>
              <a:rPr lang="ru-RU" sz="2400" dirty="0">
                <a:solidFill>
                  <a:srgbClr val="C00000"/>
                </a:solidFill>
              </a:rPr>
              <a:t> (зверства)</a:t>
            </a:r>
            <a:r>
              <a:rPr lang="en" sz="2400" dirty="0">
                <a:solidFill>
                  <a:srgbClr val="C00000"/>
                </a:solidFill>
              </a:rPr>
              <a:t> </a:t>
            </a:r>
            <a:r>
              <a:rPr lang="en" sz="2400" dirty="0"/>
              <a:t>that occurred at the hands of fellow human beings will never be forgotten or repeated.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025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6F33B-0EC5-3848-9089-FB1B78E5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Shoah </a:t>
            </a:r>
            <a:r>
              <a:rPr lang="ru-RU" dirty="0"/>
              <a:t>– холокост или катастрофа 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Эмоц</a:t>
            </a:r>
            <a:r>
              <a:rPr lang="ru-RU" dirty="0"/>
              <a:t>. </a:t>
            </a:r>
            <a:r>
              <a:rPr lang="ru-RU" dirty="0" err="1"/>
              <a:t>окр</a:t>
            </a:r>
            <a:r>
              <a:rPr lang="ru-RU" dirty="0"/>
              <a:t>. в негативном ключе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ADD29-FDCD-7A4D-AF22-9823A224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800" dirty="0"/>
              <a:t>For me, </a:t>
            </a:r>
            <a:r>
              <a:rPr lang="en" sz="2800" dirty="0">
                <a:solidFill>
                  <a:srgbClr val="C00000"/>
                </a:solidFill>
              </a:rPr>
              <a:t>the inhumanity and destruction </a:t>
            </a:r>
            <a:r>
              <a:rPr lang="en" sz="2800" dirty="0"/>
              <a:t>represented by the </a:t>
            </a:r>
            <a:r>
              <a:rPr lang="en" sz="2800" b="1" dirty="0">
                <a:solidFill>
                  <a:srgbClr val="00B0F0"/>
                </a:solidFill>
              </a:rPr>
              <a:t>Shoah</a:t>
            </a:r>
            <a:r>
              <a:rPr lang="en" sz="2800" dirty="0"/>
              <a:t> demands each of us to commit ourselves anew to ensuring that the ideology that creates fertile ground for </a:t>
            </a:r>
            <a:r>
              <a:rPr lang="en" sz="2800" dirty="0">
                <a:solidFill>
                  <a:schemeClr val="accent4"/>
                </a:solidFill>
              </a:rPr>
              <a:t>antisemitism</a:t>
            </a:r>
            <a:r>
              <a:rPr lang="en" sz="2800" dirty="0"/>
              <a:t> be addressed.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302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35477-BD32-764A-BF11-024E4A57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Риторические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BA65E-3408-0C48-BC5E-AA3BFB00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800" dirty="0"/>
              <a:t> Did humanity already forget the lessons of </a:t>
            </a:r>
            <a:r>
              <a:rPr lang="en" sz="2800" dirty="0">
                <a:solidFill>
                  <a:srgbClr val="00B050"/>
                </a:solidFill>
              </a:rPr>
              <a:t>history</a:t>
            </a:r>
            <a:r>
              <a:rPr lang="en" sz="2800" dirty="0"/>
              <a:t>? Have we not learned from our past the consequences of </a:t>
            </a:r>
            <a:r>
              <a:rPr lang="en" sz="2800" dirty="0">
                <a:solidFill>
                  <a:schemeClr val="accent6"/>
                </a:solidFill>
              </a:rPr>
              <a:t>dehumanization</a:t>
            </a:r>
            <a:r>
              <a:rPr lang="en" sz="2800" dirty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075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1AC6F-0B54-264A-A41D-609B63D3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עם ישראל חי</a:t>
            </a:r>
            <a:r>
              <a:rPr lang="ru-RU" sz="2800" dirty="0"/>
              <a:t> – народ </a:t>
            </a:r>
            <a:r>
              <a:rPr lang="ru-RU" sz="2800" dirty="0" err="1"/>
              <a:t>Израилев</a:t>
            </a:r>
            <a:r>
              <a:rPr lang="ru-RU" sz="2800" dirty="0"/>
              <a:t> жив </a:t>
            </a:r>
            <a:br>
              <a:rPr lang="ru-RU" sz="2800" dirty="0"/>
            </a:br>
            <a:r>
              <a:rPr lang="ru-RU" sz="2800" dirty="0"/>
              <a:t>(конец статьи)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7D113-08BC-D54F-BF46-B4A0E123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400" dirty="0"/>
              <a:t>There is no room in our communities to allow </a:t>
            </a:r>
            <a:r>
              <a:rPr lang="en" sz="2400" dirty="0">
                <a:solidFill>
                  <a:schemeClr val="accent6"/>
                </a:solidFill>
              </a:rPr>
              <a:t>hatred </a:t>
            </a:r>
            <a:r>
              <a:rPr lang="en" sz="2400" dirty="0"/>
              <a:t>toward the Jewish people to exist, and it is our </a:t>
            </a:r>
            <a:r>
              <a:rPr lang="en" sz="2400" dirty="0">
                <a:solidFill>
                  <a:srgbClr val="00B0F0"/>
                </a:solidFill>
              </a:rPr>
              <a:t>moral imperative to stand tall</a:t>
            </a:r>
            <a:r>
              <a:rPr lang="en" sz="2400" dirty="0"/>
              <a:t>, to remember and to denounce</a:t>
            </a:r>
            <a:r>
              <a:rPr lang="ru-RU" sz="2400" dirty="0"/>
              <a:t> (осуждать)</a:t>
            </a:r>
            <a:r>
              <a:rPr lang="en" sz="2400" dirty="0"/>
              <a:t> </a:t>
            </a:r>
            <a:r>
              <a:rPr lang="en" sz="2400" dirty="0">
                <a:solidFill>
                  <a:srgbClr val="C00000"/>
                </a:solidFill>
              </a:rPr>
              <a:t>repugnant actions </a:t>
            </a:r>
            <a:r>
              <a:rPr lang="en" sz="2400" dirty="0"/>
              <a:t>against our people clearly and unabashedly. We know that words and ideas have consequences. Antisemitism is </a:t>
            </a:r>
            <a:r>
              <a:rPr lang="en" sz="2400" dirty="0">
                <a:solidFill>
                  <a:srgbClr val="C00000"/>
                </a:solidFill>
              </a:rPr>
              <a:t>a threat to freedom</a:t>
            </a:r>
            <a:r>
              <a:rPr lang="en" sz="2400" dirty="0"/>
              <a:t>, not only for us, but for all peoples. We cannot cede </a:t>
            </a:r>
            <a:r>
              <a:rPr lang="ru-RU" sz="2400" dirty="0"/>
              <a:t>(уступить) </a:t>
            </a:r>
            <a:r>
              <a:rPr lang="en" sz="2400" dirty="0"/>
              <a:t>our freedom to those who </a:t>
            </a:r>
            <a:r>
              <a:rPr lang="en" sz="2400" dirty="0">
                <a:solidFill>
                  <a:srgbClr val="C00000"/>
                </a:solidFill>
              </a:rPr>
              <a:t>advocate hate</a:t>
            </a:r>
            <a:r>
              <a:rPr lang="ru-RU" sz="2400" dirty="0">
                <a:solidFill>
                  <a:srgbClr val="C00000"/>
                </a:solidFill>
              </a:rPr>
              <a:t> (проповедует ненависть)</a:t>
            </a:r>
            <a:r>
              <a:rPr lang="en" sz="2400" dirty="0"/>
              <a:t>. </a:t>
            </a:r>
            <a:r>
              <a:rPr lang="he-IL" sz="2400" dirty="0"/>
              <a:t>עם ישראל חי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591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8F871-FE6E-C843-9BE5-40D2E343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68467-A316-7441-88D2-797903F8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израильских </a:t>
            </a:r>
            <a:r>
              <a:rPr lang="ru-RU" b="1"/>
              <a:t>СМИ в целом</a:t>
            </a:r>
            <a:r>
              <a:rPr lang="ru-RU" b="1" dirty="0"/>
              <a:t>:</a:t>
            </a:r>
          </a:p>
          <a:p>
            <a:r>
              <a:rPr lang="ru-RU" dirty="0"/>
              <a:t>часто встречаются </a:t>
            </a:r>
            <a:r>
              <a:rPr lang="ru-RU" dirty="0" err="1"/>
              <a:t>ивритские</a:t>
            </a:r>
            <a:r>
              <a:rPr lang="ru-RU" dirty="0"/>
              <a:t> слова, написанные английскими буквами;</a:t>
            </a:r>
          </a:p>
          <a:p>
            <a:r>
              <a:rPr lang="ru-RU" dirty="0"/>
              <a:t> отсылки к Торе; </a:t>
            </a:r>
          </a:p>
          <a:p>
            <a:r>
              <a:rPr lang="ru-RU" dirty="0"/>
              <a:t>описание древнееврейских слов и их значения в наши дни. </a:t>
            </a:r>
          </a:p>
          <a:p>
            <a:pPr marL="0" indent="0">
              <a:buNone/>
            </a:pPr>
            <a:r>
              <a:rPr lang="ru-RU" b="1" dirty="0"/>
              <a:t>Статьи о Второй мировой войне и о Холокосте: </a:t>
            </a:r>
          </a:p>
          <a:p>
            <a:r>
              <a:rPr lang="ru-RU" dirty="0"/>
              <a:t>всегда эмоционально окрашенная лексика; </a:t>
            </a:r>
          </a:p>
          <a:p>
            <a:r>
              <a:rPr lang="ru-RU" dirty="0"/>
              <a:t>часто встречаются риторические вопросы;</a:t>
            </a:r>
          </a:p>
          <a:p>
            <a:r>
              <a:rPr lang="ru-RU" dirty="0"/>
              <a:t>повторение слов «память», «ненависть»; </a:t>
            </a:r>
          </a:p>
          <a:p>
            <a:r>
              <a:rPr lang="ru-RU" dirty="0"/>
              <a:t>внимание к проблеме антисемитизма.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8ACC69-FCDE-E545-B2F7-4D84E74893DC}"/>
              </a:ext>
            </a:extLst>
          </p:cNvPr>
          <p:cNvSpPr/>
          <p:nvPr/>
        </p:nvSpPr>
        <p:spPr>
          <a:xfrm>
            <a:off x="336331" y="2459504"/>
            <a:ext cx="11519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dirty="0">
                <a:hlinkClick r:id="rId2"/>
              </a:rPr>
              <a:t>https://www.jpost.com/diaspora/antisemitism/committed-to-remembering-the-shoah-committed-to-combating-antisemitism-625212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3858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E08AE-5612-1B4E-887E-B8229CB9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4E6B8-6166-B246-9F68-5EE392784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3600" i="1" dirty="0"/>
              <a:t>March of the Living</a:t>
            </a:r>
            <a:r>
              <a:rPr lang="ru-RU" sz="3600" i="1" dirty="0"/>
              <a:t> </a:t>
            </a:r>
            <a:r>
              <a:rPr lang="ru-RU" sz="3600" dirty="0"/>
              <a:t>(Марш живых) </a:t>
            </a:r>
          </a:p>
          <a:p>
            <a:r>
              <a:rPr lang="en" sz="3600" i="1" dirty="0"/>
              <a:t>Yom </a:t>
            </a:r>
            <a:r>
              <a:rPr lang="en" sz="3600" i="1" dirty="0" err="1"/>
              <a:t>Hashoah</a:t>
            </a:r>
            <a:r>
              <a:rPr lang="ru-RU" sz="3600" i="1" dirty="0"/>
              <a:t> </a:t>
            </a:r>
            <a:r>
              <a:rPr lang="ru-RU" sz="3600" dirty="0"/>
              <a:t>(</a:t>
            </a:r>
            <a:r>
              <a:rPr lang="he-IL" sz="3600" dirty="0"/>
              <a:t>יום השואה</a:t>
            </a:r>
            <a:r>
              <a:rPr lang="ru-RU" sz="3600" dirty="0"/>
              <a:t>) 20.04.20.</a:t>
            </a:r>
          </a:p>
          <a:p>
            <a:r>
              <a:rPr lang="ru-RU" sz="3600" dirty="0"/>
              <a:t>День победы (</a:t>
            </a:r>
            <a:r>
              <a:rPr lang="he-IL" sz="3600" dirty="0"/>
              <a:t>יום הניצחון</a:t>
            </a:r>
            <a:r>
              <a:rPr lang="ru-RU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9884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B78088-E8F4-AB4C-B354-9541942DD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092" b="21611"/>
          <a:stretch/>
        </p:blipFill>
        <p:spPr>
          <a:xfrm>
            <a:off x="0" y="0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B953A-9F68-5B42-9A50-A8C5F028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2" y="2193755"/>
            <a:ext cx="3927821" cy="24704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spc="-100" dirty="0">
                <a:solidFill>
                  <a:schemeClr val="tx1"/>
                </a:solidFill>
              </a:rPr>
              <a:t>A HOLOCAUST SURVIVOR holds the hand of his granddaughter during the annual ‘March of the Living’ at Auschwitz in May 2019</a:t>
            </a:r>
          </a:p>
        </p:txBody>
      </p:sp>
    </p:spTree>
    <p:extLst>
      <p:ext uri="{BB962C8B-B14F-4D97-AF65-F5344CB8AC3E}">
        <p14:creationId xmlns:p14="http://schemas.microsoft.com/office/powerpoint/2010/main" val="4269036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CC551-3C4D-6843-B368-7E75C2E2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статьи</a:t>
            </a:r>
            <a:br>
              <a:rPr lang="ru-RU" dirty="0"/>
            </a:br>
            <a:r>
              <a:rPr lang="ru-RU" dirty="0"/>
              <a:t>(эпиграф)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76E21-1CB9-9842-AC24-C680AD0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i="1" dirty="0"/>
              <a:t>שמע ישראל אדוני אלוהינו אדוני אחד. ברוך שם כבוד מלכותו לעולם ועד</a:t>
            </a:r>
            <a:br>
              <a:rPr lang="ru-RU" sz="2800" i="1" dirty="0"/>
            </a:br>
            <a:br>
              <a:rPr lang="ru-RU" sz="2800" i="1" dirty="0"/>
            </a:br>
            <a:r>
              <a:rPr lang="en" sz="2800" i="1" dirty="0" err="1"/>
              <a:t>She’ma</a:t>
            </a:r>
            <a:r>
              <a:rPr lang="en" sz="2800" i="1" dirty="0"/>
              <a:t> </a:t>
            </a:r>
            <a:r>
              <a:rPr lang="en" sz="2800" i="1" dirty="0" err="1"/>
              <a:t>yisrael</a:t>
            </a:r>
            <a:r>
              <a:rPr lang="en" sz="2800" i="1" dirty="0"/>
              <a:t> </a:t>
            </a:r>
            <a:r>
              <a:rPr lang="en" sz="2800" i="1" dirty="0" err="1"/>
              <a:t>adonai</a:t>
            </a:r>
            <a:r>
              <a:rPr lang="en" sz="2800" i="1" dirty="0"/>
              <a:t> </a:t>
            </a:r>
            <a:r>
              <a:rPr lang="en" sz="2800" i="1" dirty="0" err="1"/>
              <a:t>eloheinu,adonai</a:t>
            </a:r>
            <a:r>
              <a:rPr lang="en" sz="2800" i="1" dirty="0"/>
              <a:t> </a:t>
            </a:r>
            <a:r>
              <a:rPr lang="en" sz="2800" i="1" dirty="0" err="1"/>
              <a:t>echad</a:t>
            </a:r>
            <a:r>
              <a:rPr lang="en" sz="2800" i="1" dirty="0"/>
              <a:t>. Baruch </a:t>
            </a:r>
            <a:r>
              <a:rPr lang="en" sz="2800" i="1" dirty="0" err="1"/>
              <a:t>shem</a:t>
            </a:r>
            <a:r>
              <a:rPr lang="en" sz="2800" i="1" dirty="0"/>
              <a:t> </a:t>
            </a:r>
            <a:r>
              <a:rPr lang="en" sz="2800" i="1" dirty="0" err="1"/>
              <a:t>kavod</a:t>
            </a:r>
            <a:r>
              <a:rPr lang="en" sz="2800" i="1" dirty="0"/>
              <a:t> </a:t>
            </a:r>
            <a:r>
              <a:rPr lang="en" sz="2800" i="1" dirty="0" err="1"/>
              <a:t>malchuto</a:t>
            </a:r>
            <a:r>
              <a:rPr lang="en" sz="2800" i="1" dirty="0"/>
              <a:t> </a:t>
            </a:r>
            <a:r>
              <a:rPr lang="en" sz="2800" i="1" dirty="0" err="1"/>
              <a:t>l’olam</a:t>
            </a:r>
            <a:r>
              <a:rPr lang="en" sz="2800" i="1" dirty="0"/>
              <a:t> </a:t>
            </a:r>
            <a:r>
              <a:rPr lang="en" sz="2800" i="1" dirty="0" err="1"/>
              <a:t>va’ed</a:t>
            </a:r>
            <a:r>
              <a:rPr lang="en" sz="2800" i="1" dirty="0"/>
              <a:t>.</a:t>
            </a:r>
            <a:endParaRPr lang="ru-RU" sz="2800" i="1" dirty="0"/>
          </a:p>
          <a:p>
            <a:r>
              <a:rPr lang="ru-RU" sz="2800" i="1" dirty="0"/>
              <a:t>Слушай, Израиль: Господь – Бог наш, Господь один! Благословенно славное имя царства Его во веки веков!</a:t>
            </a:r>
          </a:p>
        </p:txBody>
      </p:sp>
    </p:spTree>
    <p:extLst>
      <p:ext uri="{BB962C8B-B14F-4D97-AF65-F5344CB8AC3E}">
        <p14:creationId xmlns:p14="http://schemas.microsoft.com/office/powerpoint/2010/main" val="21293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E5E48-1A89-CE43-8AA2-7D97A533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Shema – </a:t>
            </a:r>
            <a:r>
              <a:rPr lang="en-US" sz="2800" dirty="0" err="1"/>
              <a:t>Слушай</a:t>
            </a:r>
            <a:r>
              <a:rPr lang="ru-RU" sz="2800" dirty="0"/>
              <a:t>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Перевод молитвы не дан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CFD89-1A8B-F94C-96ED-1503876B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These are the opening words to the </a:t>
            </a:r>
            <a:r>
              <a:rPr lang="en" dirty="0">
                <a:solidFill>
                  <a:srgbClr val="00B0F0"/>
                </a:solidFill>
              </a:rPr>
              <a:t>Shema</a:t>
            </a:r>
            <a:r>
              <a:rPr lang="en" dirty="0"/>
              <a:t>. </a:t>
            </a:r>
            <a:r>
              <a:rPr lang="en" dirty="0">
                <a:solidFill>
                  <a:srgbClr val="00B0F0"/>
                </a:solidFill>
              </a:rPr>
              <a:t>The Shema is a prayer</a:t>
            </a:r>
            <a:r>
              <a:rPr lang="en" dirty="0"/>
              <a:t> I gravitate to in special moments in my life be it in times of celebration, great accomplishment or times of stress or sadness. I put my hand on my head, close my eyes, and the words to the prayer of the Shema bring me great personal security and comfort.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8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87BFE-E4D8-8C4F-9633-8F91C9C7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День Катастрофы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Название передается транскрипцией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Предполагается, что читатель знает перевод заранее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3B684-0D76-F546-A870-6AD73E5A5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I had imagined I’d be saying these words at the gas chambers of Auschwitz on </a:t>
            </a:r>
            <a:r>
              <a:rPr lang="en" b="1" i="1" dirty="0">
                <a:solidFill>
                  <a:srgbClr val="00B0F0"/>
                </a:solidFill>
              </a:rPr>
              <a:t>Yom HaShoah</a:t>
            </a:r>
            <a:r>
              <a:rPr lang="en" dirty="0"/>
              <a:t>, seventy-five years after the liberation of the concentration camp, and where over a million people were murdered.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3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51B9-BA46-684F-B1E2-45DFF8D7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Риторические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1C415-DF39-1543-AC75-977906CAF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800" dirty="0"/>
              <a:t>How do we make sense of such </a:t>
            </a:r>
            <a:r>
              <a:rPr lang="en" sz="2800" dirty="0">
                <a:solidFill>
                  <a:srgbClr val="C00000"/>
                </a:solidFill>
              </a:rPr>
              <a:t>destruction</a:t>
            </a:r>
            <a:r>
              <a:rPr lang="en" sz="2800" dirty="0"/>
              <a:t>, incomprehensible </a:t>
            </a:r>
            <a:r>
              <a:rPr lang="en" sz="2800" dirty="0">
                <a:solidFill>
                  <a:srgbClr val="C00000"/>
                </a:solidFill>
              </a:rPr>
              <a:t>sorrow</a:t>
            </a:r>
            <a:r>
              <a:rPr lang="en" sz="2800" dirty="0"/>
              <a:t> and </a:t>
            </a:r>
            <a:r>
              <a:rPr lang="en" sz="2800" dirty="0">
                <a:solidFill>
                  <a:srgbClr val="C00000"/>
                </a:solidFill>
              </a:rPr>
              <a:t>absolute devastation</a:t>
            </a:r>
            <a:r>
              <a:rPr lang="en" sz="2800" dirty="0"/>
              <a:t>? How do we </a:t>
            </a:r>
            <a:r>
              <a:rPr lang="en" sz="2800" dirty="0">
                <a:solidFill>
                  <a:srgbClr val="00B0F0"/>
                </a:solidFill>
              </a:rPr>
              <a:t>commemorate</a:t>
            </a:r>
            <a:r>
              <a:rPr lang="en" sz="2800" dirty="0"/>
              <a:t> the </a:t>
            </a:r>
            <a:r>
              <a:rPr lang="en" sz="2800" dirty="0">
                <a:solidFill>
                  <a:srgbClr val="C00000"/>
                </a:solidFill>
              </a:rPr>
              <a:t>tragedy</a:t>
            </a:r>
            <a:r>
              <a:rPr lang="en" sz="2800" dirty="0"/>
              <a:t> in such a fashion that we ensure it is imprinted on our DNA, our children’s DNA, their children’s DNA and is </a:t>
            </a:r>
            <a:r>
              <a:rPr lang="en" sz="2800" dirty="0">
                <a:solidFill>
                  <a:srgbClr val="00B0F0"/>
                </a:solidFill>
              </a:rPr>
              <a:t>never forgotten</a:t>
            </a:r>
            <a:r>
              <a:rPr lang="en" sz="2800" dirty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692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9961D-2940-F14E-BC4C-190B1E7F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Ивритские</a:t>
            </a:r>
            <a:r>
              <a:rPr lang="ru-RU" dirty="0"/>
              <a:t> слова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Дан перевод или значение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Частое их употребление в тексте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Танах и слова из </a:t>
            </a:r>
            <a:r>
              <a:rPr lang="ru-RU" dirty="0" err="1"/>
              <a:t>древнеевр</a:t>
            </a:r>
            <a:r>
              <a:rPr lang="ru-RU" dirty="0"/>
              <a:t>. яз.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48D9B-428F-A14E-8B41-04AB20D4D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800" dirty="0"/>
              <a:t>Prior to the coronavirus pandemic, I had planned to participate in the March of the Living delegation this year, and I was humbled that I would bear witness to the memory of the individuals who perished in the </a:t>
            </a:r>
            <a:r>
              <a:rPr lang="en" sz="2800" dirty="0">
                <a:solidFill>
                  <a:srgbClr val="C00000"/>
                </a:solidFill>
              </a:rPr>
              <a:t>atrocities</a:t>
            </a:r>
            <a:r>
              <a:rPr lang="en" sz="2800" dirty="0"/>
              <a:t> during the Holocaust. I felt a deep sense of responsibility to be present amongst the 10,000 other individuals all coming together for one purpose</a:t>
            </a:r>
            <a:r>
              <a:rPr lang="ru-RU" sz="2800" dirty="0"/>
              <a:t> </a:t>
            </a:r>
            <a:r>
              <a:rPr lang="en" sz="2800" dirty="0"/>
              <a:t>-</a:t>
            </a:r>
            <a:r>
              <a:rPr lang="en" sz="2800" i="1" dirty="0"/>
              <a:t> </a:t>
            </a:r>
            <a:r>
              <a:rPr lang="en" sz="2800" i="1" dirty="0" err="1">
                <a:solidFill>
                  <a:srgbClr val="00B0F0"/>
                </a:solidFill>
              </a:rPr>
              <a:t>l’zkhor</a:t>
            </a:r>
            <a:r>
              <a:rPr lang="ru-RU" sz="2800" i="1" dirty="0">
                <a:solidFill>
                  <a:srgbClr val="00B0F0"/>
                </a:solidFill>
              </a:rPr>
              <a:t> </a:t>
            </a:r>
            <a:r>
              <a:rPr lang="en" sz="2800" dirty="0"/>
              <a:t>- </a:t>
            </a:r>
            <a:r>
              <a:rPr lang="en" sz="2800" dirty="0">
                <a:solidFill>
                  <a:srgbClr val="00B0F0"/>
                </a:solidFill>
              </a:rPr>
              <a:t>to remember</a:t>
            </a:r>
            <a:r>
              <a:rPr lang="en" sz="2800" dirty="0"/>
              <a:t>. In Yosef Haim </a:t>
            </a:r>
            <a:r>
              <a:rPr lang="en" sz="2800" dirty="0" err="1"/>
              <a:t>Yerushalmi’s</a:t>
            </a:r>
            <a:r>
              <a:rPr lang="en" sz="2800" dirty="0"/>
              <a:t> masterpiece, </a:t>
            </a:r>
            <a:r>
              <a:rPr lang="en" sz="2800" i="1" dirty="0" err="1">
                <a:solidFill>
                  <a:srgbClr val="00B0F0"/>
                </a:solidFill>
              </a:rPr>
              <a:t>Zakhor</a:t>
            </a:r>
            <a:r>
              <a:rPr lang="en" sz="2800" dirty="0"/>
              <a:t>:</a:t>
            </a:r>
            <a:r>
              <a:rPr lang="en" sz="2800" i="1" dirty="0"/>
              <a:t> Jewish History and Memory</a:t>
            </a:r>
            <a:r>
              <a:rPr lang="en" sz="2800" dirty="0"/>
              <a:t>, the historian notes that the word </a:t>
            </a:r>
            <a:r>
              <a:rPr lang="en" sz="2800" i="1" dirty="0" err="1">
                <a:solidFill>
                  <a:srgbClr val="00B0F0"/>
                </a:solidFill>
              </a:rPr>
              <a:t>zakhor</a:t>
            </a:r>
            <a:r>
              <a:rPr lang="en" sz="2800" i="1" dirty="0">
                <a:solidFill>
                  <a:srgbClr val="00B0F0"/>
                </a:solidFill>
              </a:rPr>
              <a:t> </a:t>
            </a:r>
            <a:r>
              <a:rPr lang="en" sz="2800" dirty="0">
                <a:solidFill>
                  <a:srgbClr val="00B0F0"/>
                </a:solidFill>
              </a:rPr>
              <a:t>appears about 200 hundred times in the </a:t>
            </a:r>
            <a:r>
              <a:rPr lang="en" sz="2800" dirty="0" err="1">
                <a:solidFill>
                  <a:srgbClr val="00B0F0"/>
                </a:solidFill>
              </a:rPr>
              <a:t>TaNaKh</a:t>
            </a:r>
            <a:r>
              <a:rPr lang="en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978553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916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Corbel</vt:lpstr>
      <vt:lpstr>Wingdings 2</vt:lpstr>
      <vt:lpstr>Рамка</vt:lpstr>
      <vt:lpstr>«Вторая мировая война в израильских СМИ»</vt:lpstr>
      <vt:lpstr>Презентация PowerPoint</vt:lpstr>
      <vt:lpstr>Понятия </vt:lpstr>
      <vt:lpstr>A HOLOCAUST SURVIVOR holds the hand of his granddaughter during the annual ‘March of the Living’ at Auschwitz in May 2019</vt:lpstr>
      <vt:lpstr>Начало статьи (эпиграф) </vt:lpstr>
      <vt:lpstr>Shema – Слушай   Перевод молитвы не дан</vt:lpstr>
      <vt:lpstr>День Катастрофы   Название передается транскрипцией  Предполагается, что читатель знает перевод заранее</vt:lpstr>
      <vt:lpstr>Риторические вопросы</vt:lpstr>
      <vt:lpstr>Ивритские слова  Дан перевод или значение  Частое их употребление в тексте   Танах и слова из древнеевр. яз. </vt:lpstr>
      <vt:lpstr>«Заповедь памяти»   Отсылки на Тору  Напоминание о значимых событиях еврейской традиции</vt:lpstr>
      <vt:lpstr>Еврейская традиция   Способ передачи информации от поколения к поколению издревле </vt:lpstr>
      <vt:lpstr>Лексика:  - слова памяти - эмоционально окрашенная</vt:lpstr>
      <vt:lpstr>Shoah – холокост или катастрофа   Эмоц. окр. в негативном ключе </vt:lpstr>
      <vt:lpstr>Риторические вопросы</vt:lpstr>
      <vt:lpstr>עם ישראל חי – народ Израилев жив  (конец статьи)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«Вторая мировая война в израильских СМИ»</dc:title>
  <dc:creator>Шпарева Вероника Андреевна</dc:creator>
  <cp:lastModifiedBy>Гребенщиков Юрий Юрьевич</cp:lastModifiedBy>
  <cp:revision>4</cp:revision>
  <dcterms:created xsi:type="dcterms:W3CDTF">2020-05-07T18:53:08Z</dcterms:created>
  <dcterms:modified xsi:type="dcterms:W3CDTF">2020-05-11T16:05:02Z</dcterms:modified>
</cp:coreProperties>
</file>