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7">
  <p:sldMasterIdLst>
    <p:sldMasterId id="2147483648" r:id="rId1"/>
  </p:sldMasterIdLst>
  <p:notesMasterIdLst>
    <p:notesMasterId r:id="rId14"/>
  </p:notesMasterIdLst>
  <p:sldIdLst>
    <p:sldId id="256" r:id="rId2"/>
    <p:sldId id="379" r:id="rId3"/>
    <p:sldId id="378" r:id="rId4"/>
    <p:sldId id="380" r:id="rId5"/>
    <p:sldId id="385" r:id="rId6"/>
    <p:sldId id="386" r:id="rId7"/>
    <p:sldId id="376" r:id="rId8"/>
    <p:sldId id="377" r:id="rId9"/>
    <p:sldId id="381" r:id="rId10"/>
    <p:sldId id="382" r:id="rId11"/>
    <p:sldId id="383" r:id="rId12"/>
    <p:sldId id="370" r:id="rId13"/>
  </p:sldIdLst>
  <p:sldSz cx="13004800" cy="9753600"/>
  <p:notesSz cx="13004800" cy="97536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C083E6E3-FA7D-4D7B-A595-EF9225AFEA82}" styleName="Светлый стиль 1 -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1392" y="4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5635625" cy="4873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7366000" y="0"/>
            <a:ext cx="5635625" cy="4873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3B3579-488D-48F1-BB58-5BFF509F2ECA}" type="datetimeFigureOut">
              <a:rPr lang="ru-RU" smtClean="0"/>
              <a:t>10.12.2020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0" y="731838"/>
            <a:ext cx="4876800" cy="36576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1300163" y="4632325"/>
            <a:ext cx="10404475" cy="43894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264650"/>
            <a:ext cx="5635625" cy="4873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7366000" y="9264650"/>
            <a:ext cx="5635625" cy="4873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F22BAF-F1A8-4459-811D-E19D0AF4BF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73816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F22BAF-F1A8-4459-811D-E19D0AF4BF1A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36983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75360" y="3023616"/>
            <a:ext cx="11054080" cy="204825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950720" y="5462016"/>
            <a:ext cx="9103360" cy="24384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50240" y="2243328"/>
            <a:ext cx="5657088" cy="643737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697472" y="2243328"/>
            <a:ext cx="5657088" cy="643737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3694086" y="1636445"/>
            <a:ext cx="8602345" cy="0"/>
          </a:xfrm>
          <a:custGeom>
            <a:avLst/>
            <a:gdLst/>
            <a:ahLst/>
            <a:cxnLst/>
            <a:rect l="l" t="t" r="r" b="b"/>
            <a:pathLst>
              <a:path w="8602345">
                <a:moveTo>
                  <a:pt x="0" y="0"/>
                </a:moveTo>
                <a:lnTo>
                  <a:pt x="8602193" y="0"/>
                </a:lnTo>
              </a:path>
            </a:pathLst>
          </a:custGeom>
          <a:ln w="25399">
            <a:solidFill>
              <a:srgbClr val="BB2A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425886" y="171043"/>
            <a:ext cx="2436388" cy="174625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50240" y="390144"/>
            <a:ext cx="11704320" cy="156057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50240" y="2243328"/>
            <a:ext cx="11704320" cy="643737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421632" y="9070848"/>
            <a:ext cx="4161536" cy="4876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50240" y="9070848"/>
            <a:ext cx="2991104" cy="4876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9363456" y="9070848"/>
            <a:ext cx="2991104" cy="4876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hf hdr="0" ftr="0" dt="0"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/>
          <p:nvPr/>
        </p:nvSpPr>
        <p:spPr>
          <a:xfrm>
            <a:off x="763500" y="2215513"/>
            <a:ext cx="11541930" cy="240065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spcAft>
                <a:spcPts val="0"/>
              </a:spcAft>
            </a:pPr>
            <a:endParaRPr lang="ru-RU" sz="3600" b="1" dirty="0">
              <a:latin typeface="Times New Roman"/>
              <a:ea typeface="Times New Roman"/>
            </a:endParaRPr>
          </a:p>
          <a:p>
            <a:pPr algn="ctr">
              <a:spcAft>
                <a:spcPts val="0"/>
              </a:spcAft>
            </a:pPr>
            <a:r>
              <a:rPr lang="ru-RU" sz="4000" b="1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Нормативно-правовое обеспечение профессиональной деятельности по программам профессионального обучения</a:t>
            </a:r>
            <a:endParaRPr kumimoji="0" lang="ru-RU" altLang="ru-RU" sz="4000" dirty="0">
              <a:latin typeface="Times New Roman" panose="02020603050405020304" pitchFamily="18" charset="0"/>
              <a:cs typeface="Times New Roman" panose="02020603050405020304" pitchFamily="18" charset="0"/>
              <a:sym typeface="Arial" pitchFamily="34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1</a:t>
            </a:fld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3683000" y="457200"/>
            <a:ext cx="862243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Харламова С.Г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Заместитель директора ИСПО имени К.Д. Ушинского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D30B7187-8831-4053-8E39-07D8C50DD63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7800" y="5247381"/>
            <a:ext cx="4724400" cy="32480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30600" y="457200"/>
            <a:ext cx="8823960" cy="1846659"/>
          </a:xfrm>
        </p:spPr>
        <p:txBody>
          <a:bodyPr/>
          <a:lstStyle/>
          <a:p>
            <a:pPr algn="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Распоряжение Министерства просвещения РФ от 9 сентября 2019 г. N Р-93 "Об утверждении примерного Положения о психолого-педагогическом консилиуме образовательной организации"</a:t>
            </a:r>
            <a:r>
              <a:rPr lang="ru-RU" sz="2400" b="1" dirty="0"/>
              <a:t/>
            </a:r>
            <a:br>
              <a:rPr lang="ru-RU" sz="2400" b="1" dirty="0"/>
            </a:br>
            <a:endParaRPr lang="en-US" sz="24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50240" y="2667000"/>
            <a:ext cx="11704320" cy="3693319"/>
          </a:xfrm>
        </p:spPr>
        <p:txBody>
          <a:bodyPr/>
          <a:lstStyle/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1.1. Психолого-педагогический консилиум (далее -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ППк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является одной из форм взаимодействия руководящих и педагогических работников организации, осуществляющей образовательную деятельность (далее - Организации), с целью создания оптимальных условий обучения, развития, социализации и адаптации обучающихся посредством психолого-педагогического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сопровождения  </a:t>
            </a:r>
          </a:p>
          <a:p>
            <a:pPr algn="just"/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1.2.3. консультирование участников образовательных отношений по вопросам актуального психофизического состояния и возможностей обучающихся; содержания и оказания им психолого-педагогической помощи, создания специальных условий получения образования;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89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0240" y="390144"/>
            <a:ext cx="11704320" cy="27699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50240" y="2243328"/>
            <a:ext cx="11704320" cy="4801314"/>
          </a:xfrm>
        </p:spPr>
        <p:txBody>
          <a:bodyPr/>
          <a:lstStyle/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Министерства образования и науки РФ от 9 ноября 2015 г. N 1309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"Об утверждении Порядка обеспечения условий доступности для инвалидов объектов и предоставляемых услуг в сфере образования, а также оказания им при этом необходимой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помощи»</a:t>
            </a:r>
            <a:endPara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обеспечения условий доступности для инвалидов объектов и предоставляемых услуг в сфере образования, а также оказания им при этом необходимой помощи определяет правила обеспечения условий доступности для инвалидов объектов (административные здания, строения, сооружения и помещения)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607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12</a:t>
            </a:fld>
            <a:endParaRPr lang="en-US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4400" y="3810000"/>
            <a:ext cx="6446520" cy="3581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0143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283200" y="390144"/>
            <a:ext cx="7071360" cy="1107996"/>
          </a:xfrm>
        </p:spPr>
        <p:txBody>
          <a:bodyPr/>
          <a:lstStyle/>
          <a:p>
            <a:pPr algn="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закон от 29 декабря 2012 г. N 273-ФЗ</a:t>
            </a:r>
            <a:b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"Об образовании в Российской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Федерации« </a:t>
            </a:r>
            <a:b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(в редакции от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31 июля 2020 г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.)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667289" y="1895691"/>
            <a:ext cx="11704320" cy="7386638"/>
          </a:xfrm>
        </p:spPr>
        <p:txBody>
          <a:bodyPr/>
          <a:lstStyle/>
          <a:p>
            <a:pPr algn="just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73. Организация профессионального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обучения</a:t>
            </a: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Профессиональное обучение направлено на приобретение лицами различного возраста профессиональной компетенции, в том числе для работы с конкретным оборудованием, технологиями, аппаратно-программными и иными профессиональными средствами, получение указанными лицами квалификации по профессии рабочего, должности служащего и присвоение им (при наличии) квалификационных разрядов, классов, категорий по профессии рабочего или должности служащего без изменения уровня образования.</a:t>
            </a: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Под профессиональным обучением по программам профессиональной подготовки по профессиям рабочих и должностям служащих понимается профессиональное обучение лиц,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ранее не имевших профессии рабочего или должности служащего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7.  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Перечень профессий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рабочих, должностей служащих, по которым осуществляется профессиональное обучение, с указанием (при наличии) присваиваемых по соответствующим профессиям рабочих, должностям служащих квалификационных разрядов, классов, категорий утверждается федеральным органом исполнительной власти, осуществляющим функции по выработке и реализации государственной политики и нормативно-правовому регулированию в сфере общего образования. Приказ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Минобрнауки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России от 02.07.2013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 513 "Об утверждении Перечня профессий рабочих, должностей служащих, по которым осуществляется профессиональное обучение»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(ред. от 25.04.2019)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45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650240" y="390144"/>
            <a:ext cx="11704320" cy="1107996"/>
          </a:xfrm>
        </p:spPr>
        <p:txBody>
          <a:bodyPr/>
          <a:lstStyle/>
          <a:p>
            <a:pPr algn="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закон от 29 декабря 2012 г. N 273-ФЗ</a:t>
            </a:r>
            <a:b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"Об образовании в Российской Федерации« </a:t>
            </a:r>
            <a:b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(в редакции от 31 июля 2020 г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Текст 6"/>
          <p:cNvSpPr>
            <a:spLocks noGrp="1"/>
          </p:cNvSpPr>
          <p:nvPr>
            <p:ph type="body" idx="1"/>
          </p:nvPr>
        </p:nvSpPr>
        <p:spPr>
          <a:xfrm>
            <a:off x="650240" y="2243328"/>
            <a:ext cx="11704320" cy="6647974"/>
          </a:xfrm>
        </p:spPr>
        <p:txBody>
          <a:bodyPr/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79. Организация получения образования обучающимися с ограниченными возможностями здоровья</a:t>
            </a: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AutoNum type="arabicPeriod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 и условия организации обучения и воспитания обучающихся с ограниченными возможностями здоровья определяются адаптированной образовательной программой, а для инвалидов также в соответствии с индивидуальной программой реабилитации инвалида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indent="-342900" algn="just">
              <a:buAutoNum type="arabicPeriod"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AutoNum type="arabicPeriod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п. 8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Профессиональное обучение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профессиональное образование обучающихся с ограниченными возможностями здоровья осуществляются на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основе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образовательных программ,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адаптированных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необходимости для обучения указанных обучающихся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indent="-342900" algn="just">
              <a:buAutoNum type="arabicPeriod"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AutoNum type="arabicPeriod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п. 10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Профессиональными образовательными организациями и образовательными организациями высшего образования, а также организациями, осуществляющими образовательную деятельность по основным программам профессионального обучения, должны быть созданы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специальные условия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получения образования обучающимися с ограниченными возможностями здоровья.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576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50240" y="1955939"/>
            <a:ext cx="11704320" cy="7755969"/>
          </a:xfrm>
        </p:spPr>
        <p:txBody>
          <a:bodyPr/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2. Основные понятия, используемые в настоящем Федеральном законе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9) образовательная программа - комплекс основных характеристик образования (объем, содержание, планируемые результаты) и организационно-педагогических условий, который представлен в виде учебного плана, календарного учебного графика, рабочих программ учебных предметов, курсов, дисциплин (модулей), иных компонентов, оценочных и методических материалов, а также в предусмотренных настоящим Федеральным законом случаях в виде рабочей программы воспитания, календарного плана воспитательной работы, форм аттестации;</a:t>
            </a: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16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  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обучающийся с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ограниченными возможностями здоровья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физическое лицо, имеющее недостатки в физическом и (или) психологическом развитии,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подтвержденные психолого-медико-педагогической комиссией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препятствующие получению образования без создания специальных условий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28)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адаптированная образовательная программа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образовательная программа, адаптированная для обучения лиц с ограниченными возможностями здоровья с учетом особенностей их психофизического развития, индивидуальных возможностей и при необходимости обеспечивающая коррекцию нарушений развития и социальную адаптацию указанных лиц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2359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97200" y="390144"/>
            <a:ext cx="9357360" cy="1477328"/>
          </a:xfrm>
        </p:spPr>
        <p:txBody>
          <a:bodyPr/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Минтруда России от 04.08.2014 N 515 "Об утверждении методических рекомендаций по перечню рекомендуемых видов трудовой и профессиональной деятельности инвалидов с учетом нарушенных функций и ограничений их жизнедеятельности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82600" y="3581400"/>
            <a:ext cx="11704320" cy="2123658"/>
          </a:xfrm>
        </p:spPr>
        <p:txBody>
          <a:bodyPr/>
          <a:lstStyle/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Методические рекомендации содержат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перечень рекомендуемых видов трудовой и профессиональной деятельности инвалидов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 учетом нарушенных функций и ограничений их жизнедеятельности, а также перечень рекомендуемых инвалидам профессий и должностей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учетом нарушенных функций и ограничений их жизнедеятельности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84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25800" y="390144"/>
            <a:ext cx="9128760" cy="3693319"/>
          </a:xfrm>
        </p:spPr>
        <p:txBody>
          <a:bodyPr/>
          <a:lstStyle/>
          <a:p>
            <a:pPr algn="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Минздравсоцразвития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России от 12.04.2011 N 302н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"Об утверждении перечней вредных и (или) опасных производственных факторов и работ, при выполнении которых проводятся обязательные предварительные и периодические медицинские осмотры (обследования), и Порядка проведения обязательных предварительных и периодических медицинских осмотров (обследований) работников, занятых на тяжелых работах и на работах с вредными и (или) опасными условиями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труда» (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изм. и доп., вступ. в силу с 01.07.2020)</a:t>
            </a:r>
            <a:b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50240" y="3807167"/>
            <a:ext cx="11704320" cy="5539978"/>
          </a:xfrm>
        </p:spPr>
        <p:txBody>
          <a:bodyPr/>
          <a:lstStyle/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П.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48 Приказа № 302н работники (лица, поступающие на работу)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допускаются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выполнению работ с вредными и (или) опасными условиями труда, а также работ, при выполнении которых обязательно проведение предварительных и периодических медицинских осмотров (обследований) в целях охраны здоровья населения, предупреждения возникновения и распространения заболеваний,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наличии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том числе следующих общих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медицинских противопоказаний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врожденные пороки развития, деформации, хромосомные аномалии со стойкими выраженными нарушениями функции органов и систем; последствия повреждений центральной и периферической нервной системы, внутренних органов, костно-мышечной системы и соединительной ткани от воздействия внешних факторов (травмы, радиация, термическое, химическое и другое воздействие и т.д.) с развитием необратимых изменений, вызвавших нарушения функции органов и систем выраженной степени; заболевания центральной нервной системы различной этиологии с двигательными и чувствительными нарушениями выраженной степени, расстройствами координации и статики, когнитивными и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мнестикоинтеллектуальными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нарушениями.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2736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553912" y="152400"/>
            <a:ext cx="8823960" cy="1477328"/>
          </a:xfrm>
        </p:spPr>
        <p:txBody>
          <a:bodyPr/>
          <a:lstStyle/>
          <a:p>
            <a:pPr algn="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Министерства просвещения РФ от 26 августа 2020 г. № 438 “Об утверждении Порядка организации и осуществления образовательной деятельности по основным программам профессионального обучения”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616141" y="3048000"/>
            <a:ext cx="11704320" cy="4062651"/>
          </a:xfrm>
        </p:spPr>
        <p:txBody>
          <a:bodyPr/>
          <a:lstStyle/>
          <a:p>
            <a:pPr marL="342900" indent="-342900" algn="just">
              <a:buAutoNum type="arabicPeriod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 и осуществления образовательной деятельности по основным программам профессионального обучения (далее - Порядок) устанавливает правила организации и осуществления образовательной деятельности по основным программам профессионального обучения, в том числе особенности организации образовательной деятельности для лиц с ограниченными возможностями здоровья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indent="-342900" algn="just">
              <a:buAutoNum type="arabicPeriod"/>
            </a:pP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AutoNum type="arabicPeriod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Настоящий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является обязательным для организаций, осуществляющих образовательную деятельность по основным программам профессионального обучения (программам профессиональной подготовки по профессиям рабочих, должностям служащих, программам переподготовки рабочих, служащих и программам повышения квалификации рабочих, служащих).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540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650240" y="2243328"/>
            <a:ext cx="11704320" cy="4801314"/>
          </a:xfrm>
        </p:spPr>
        <p:txBody>
          <a:bodyPr/>
          <a:lstStyle/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9. Содержание и продолжительность профессионального обучения по каждой профессии рабочего, должности служащего определяется конкретной программой профессионального обучения, разрабатываемой и утверждаемой организацией, осуществляющей образовательную деятельность,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основе профессиональных стандартов (при наличии) или установленных квалификационных требований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если иное не установлено законодательством Российской Федерации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10. Сроки начала и окончания профессионального обучения определяются в соответствии с учебным планом конкретной основной программы профессионального обучения.</a:t>
            </a:r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8</a:t>
            </a:fld>
            <a:endParaRPr lang="en-US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4400" y="6012688"/>
            <a:ext cx="5283200" cy="330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2625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59200" y="390144"/>
            <a:ext cx="8595360" cy="1384995"/>
          </a:xfrm>
        </p:spPr>
        <p:txBody>
          <a:bodyPr/>
          <a:lstStyle/>
          <a:p>
            <a:pPr algn="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Министерства образования и науки РФ от 20 сентября 2013 г. N 1082 "Об утверждении Положения о психолого-медико-педагогической комиссии"</a:t>
            </a:r>
            <a:r>
              <a:rPr lang="ru-RU" b="1" dirty="0"/>
              <a:t/>
            </a:r>
            <a:br>
              <a:rPr lang="ru-RU" b="1" dirty="0"/>
            </a:br>
            <a:endParaRPr lang="en-US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63600" y="1752600"/>
            <a:ext cx="11704320" cy="7386638"/>
          </a:xfrm>
        </p:spPr>
        <p:txBody>
          <a:bodyPr/>
          <a:lstStyle/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14.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Обследование детей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 том числе обучающихся с ограниченными возможностями здоровья, детей-инвалидов до окончания ими образовательных организаций, реализующих основные или адаптированные общеобразовательные программы,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осуществляется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комиссии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письменному заявлению родителей (законных представителей)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или по направлению образовательных организаций, организаций, осуществляющих социальное обслуживание, медицинских организаций, других организаций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письменного согласия их родителей (законных представителей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21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В заключении комиссии, заполненном на бланке, указываются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рекомендации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определению формы получения образования, образовательной программы, которую ребенок может освоить, форм и методов психолого-медико-педагогической помощи, созданию специальных условий для получения образования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23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Заключение комиссии носит для родителей (законных представителей) детей рекомендательный характер.</a:t>
            </a:r>
            <a:b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Представленное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родителями (законными представителями) детей заключение комиссии является основанием для создания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органами исполнительной власти субъектов Российской Федерации, осуществляющими государственное управление в сфере образования, и органами местного самоуправления, осуществляющими управление в сфере образования, образовательными организациями, иными органами и организациями в соответствии с их компетенцией рекомендованных в заключении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условий для обучения и воспитания детей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659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2581</TotalTime>
  <Words>1418</Words>
  <Application>Microsoft Office PowerPoint</Application>
  <PresentationFormat>Произвольный</PresentationFormat>
  <Paragraphs>64</Paragraphs>
  <Slides>12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6" baseType="lpstr">
      <vt:lpstr>Arial</vt:lpstr>
      <vt:lpstr>Calibri</vt:lpstr>
      <vt:lpstr>Times New Roman</vt:lpstr>
      <vt:lpstr>Office Theme</vt:lpstr>
      <vt:lpstr>Презентация PowerPoint</vt:lpstr>
      <vt:lpstr>Федеральный закон от 29 декабря 2012 г. N 273-ФЗ "Об образовании в Российской Федерации«  (в редакции от 31 июля 2020 г.)</vt:lpstr>
      <vt:lpstr>Федеральный закон от 29 декабря 2012 г. N 273-ФЗ "Об образовании в Российской Федерации«  (в редакции от 31 июля 2020 г) </vt:lpstr>
      <vt:lpstr>Презентация PowerPoint</vt:lpstr>
      <vt:lpstr>Приказ Минтруда России от 04.08.2014 N 515 "Об утверждении методических рекомендаций по перечню рекомендуемых видов трудовой и профессиональной деятельности инвалидов с учетом нарушенных функций и ограничений их жизнедеятельности"</vt:lpstr>
      <vt:lpstr>Приказ Минздравсоцразвития России от 12.04.2011 N 302н  "Об утверждении перечней вредных и (или) опасных производственных факторов и работ, при выполнении которых проводятся обязательные предварительные и периодические медицинские осмотры (обследования), и Порядка проведения обязательных предварительных и периодических медицинских осмотров (обследований) работников, занятых на тяжелых работах и на работах с вредными и (или) опасными условиями труда» (с изм. и доп., вступ. в силу с 01.07.2020) </vt:lpstr>
      <vt:lpstr>Приказ Министерства просвещения РФ от 26 августа 2020 г. № 438 “Об утверждении Порядка организации и осуществления образовательной деятельности по основным программам профессионального обучения”</vt:lpstr>
      <vt:lpstr>Презентация PowerPoint</vt:lpstr>
      <vt:lpstr>Приказ Министерства образования и науки РФ от 20 сентября 2013 г. N 1082 "Об утверждении Положения о психолого-медико-педагогической комиссии" </vt:lpstr>
      <vt:lpstr>Распоряжение Министерства просвещения РФ от 9 сентября 2019 г. N Р-93 "Об утверждении примерного Положения о психолого-педагогическом консилиуме образовательной организации" 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Минакова Наталия Игоревна</dc:creator>
  <cp:lastModifiedBy>1</cp:lastModifiedBy>
  <cp:revision>186</cp:revision>
  <dcterms:created xsi:type="dcterms:W3CDTF">2015-10-26T11:11:43Z</dcterms:created>
  <dcterms:modified xsi:type="dcterms:W3CDTF">2020-12-10T10:22:30Z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2015-10-26T00:00:00Z</vt:filetime>
  </property>
</Properties>
</file>