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FFFF"/>
    <a:srgbClr val="FF3333"/>
    <a:srgbClr val="EBF86E"/>
    <a:srgbClr val="F8F86E"/>
    <a:srgbClr val="AA028A"/>
    <a:srgbClr val="E2931E"/>
    <a:srgbClr val="8B5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22BC-FCB5-4A39-BC26-35B32AE399B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620C-14C9-4991-AEA6-1006B090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0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620C-14C9-4991-AEA6-1006B09057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1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620C-14C9-4991-AEA6-1006B09057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7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0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4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7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8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6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0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2A87-D4B2-42D3-A6B2-93EC2A2BF163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2502-DC98-48E3-97E6-598EA46C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8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7300" y="131778"/>
            <a:ext cx="11987784" cy="661111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9071" y="1128223"/>
            <a:ext cx="10082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900" cap="none" spc="0" normalizeH="0" noProof="0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071" y="5779008"/>
            <a:ext cx="1036415" cy="775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454" y="243272"/>
            <a:ext cx="1511939" cy="15058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0894" y="144438"/>
            <a:ext cx="9519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900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cs typeface="Times New Roman" panose="02020603050405020304" pitchFamily="18" charset="0"/>
              </a:rPr>
              <a:t>Именная стипендия Правительства Москвы</a:t>
            </a:r>
            <a:endParaRPr kumimoji="0" lang="ru-RU" sz="3200" b="0" i="0" u="none" strike="noStrike" kern="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5" b="100000" l="0" r="100000"/>
                    </a14:imgEffect>
                  </a14:imgLayer>
                </a14:imgProps>
              </a:ext>
            </a:extLst>
          </a:blip>
          <a:srcRect t="12707"/>
          <a:stretch/>
        </p:blipFill>
        <p:spPr>
          <a:xfrm>
            <a:off x="421583" y="131778"/>
            <a:ext cx="2008448" cy="11341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1583" y="6183097"/>
            <a:ext cx="28547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584" y="6183097"/>
            <a:ext cx="2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8617" y="979817"/>
            <a:ext cx="4645147" cy="767171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9853" y="1098828"/>
            <a:ext cx="4547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– 6500 рублей в месяц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9840" y="1874314"/>
            <a:ext cx="2901420" cy="2677656"/>
          </a:xfrm>
          <a:prstGeom prst="rect">
            <a:avLst/>
          </a:prstGeom>
          <a:ln w="57150">
            <a:solidFill>
              <a:srgbClr val="A01C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cs typeface="Helvetica" panose="020B0604020202020204" pitchFamily="34" charset="0"/>
              </a:rPr>
              <a:t>56 </a:t>
            </a:r>
            <a:r>
              <a:rPr lang="ru-RU" altLang="ru-RU" sz="2000" dirty="0" smtClean="0">
                <a:solidFill>
                  <a:schemeClr val="tx1"/>
                </a:solidFill>
                <a:cs typeface="Helvetica" panose="020B0604020202020204" pitchFamily="34" charset="0"/>
              </a:rPr>
              <a:t>вузов-участников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cs typeface="Helvetica" panose="020B0604020202020204" pitchFamily="34" charset="0"/>
              </a:rPr>
              <a:t>2000 стипендиатов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b="1" dirty="0" smtClean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cs typeface="Helvetica" panose="020B0604020202020204" pitchFamily="34" charset="0"/>
              </a:rPr>
              <a:t>РАСПРЕДЕЛЯЮТСЯ: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cs typeface="Helvetica" panose="020B0604020202020204" pitchFamily="34" charset="0"/>
              </a:rPr>
              <a:t>1000 – студентам 1 курса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cs typeface="Helvetica" panose="020B0604020202020204" pitchFamily="34" charset="0"/>
              </a:rPr>
              <a:t>500 – студентам 2 курса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cs typeface="Helvetica" panose="020B0604020202020204" pitchFamily="34" charset="0"/>
              </a:rPr>
              <a:t>300 – студентам 3 курса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cs typeface="Helvetica" panose="020B0604020202020204" pitchFamily="34" charset="0"/>
              </a:rPr>
              <a:t>200 – студентам 4 курса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521" y="4569986"/>
            <a:ext cx="110093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Критерии отбора для студентов 1</a:t>
            </a:r>
            <a:r>
              <a:rPr lang="ru-RU" sz="1700" b="1" dirty="0" smtClean="0"/>
              <a:t> курса:</a:t>
            </a:r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Соответствие </a:t>
            </a:r>
            <a:r>
              <a:rPr lang="ru-RU" sz="1700" dirty="0"/>
              <a:t>профиля обучения перечню </a:t>
            </a:r>
            <a:r>
              <a:rPr lang="ru-RU" sz="1700" dirty="0" smtClean="0"/>
              <a:t>наиболее </a:t>
            </a:r>
            <a:r>
              <a:rPr lang="ru-RU" sz="1700" dirty="0"/>
              <a:t>важных для городского хозяйства направлений подготовки.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Наличие </a:t>
            </a:r>
            <a:r>
              <a:rPr lang="ru-RU" sz="1700" dirty="0"/>
              <a:t>медали «За особые успехи в Обучении», учрежденной Правительством Москвы.</a:t>
            </a:r>
          </a:p>
          <a:p>
            <a:r>
              <a:rPr lang="ru-RU" sz="1700" b="1" dirty="0"/>
              <a:t>Критерии отбора для студентов второго, третьего и четвертого </a:t>
            </a:r>
            <a:r>
              <a:rPr lang="ru-RU" sz="1700" b="1" dirty="0" smtClean="0"/>
              <a:t>курса:</a:t>
            </a:r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Наличие </a:t>
            </a:r>
            <a:r>
              <a:rPr lang="ru-RU" sz="1700" dirty="0"/>
              <a:t>итогов экзаменационных сессий с оценками «отлично» и «хорошо».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Участие </a:t>
            </a:r>
            <a:r>
              <a:rPr lang="ru-RU" sz="1700" dirty="0"/>
              <a:t>в предшествующем учебном году в общественно значимых мероприятиях в городе Москве.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01885" y="1940933"/>
            <a:ext cx="5168186" cy="2585323"/>
          </a:xfrm>
          <a:prstGeom prst="rect">
            <a:avLst/>
          </a:prstGeom>
          <a:ln w="57150">
            <a:solidFill>
              <a:srgbClr val="A01C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С</a:t>
            </a:r>
            <a:r>
              <a:rPr lang="ru-RU" b="1" dirty="0" smtClean="0"/>
              <a:t>татус </a:t>
            </a:r>
            <a:r>
              <a:rPr lang="ru-RU" b="1" dirty="0"/>
              <a:t>именного стипендиата </a:t>
            </a:r>
            <a:endParaRPr lang="ru-RU" b="1" dirty="0" smtClean="0"/>
          </a:p>
          <a:p>
            <a:pPr algn="ctr"/>
            <a:r>
              <a:rPr lang="ru-RU" b="1" dirty="0" smtClean="0"/>
              <a:t>Правительства Москвы это: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участие </a:t>
            </a:r>
            <a:r>
              <a:rPr lang="ru-RU" dirty="0"/>
              <a:t>в городских мероприятиях и проектах;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возможность саморазвития и самореализации;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встречи с руководителями городских структур;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возможность проявить себя в качестве организатора;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новые знакомства и общение с единомышленниками.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13768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5335" y="121547"/>
            <a:ext cx="11987784" cy="661111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063582" y="2027164"/>
            <a:ext cx="1994722" cy="20406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893" y="5881035"/>
            <a:ext cx="898024" cy="6713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583" y="6183097"/>
            <a:ext cx="28547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584" y="6183097"/>
            <a:ext cx="2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1164" y="84605"/>
            <a:ext cx="11917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900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cs typeface="Times New Roman" panose="02020603050405020304" pitchFamily="18" charset="0"/>
              </a:rPr>
              <a:t>Повышенная</a:t>
            </a:r>
            <a:r>
              <a:rPr lang="ru-RU" sz="3000" b="1" kern="900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cs typeface="Times New Roman" panose="02020603050405020304" pitchFamily="18" charset="0"/>
              </a:rPr>
              <a:t> академическая стипендия</a:t>
            </a:r>
            <a:endParaRPr kumimoji="0" lang="ru-RU" sz="3000" b="0" i="0" u="none" strike="noStrike" kern="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52" y="1822317"/>
            <a:ext cx="1122874" cy="9308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79" y="1746919"/>
            <a:ext cx="993845" cy="993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63433" y="3607939"/>
            <a:ext cx="1267356" cy="13441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7000" l="18889" r="82556">
                        <a14:foregroundMark x1="52889" y1="25167" x2="52889" y2="25167"/>
                        <a14:foregroundMark x1="43889" y1="12500" x2="43889" y2="12500"/>
                        <a14:foregroundMark x1="51000" y1="9167" x2="51000" y2="9167"/>
                        <a14:foregroundMark x1="57000" y1="12833" x2="57000" y2="12833"/>
                        <a14:foregroundMark x1="25111" y1="56167" x2="25556" y2="55833"/>
                        <a14:foregroundMark x1="34111" y1="49000" x2="34111" y2="49000"/>
                        <a14:foregroundMark x1="25333" y1="41667" x2="25333" y2="41667"/>
                        <a14:foregroundMark x1="36889" y1="40333" x2="36889" y2="40333"/>
                        <a14:foregroundMark x1="64556" y1="51833" x2="64556" y2="51833"/>
                        <a14:foregroundMark x1="67444" y1="40500" x2="67444" y2="40500"/>
                        <a14:foregroundMark x1="76333" y1="42500" x2="76333" y2="42500"/>
                        <a14:foregroundMark x1="77111" y1="51500" x2="77111" y2="5150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632" y="678769"/>
            <a:ext cx="1508623" cy="10057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693" y="3696101"/>
            <a:ext cx="1162374" cy="1162374"/>
          </a:xfrm>
          <a:prstGeom prst="rect">
            <a:avLst/>
          </a:prstGeom>
        </p:spPr>
      </p:pic>
      <p:pic>
        <p:nvPicPr>
          <p:cNvPr id="1026" name="Picture 2" descr="https://static.tildacdn.com/tild3930-3865-4361-b731-376139393366/money-stackaustin-y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22" y="2573926"/>
            <a:ext cx="1556116" cy="9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верх 24"/>
          <p:cNvSpPr/>
          <p:nvPr/>
        </p:nvSpPr>
        <p:spPr>
          <a:xfrm>
            <a:off x="2352144" y="2369747"/>
            <a:ext cx="218093" cy="109568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5" name="Прямая со стрелкой 1024"/>
          <p:cNvCxnSpPr/>
          <p:nvPr/>
        </p:nvCxnSpPr>
        <p:spPr>
          <a:xfrm>
            <a:off x="3064214" y="1636839"/>
            <a:ext cx="0" cy="379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/>
          <p:nvPr/>
        </p:nvCxnSpPr>
        <p:spPr>
          <a:xfrm>
            <a:off x="1669764" y="2646648"/>
            <a:ext cx="316567" cy="12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>
            <a:off x="4084226" y="2566297"/>
            <a:ext cx="307764" cy="17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 flipV="1">
            <a:off x="2018622" y="3781846"/>
            <a:ext cx="276734" cy="318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 flipH="1" flipV="1">
            <a:off x="3797222" y="3814596"/>
            <a:ext cx="338850" cy="31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80463" y="775138"/>
            <a:ext cx="6523454" cy="3970318"/>
          </a:xfrm>
          <a:prstGeom prst="rect">
            <a:avLst/>
          </a:prstGeom>
          <a:ln w="57150">
            <a:solidFill>
              <a:srgbClr val="A01C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Количество получателей: </a:t>
            </a:r>
            <a:r>
              <a:rPr lang="ru-RU" dirty="0" smtClean="0"/>
              <a:t>10 % от количества получателей академической стипендии;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Нормативный акт: </a:t>
            </a:r>
            <a:r>
              <a:rPr lang="ru-RU" dirty="0" smtClean="0"/>
              <a:t>Стипендиальное положение Университета;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Балльно</a:t>
            </a:r>
            <a:r>
              <a:rPr lang="ru-RU" b="1" dirty="0"/>
              <a:t>-рейтинговая система учета достижений </a:t>
            </a:r>
            <a:r>
              <a:rPr lang="ru-RU" b="1" dirty="0" smtClean="0"/>
              <a:t>студентов;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Размер повышенной академической стипендии:  </a:t>
            </a:r>
            <a:r>
              <a:rPr lang="ru-RU" dirty="0" smtClean="0"/>
              <a:t>устанавливается один раз в учебный семестр с учетом мнения Совета студентов и аспирантов Университета.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1045" name="Picture 10" descr="https://img2.freepng.ru/20180418/xqe/kisspng-duct-air-conditioning-service-business-transport-rising-arrow-5ad7e4ed957122.40201497152409828561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29" b="90000" l="15778" r="88222">
                        <a14:foregroundMark x1="64444" y1="14143" x2="64444" y2="14143"/>
                        <a14:foregroundMark x1="61444" y1="48857" x2="61444" y2="48857"/>
                        <a14:foregroundMark x1="55778" y1="63143" x2="55778" y2="63143"/>
                        <a14:foregroundMark x1="49111" y1="69714" x2="49111" y2="69714"/>
                        <a14:foregroundMark x1="42556" y1="71714" x2="42556" y2="71714"/>
                        <a14:foregroundMark x1="36778" y1="77714" x2="36778" y2="77714"/>
                        <a14:foregroundMark x1="30000" y1="81714" x2="30000" y2="81714"/>
                        <a14:foregroundMark x1="34889" y1="68571" x2="34889" y2="68571"/>
                        <a14:foregroundMark x1="33111" y1="70429" x2="33111" y2="70429"/>
                        <a14:foregroundMark x1="31222" y1="72286" x2="31222" y2="72286"/>
                        <a14:foregroundMark x1="28889" y1="74571" x2="28889" y2="74571"/>
                        <a14:foregroundMark x1="28222" y1="75429" x2="28222" y2="75429"/>
                        <a14:foregroundMark x1="27333" y1="76429" x2="27333" y2="7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35" y="3106221"/>
            <a:ext cx="2332002" cy="15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TextBox 1045"/>
          <p:cNvSpPr txBox="1"/>
          <p:nvPr/>
        </p:nvSpPr>
        <p:spPr>
          <a:xfrm>
            <a:off x="6628873" y="4254556"/>
            <a:ext cx="150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2240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54244" y="2991452"/>
            <a:ext cx="164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24800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18147" y="4954475"/>
            <a:ext cx="10046170" cy="168602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041884" y="5067280"/>
            <a:ext cx="993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Университете установлены: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Повышенная академическая стипендия в размере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рублей в месяц.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 </a:t>
            </a:r>
            <a:r>
              <a:rPr lang="ru-RU" dirty="0" smtClean="0"/>
              <a:t>     Квота </a:t>
            </a:r>
            <a:r>
              <a:rPr lang="ru-RU" dirty="0"/>
              <a:t>на один учебный год – 3 человека.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Повышенная академическая стипендия </a:t>
            </a:r>
            <a:r>
              <a:rPr lang="ru-RU" dirty="0"/>
              <a:t>высшей категории </a:t>
            </a:r>
            <a:r>
              <a:rPr lang="ru-RU" dirty="0" smtClean="0"/>
              <a:t>в размере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40 000 рублей в месяц. </a:t>
            </a:r>
            <a:r>
              <a:rPr lang="ru-RU" dirty="0"/>
              <a:t>Квота на один учебный год – 1 человек.</a:t>
            </a:r>
          </a:p>
        </p:txBody>
      </p:sp>
      <p:sp>
        <p:nvSpPr>
          <p:cNvPr id="1048" name="TextBox 1047"/>
          <p:cNvSpPr txBox="1"/>
          <p:nvPr/>
        </p:nvSpPr>
        <p:spPr>
          <a:xfrm>
            <a:off x="5843925" y="3118977"/>
            <a:ext cx="229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1 семестр 2019/20 учебного года: 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335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255</Words>
  <Application>Microsoft Office PowerPoint</Application>
  <PresentationFormat>Широкоэкранный</PresentationFormat>
  <Paragraphs>44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Агальцова Анастасия Олеговна</dc:creator>
  <cp:lastModifiedBy>Лебедева Анастасия Олеговна</cp:lastModifiedBy>
  <cp:revision>190</cp:revision>
  <dcterms:created xsi:type="dcterms:W3CDTF">2015-12-08T12:27:14Z</dcterms:created>
  <dcterms:modified xsi:type="dcterms:W3CDTF">2019-10-25T11:29:25Z</dcterms:modified>
</cp:coreProperties>
</file>