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2" r:id="rId14"/>
    <p:sldId id="266" r:id="rId15"/>
    <p:sldId id="267" r:id="rId16"/>
    <p:sldId id="268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6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5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5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6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9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25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3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3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6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0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8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9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0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1F2DB1-9000-4234-B4AB-27D64EE431B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B9A2D9-1B22-46D6-B3DE-DDD775BD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8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4894" y="210497"/>
            <a:ext cx="9117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отдел </a:t>
            </a:r>
          </a:p>
          <a:p>
            <a:pPr algn="ctr"/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alt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городу Москве</a:t>
            </a:r>
            <a:r>
              <a:rPr lang="ru-RU" alt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Северо-Восточном административном округе города Москвы</a:t>
            </a:r>
          </a:p>
          <a:p>
            <a:endParaRPr lang="ru-RU" dirty="0"/>
          </a:p>
        </p:txBody>
      </p:sp>
      <p:pic>
        <p:nvPicPr>
          <p:cNvPr id="9" name="Рисунок 12" descr="Flag_animatio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67" y="-168190"/>
            <a:ext cx="30384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9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0" y="1705708"/>
            <a:ext cx="6011008" cy="4360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Эшерихиозом</a:t>
            </a:r>
            <a:r>
              <a:rPr lang="ru-RU" dirty="0"/>
              <a:t> заражаются чаще через предметы, которым пользовался больной. Заболевание мгновенно вспыхивает в детских коллективах, в больницах. Особенно часто этими заболеваниями страдают владельцы домашних животных. Животные, даже если они не гуляют на улице, в пищу употребляют сырые продукты, в которых вполне могут находиться яйца гельминтов.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0" y="501159"/>
            <a:ext cx="5618287" cy="5249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62" y="501159"/>
            <a:ext cx="1792098" cy="17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4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984" y="835269"/>
            <a:ext cx="6169269" cy="6040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Брюшной тиф. </a:t>
            </a:r>
          </a:p>
          <a:p>
            <a:pPr marL="0" indent="0" algn="just">
              <a:buNone/>
            </a:pPr>
            <a:r>
              <a:rPr lang="ru-RU" dirty="0"/>
              <a:t>Характерным признаком брюшного тифа, является увеличение внутренних органов, связанных с системой ЖКТ и лимфоузлов области брюшины. Заболевание опасное и требует госпитализации. Путь распространения </a:t>
            </a:r>
            <a:r>
              <a:rPr lang="ru-RU" dirty="0" err="1"/>
              <a:t>тифо</a:t>
            </a:r>
            <a:r>
              <a:rPr lang="ru-RU" dirty="0"/>
              <a:t>-паратифозных заболеваний –при соприкосновении с больными. Контакт может быть прямым, когда имеет место непосредственная передача инфекции (чаще всего грязными руками), и косвенным – через предметы обихода (белье, посуду, дверные ручки, особенно в уборных и т.п.).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914" y="281354"/>
            <a:ext cx="5019048" cy="5697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55" y="281354"/>
            <a:ext cx="1792098" cy="17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0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739" y="137502"/>
            <a:ext cx="11857892" cy="307169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каждом случае, если проявилась болезнь грязных рук, лечение требуется назначать индивидуально, в зависимости от стадии проявления. Опасность данных заболеваний именно в том, что прогнозировать протекание и заражение нельзя. Некоторые люди годами носят в себе возбудителя болезни, распространяя вокруг себя носителей заболевания, а у некоторых при внедрении в организм инфекции болезнь проявляется мгновенно.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69" y="2364455"/>
            <a:ext cx="6093294" cy="457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3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91424"/>
            <a:ext cx="7455877" cy="65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9" y="140677"/>
            <a:ext cx="6248400" cy="6383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Чтобы обезопасить себя от микробов и вирусов, необходимо мыть руки:</a:t>
            </a:r>
          </a:p>
          <a:p>
            <a:r>
              <a:rPr lang="ru-RU" dirty="0"/>
              <a:t>до и после использования средств индивидуальной защиты</a:t>
            </a:r>
          </a:p>
          <a:p>
            <a:r>
              <a:rPr lang="ru-RU" dirty="0"/>
              <a:t>после прихода с улицы;</a:t>
            </a:r>
          </a:p>
          <a:p>
            <a:r>
              <a:rPr lang="ru-RU" dirty="0"/>
              <a:t>перед приготовлением и приемом пищи;</a:t>
            </a:r>
          </a:p>
          <a:p>
            <a:r>
              <a:rPr lang="ru-RU" dirty="0"/>
              <a:t>после прикосновения к сырому мясу и рыбе;</a:t>
            </a:r>
          </a:p>
          <a:p>
            <a:r>
              <a:rPr lang="ru-RU" dirty="0"/>
              <a:t>после посещения туалета;</a:t>
            </a:r>
          </a:p>
          <a:p>
            <a:r>
              <a:rPr lang="ru-RU" dirty="0"/>
              <a:t>после чихания или очищения носа;</a:t>
            </a:r>
          </a:p>
          <a:p>
            <a:r>
              <a:rPr lang="ru-RU" dirty="0"/>
              <a:t>после посещения общественного места, особенно после поезда и общественного транспорта;</a:t>
            </a:r>
          </a:p>
          <a:p>
            <a:r>
              <a:rPr lang="ru-RU" dirty="0"/>
              <a:t>после контакта с предметами, являющимися потенциальными переносчиками инфекций, прежде всего денежными купюрами;</a:t>
            </a:r>
          </a:p>
          <a:p>
            <a:r>
              <a:rPr lang="ru-RU" dirty="0"/>
              <a:t>после ухода за больным человеком, после смены подгузника;</a:t>
            </a:r>
          </a:p>
          <a:p>
            <a:r>
              <a:rPr lang="ru-RU" dirty="0"/>
              <a:t>после уборки помещения;</a:t>
            </a:r>
          </a:p>
          <a:p>
            <a:r>
              <a:rPr lang="ru-RU" dirty="0"/>
              <a:t>после общения с животными, в том числе домашними;</a:t>
            </a:r>
          </a:p>
          <a:p>
            <a:r>
              <a:rPr lang="ru-RU" dirty="0"/>
              <a:t>перед сном;</a:t>
            </a:r>
          </a:p>
          <a:p>
            <a:r>
              <a:rPr lang="ru-RU" dirty="0"/>
              <a:t>в других случаях, когда руки загрязнены и их мытье обязательно.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354" y="79130"/>
            <a:ext cx="5789445" cy="58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3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339" y="149470"/>
            <a:ext cx="7051430" cy="65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7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497"/>
            <a:ext cx="12192001" cy="68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1744" y="1"/>
            <a:ext cx="6948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отдел </a:t>
            </a:r>
          </a:p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Роспотребнадзора по городу Москве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Северо-Восточном административном округе города Москвы</a:t>
            </a:r>
          </a:p>
        </p:txBody>
      </p:sp>
      <p:pic>
        <p:nvPicPr>
          <p:cNvPr id="4" name="Picture 13" descr="https://avatars.mds.yandex.net/get-altay/492546/2a0000015eb868fbf54ecb6f03e5d7eb1014/X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18526" b="14216"/>
          <a:stretch/>
        </p:blipFill>
        <p:spPr bwMode="auto">
          <a:xfrm>
            <a:off x="4956789" y="2358649"/>
            <a:ext cx="5635699" cy="448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44329" y="2571930"/>
            <a:ext cx="3712564" cy="677109"/>
          </a:xfrm>
          <a:prstGeom prst="round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rgbClr val="C00000"/>
                </a:solidFill>
              </a:rPr>
              <a:t>Благодарю </a:t>
            </a:r>
          </a:p>
          <a:p>
            <a:pPr algn="ctr">
              <a:defRPr/>
            </a:pPr>
            <a:r>
              <a:rPr lang="ru-RU" sz="4400" b="1" i="1" dirty="0">
                <a:solidFill>
                  <a:srgbClr val="C00000"/>
                </a:solidFill>
              </a:rPr>
              <a:t>за внимание!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70480" y="4149080"/>
            <a:ext cx="3924300" cy="10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ru-RU" altLang="ru-RU" sz="1600" b="1" i="1" dirty="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i="1" dirty="0"/>
              <a:t>телефон 8(499)187-75-06</a:t>
            </a:r>
            <a:br>
              <a:rPr lang="ru-RU" altLang="ru-RU" sz="1800" b="1" i="1" dirty="0"/>
            </a:br>
            <a:r>
              <a:rPr lang="ru-RU" altLang="ru-RU" sz="1800" b="1" i="1" dirty="0"/>
              <a:t>Москва, Бажова ул., д.8</a:t>
            </a:r>
          </a:p>
        </p:txBody>
      </p:sp>
      <p:pic>
        <p:nvPicPr>
          <p:cNvPr id="7" name="Picture 2" descr="https://demiart.ru/forum/uploads12/post-1652222-136344472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1"/>
          <a:stretch/>
        </p:blipFill>
        <p:spPr bwMode="auto">
          <a:xfrm>
            <a:off x="1426875" y="5710571"/>
            <a:ext cx="1204269" cy="10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2572322" y="6281517"/>
            <a:ext cx="381171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u="sng" dirty="0">
                <a:solidFill>
                  <a:srgbClr val="0070C0"/>
                </a:solidFill>
              </a:rPr>
              <a:t>svao@77.rospotrebnadzor.ru</a:t>
            </a:r>
            <a:endParaRPr lang="ru-RU" altLang="ru-RU" sz="2000" b="1" u="sng" dirty="0">
              <a:solidFill>
                <a:srgbClr val="0070C0"/>
              </a:solidFill>
            </a:endParaRPr>
          </a:p>
        </p:txBody>
      </p:sp>
      <p:pic>
        <p:nvPicPr>
          <p:cNvPr id="9" name="Рисунок 12" descr="Flag_animation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51" y="-194567"/>
            <a:ext cx="30384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17" y="378070"/>
            <a:ext cx="6239606" cy="64975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чистых рук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Handwashing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отмечается каждый год 15 октября с 2008 года. Идея этой даты принадлежит Генеральной Ассамблее ООН совместно с Детским фондом ЮНИСЕФ и Всемирной организацией здравоохранения.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ежегодного Всемирного дня чистых рук привлечь людей к участию в изменении привычек, показать, как простое мытье рук водой с мылом помогает эффективно бороться с многочисленными заболеваниями.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740" y="281353"/>
            <a:ext cx="5596023" cy="4906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1" y="167054"/>
            <a:ext cx="1792098" cy="17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523" y="345830"/>
            <a:ext cx="6471139" cy="662939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Роспотребнадзор</a:t>
            </a:r>
            <a:r>
              <a:rPr lang="ru-RU" dirty="0"/>
              <a:t> напоминает, что в условиях сохранения рисков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необходимо уделять гигиене рук особенное внимание. Берегите свое здоровье, всегда мойте руки до и после использования средств индивидуальной защиты, после посещения общественных мест, транспорта.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337038"/>
            <a:ext cx="5090745" cy="5090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28" y="175844"/>
            <a:ext cx="2225987" cy="22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882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1" y="940777"/>
            <a:ext cx="6951784" cy="56974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 информации международной организации «Глобальное партнерство по мытью рук» мытье рук с мылом играет ключевую роль в борьбе с COVID-19. Мытье рук с мылом разрушает внешнюю мембрану вируса и тем самым инактивирует его. Исследование показало, что регулярное мытье рук с мылом может снизить вероятность заражения COVID-19 на 36%.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30" y="169985"/>
            <a:ext cx="4762500" cy="476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49" y="386861"/>
            <a:ext cx="2259624" cy="22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9465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4854" y="905609"/>
            <a:ext cx="6685084" cy="553915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Мытье рук с мылом - это самое эффективный и самый доступный способ защититься от множества инфекционных заболеваний, в том числе таких как холера, лихорадка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шигеллез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атипичная пневмония, гепатит Е и другие. Мытье рук может уменьшить острые кишечные заболевания на 30–48%, снизить количество острых респираторных инфекций на 20%.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7" y="140678"/>
            <a:ext cx="5211761" cy="5978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29" y="342899"/>
            <a:ext cx="2154116" cy="21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508126"/>
            <a:ext cx="10515600" cy="80425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связанные с грязными руками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4" y="2470638"/>
            <a:ext cx="10858471" cy="4080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45" y="138059"/>
            <a:ext cx="1370067" cy="137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0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369276"/>
            <a:ext cx="4941277" cy="62425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Сальмонеллез– заболевание, возбудителем которого является сальмонелла, живущая в свежем мясе, яйцах и молочных продуктах. Несвежая вода и пища, недостаточно обработанные продукты – среда обитания сальмонеллы. Бактерия легко переносится и руками через предметы общего пользования. Сальмонеллез часто смертельно опасен. Даже современные медикаменты не всегда способны излечить это заболевание.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72" y="219807"/>
            <a:ext cx="6830258" cy="6242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7" y="219807"/>
            <a:ext cx="1792098" cy="17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8643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977" y="123091"/>
            <a:ext cx="5905500" cy="646234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Гельминтоз – группа болезней, которые вызывают паразитические черви, гельминты (глисты). Яйца гельминтов чрезвычайно устойчивы к дезинфекции и способны выжить 20 и более дней. Человек заражается через предметы обихода и грязные руки (энтеробиоз)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3091"/>
            <a:ext cx="5647593" cy="6277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77" y="254976"/>
            <a:ext cx="1792098" cy="17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738" y="553915"/>
            <a:ext cx="5588977" cy="598756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Лямблиоз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классическая болезнь грязных рук. Возбудитель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лямблиоза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лямблия, чрезвычайно активна в естественной среде обитания – тонком кишечнике. Питаясь продуктами пищеварения, лямблии размножаются с необычайной скоростью и поражают кишечник. Переносятся лямблии от одного носителя к другому через сырую воду, реже – через зараженные предметы посуды, продукты питания, которые трогали загрязненными паразитами руками.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52" y="211015"/>
            <a:ext cx="5699246" cy="548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298938"/>
            <a:ext cx="1792098" cy="17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9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138</TotalTime>
  <Words>734</Words>
  <Application>Microsoft Office PowerPoint</Application>
  <PresentationFormat>Широкоэкранный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Болезни связанные с грязными руками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sevostano.v@yandex.ru</dc:creator>
  <cp:lastModifiedBy>User</cp:lastModifiedBy>
  <cp:revision>29</cp:revision>
  <dcterms:created xsi:type="dcterms:W3CDTF">2021-10-11T20:52:12Z</dcterms:created>
  <dcterms:modified xsi:type="dcterms:W3CDTF">2021-10-12T06:46:33Z</dcterms:modified>
</cp:coreProperties>
</file>