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23" r:id="rId1"/>
  </p:sldMasterIdLst>
  <p:notesMasterIdLst>
    <p:notesMasterId r:id="rId7"/>
  </p:notesMasterIdLst>
  <p:sldIdLst>
    <p:sldId id="326" r:id="rId2"/>
    <p:sldId id="333" r:id="rId3"/>
    <p:sldId id="334" r:id="rId4"/>
    <p:sldId id="335" r:id="rId5"/>
    <p:sldId id="336" r:id="rId6"/>
  </p:sldIdLst>
  <p:sldSz cx="12192000" cy="6858000"/>
  <p:notesSz cx="6797675" cy="9874250"/>
  <p:embeddedFontLst>
    <p:embeddedFont>
      <p:font typeface="Museo Sans Cyrl 700" panose="02000000000000000000" charset="-52"/>
      <p:regular r:id="rId8"/>
      <p:bold r:id="rId9"/>
      <p:italic r:id="rId10"/>
    </p:embeddedFont>
    <p:embeddedFont>
      <p:font typeface="Museo Sans Cyrl 500" panose="02000000000000000000" charset="-52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840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33"/>
    <a:srgbClr val="C5E0B4"/>
    <a:srgbClr val="F3AFE9"/>
    <a:srgbClr val="DFC9EF"/>
    <a:srgbClr val="DBE7F3"/>
    <a:srgbClr val="ABE9FF"/>
    <a:srgbClr val="99CCFF"/>
    <a:srgbClr val="39DFAC"/>
    <a:srgbClr val="BDD7EE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9"/>
    <p:restoredTop sz="94704"/>
  </p:normalViewPr>
  <p:slideViewPr>
    <p:cSldViewPr snapToGrid="0" snapToObjects="1">
      <p:cViewPr varScale="1">
        <p:scale>
          <a:sx n="103" d="100"/>
          <a:sy n="103" d="100"/>
        </p:scale>
        <p:origin x="1278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74265610840917"/>
          <c:y val="0.156830046880445"/>
          <c:w val="0.43707958346949899"/>
          <c:h val="0.8035471007107680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E7-43C1-AD9F-ED9EB02552A4}"/>
              </c:ext>
            </c:extLst>
          </c:dPt>
          <c:dPt>
            <c:idx val="1"/>
            <c:bubble3D val="0"/>
            <c:spPr>
              <a:solidFill>
                <a:srgbClr val="DFC9E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9E7-43C1-AD9F-ED9EB02552A4}"/>
              </c:ext>
            </c:extLst>
          </c:dPt>
          <c:dPt>
            <c:idx val="2"/>
            <c:bubble3D val="0"/>
            <c:spPr>
              <a:solidFill>
                <a:srgbClr val="F3AFE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E7-43C1-AD9F-ED9EB02552A4}"/>
              </c:ext>
            </c:extLst>
          </c:dPt>
          <c:dPt>
            <c:idx val="3"/>
            <c:bubble3D val="0"/>
            <c:spPr>
              <a:solidFill>
                <a:srgbClr val="FFFF3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9E7-43C1-AD9F-ED9EB02552A4}"/>
              </c:ext>
            </c:extLst>
          </c:dPt>
          <c:dPt>
            <c:idx val="4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9E7-43C1-AD9F-ED9EB02552A4}"/>
              </c:ext>
            </c:extLst>
          </c:dPt>
          <c:dLbls>
            <c:dLbl>
              <c:idx val="0"/>
              <c:layout>
                <c:manualLayout>
                  <c:x val="0.19472921628050763"/>
                  <c:y val="6.839235579167446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91766C3-ECF3-4893-ABC8-76D011CB8C0C}" type="CATEGORYNAME">
                      <a:rPr lang="ru-RU" sz="1300" b="1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
</a:t>
                    </a:r>
                  </a:p>
                </c:rich>
              </c:tx>
              <c:spPr>
                <a:xfrm>
                  <a:off x="7432320" y="4996957"/>
                  <a:ext cx="1681491" cy="717990"/>
                </a:xfrm>
                <a:solidFill>
                  <a:srgbClr val="E2F0D9"/>
                </a:solidFill>
                <a:ln w="9525" cap="flat" cmpd="sng" algn="ctr">
                  <a:solidFill>
                    <a:srgbClr val="E7E6E6">
                      <a:lumMod val="9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-130632"/>
                        <a:gd name="adj2" fmla="val -60548"/>
                        <a:gd name="adj3" fmla="val 1666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034394210810784"/>
                      <c:h val="0.118021355916601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9E7-43C1-AD9F-ED9EB02552A4}"/>
                </c:ext>
              </c:extLst>
            </c:dLbl>
            <c:dLbl>
              <c:idx val="1"/>
              <c:layout>
                <c:manualLayout>
                  <c:x val="-0.23836160437470577"/>
                  <c:y val="0.1213527934301625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8EC8A6F-997C-4C18-AA0F-EA1DAC4A65EB}" type="CATEGORYNAME">
                      <a:rPr lang="ru-RU" sz="1300" b="1" baseline="0" dirty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
</a:t>
                    </a:r>
                  </a:p>
                </c:rich>
              </c:tx>
              <c:spPr>
                <a:xfrm>
                  <a:off x="227393" y="2557960"/>
                  <a:ext cx="1678862" cy="791437"/>
                </a:xfrm>
                <a:solidFill>
                  <a:srgbClr val="DFC9EF"/>
                </a:solidFill>
                <a:ln w="9525" cap="flat" cmpd="sng" algn="ctr">
                  <a:solidFill>
                    <a:srgbClr val="E7E6E6">
                      <a:lumMod val="9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122158"/>
                        <a:gd name="adj2" fmla="val -101730"/>
                        <a:gd name="adj3" fmla="val 1666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010896976519306"/>
                      <c:h val="0.10504326414139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9E7-43C1-AD9F-ED9EB02552A4}"/>
                </c:ext>
              </c:extLst>
            </c:dLbl>
            <c:dLbl>
              <c:idx val="2"/>
              <c:layout>
                <c:manualLayout>
                  <c:x val="-0.31733596082721349"/>
                  <c:y val="-3.749926030153401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1884D61-0220-4B28-9963-1EB5966D3ABA}" type="CATEGORYNAME">
                      <a:rPr lang="ru-RU" sz="1300" b="1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
</a:t>
                    </a:r>
                  </a:p>
                </c:rich>
              </c:tx>
              <c:spPr>
                <a:xfrm>
                  <a:off x="0" y="1431046"/>
                  <a:ext cx="1699284" cy="743390"/>
                </a:xfrm>
                <a:solidFill>
                  <a:srgbClr val="F3AFE9"/>
                </a:solidFill>
                <a:ln w="9525" cap="flat" cmpd="sng" algn="ctr">
                  <a:solidFill>
                    <a:srgbClr val="E7E6E6">
                      <a:lumMod val="9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161092"/>
                        <a:gd name="adj2" fmla="val -4718"/>
                        <a:gd name="adj3" fmla="val 1666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193492303269895"/>
                      <c:h val="0.122196542813747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9E7-43C1-AD9F-ED9EB02552A4}"/>
                </c:ext>
              </c:extLst>
            </c:dLbl>
            <c:dLbl>
              <c:idx val="3"/>
              <c:layout>
                <c:manualLayout>
                  <c:x val="-0.18341907111713343"/>
                  <c:y val="-0.2668290441780799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64BCB83-6239-416C-934B-35222D7625C8}" type="CATEGORYNAME">
                      <a:rPr lang="ru-RU" b="1" i="0" baseline="0" dirty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
</a:t>
                    </a:r>
                  </a:p>
                </c:rich>
              </c:tx>
              <c:spPr>
                <a:xfrm>
                  <a:off x="803830" y="149656"/>
                  <a:ext cx="2221594" cy="375089"/>
                </a:xfrm>
                <a:solidFill>
                  <a:srgbClr val="FFFF33"/>
                </a:solidFill>
                <a:ln w="9525" cap="flat" cmpd="sng" algn="ctr">
                  <a:solidFill>
                    <a:srgbClr val="E7E6E6">
                      <a:lumMod val="9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74805"/>
                        <a:gd name="adj2" fmla="val 305774"/>
                        <a:gd name="adj3" fmla="val 1666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863513972047411"/>
                      <c:h val="6.165633280513382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9E7-43C1-AD9F-ED9EB02552A4}"/>
                </c:ext>
              </c:extLst>
            </c:dLbl>
            <c:dLbl>
              <c:idx val="4"/>
              <c:layout>
                <c:manualLayout>
                  <c:x val="0.1358469174856349"/>
                  <c:y val="-0.2209291105865644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642FC50-09A3-42C6-9EAA-30E470248936}" type="CATEGORYNAME">
                      <a:rPr lang="ru-RU" sz="1290" b="1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
</a:t>
                    </a:r>
                  </a:p>
                </c:rich>
              </c:tx>
              <c:spPr>
                <a:xfrm>
                  <a:off x="4978907" y="37144"/>
                  <a:ext cx="2099699" cy="565590"/>
                </a:xfrm>
                <a:solidFill>
                  <a:srgbClr val="BDD7EE"/>
                </a:solidFill>
                <a:ln w="9525" cap="flat" cmpd="sng" algn="ctr">
                  <a:solidFill>
                    <a:srgbClr val="E7E6E6">
                      <a:lumMod val="9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-64918"/>
                        <a:gd name="adj2" fmla="val 118415"/>
                        <a:gd name="adj3" fmla="val 1666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773637497937956"/>
                      <c:h val="9.297023453372696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9E7-43C1-AD9F-ED9EB02552A4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E7E6E6">
                    <a:lumMod val="90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Лист1!$A$2:$A$6</c:f>
              <c:strCache>
                <c:ptCount val="5"/>
                <c:pt idx="0">
                  <c:v>Трудоустроены</c:v>
                </c:pt>
                <c:pt idx="1">
                  <c:v>Продолжают обучение</c:v>
                </c:pt>
                <c:pt idx="2">
                  <c:v>Находятся в декретном отпуске</c:v>
                </c:pt>
                <c:pt idx="3">
                  <c:v>Призваны в ВС РФ</c:v>
                </c:pt>
                <c:pt idx="4">
                  <c:v>Не определились с трудоустройством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0.81799999999999995</c:v>
                </c:pt>
                <c:pt idx="1">
                  <c:v>5.8000000000000003E-2</c:v>
                </c:pt>
                <c:pt idx="2">
                  <c:v>1.6E-2</c:v>
                </c:pt>
                <c:pt idx="3">
                  <c:v>3.0000000000000001E-3</c:v>
                </c:pt>
                <c:pt idx="4">
                  <c:v>0.105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E7-43C1-AD9F-ED9EB02552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662336785644512"/>
          <c:y val="0.20521783297937393"/>
          <c:w val="0.25337663214355488"/>
          <c:h val="0.552871398076316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0"/>
      <c:depthPercent val="100"/>
      <c:rAngAx val="1"/>
    </c:view3D>
    <c:floor>
      <c:thickness val="0"/>
      <c:spPr>
        <a:solidFill>
          <a:schemeClr val="bg1">
            <a:alpha val="80000"/>
          </a:schemeClr>
        </a:solidFill>
        <a:ln w="19050">
          <a:solidFill>
            <a:schemeClr val="bg1"/>
          </a:solidFill>
        </a:ln>
        <a:effectLst>
          <a:outerShdw blurRad="50800" dist="50800" dir="5400000" algn="ctr" rotWithShape="0">
            <a:schemeClr val="bg1"/>
          </a:outerShdw>
        </a:effectLst>
        <a:sp3d contourW="19050">
          <a:contourClr>
            <a:schemeClr val="bg1"/>
          </a:contourClr>
        </a:sp3d>
      </c:spPr>
    </c:floor>
    <c:sideWall>
      <c:thickness val="0"/>
      <c:spPr>
        <a:solidFill>
          <a:schemeClr val="bg1"/>
        </a:solidFill>
        <a:ln w="19050">
          <a:solidFill>
            <a:schemeClr val="bg1"/>
          </a:solidFill>
        </a:ln>
        <a:effectLst/>
        <a:scene3d>
          <a:camera prst="orthographicFront"/>
          <a:lightRig rig="threePt" dir="t"/>
        </a:scene3d>
        <a:sp3d contourW="19050">
          <a:contourClr>
            <a:schemeClr val="bg1"/>
          </a:contourClr>
        </a:sp3d>
      </c:spPr>
    </c:sideWall>
    <c:backWall>
      <c:thickness val="0"/>
      <c:spPr>
        <a:gradFill>
          <a:gsLst>
            <a:gs pos="78000">
              <a:sysClr val="window" lastClr="FFFFFF"/>
            </a:gs>
            <a:gs pos="0">
              <a:sysClr val="window" lastClr="FFFFFF">
                <a:lumMod val="85000"/>
              </a:sysClr>
            </a:gs>
            <a:gs pos="50000">
              <a:sysClr val="window" lastClr="FFFFFF"/>
            </a:gs>
            <a:gs pos="100000">
              <a:sysClr val="window" lastClr="FFFFFF"/>
            </a:gs>
          </a:gsLst>
          <a:lin ang="2700000" scaled="1"/>
        </a:gradFill>
        <a:ln w="19050">
          <a:solidFill>
            <a:schemeClr val="bg1"/>
          </a:solidFill>
        </a:ln>
        <a:effectLst/>
        <a:scene3d>
          <a:camera prst="orthographicFront"/>
          <a:lightRig rig="threePt" dir="t"/>
        </a:scene3d>
        <a:sp3d contourW="19050">
          <a:contourClr>
            <a:schemeClr val="bg1"/>
          </a:contourClr>
        </a:sp3d>
      </c:spPr>
    </c:backWall>
    <c:plotArea>
      <c:layout>
        <c:manualLayout>
          <c:layoutTarget val="inner"/>
          <c:xMode val="edge"/>
          <c:yMode val="edge"/>
          <c:x val="9.1900028092471026E-2"/>
          <c:y val="0.13079238176434502"/>
          <c:w val="0.85962184424489818"/>
          <c:h val="0.58788838277228461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трудоустроенных выпускников после окончания Университета</c:v>
                </c:pt>
              </c:strCache>
            </c:strRef>
          </c:tx>
          <c:spPr>
            <a:solidFill>
              <a:srgbClr val="FF2929"/>
            </a:solidFill>
            <a:ln>
              <a:noFill/>
            </a:ln>
            <a:effectLst>
              <a:outerShdw blurRad="57150" dist="19050" sx="200000" sy="200000" algn="ctr" rotWithShape="0">
                <a:schemeClr val="bg1">
                  <a:alpha val="0"/>
                </a:scheme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1"/>
              <c:layout>
                <c:manualLayout>
                  <c:x val="5.1077095377609662E-2"/>
                  <c:y val="-2.4970198506472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72D-4207-964C-3DF7FE108232}"/>
                </c:ext>
              </c:extLst>
            </c:dLbl>
            <c:dLbl>
              <c:idx val="2"/>
              <c:layout>
                <c:manualLayout>
                  <c:x val="5.9570831954087688E-2"/>
                  <c:y val="-1.5196685916601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72D-4207-964C-3DF7FE108232}"/>
                </c:ext>
              </c:extLst>
            </c:dLbl>
            <c:dLbl>
              <c:idx val="3"/>
              <c:layout>
                <c:manualLayout>
                  <c:x val="5.4141970893989547E-2"/>
                  <c:y val="-1.91059956852511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83,5%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72D-4207-964C-3DF7FE1082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1">
                  <c:v>0.82299999999999995</c:v>
                </c:pt>
                <c:pt idx="2">
                  <c:v>0.81699999999999995</c:v>
                </c:pt>
                <c:pt idx="3">
                  <c:v>0.81799999999999995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2D-4207-964C-3DF7FE10823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выпускников, занятых в других сферах (дальнейшее обучение, служба в ВС РФ, декретный отпуск)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chemeClr val="tx1">
                  <a:lumMod val="85000"/>
                  <a:lumOff val="15000"/>
                  <a:alpha val="63000"/>
                </a:scheme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1"/>
              <c:layout>
                <c:manualLayout>
                  <c:x val="-3.0881047919959197E-3"/>
                  <c:y val="-1.4019313169407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72D-4207-964C-3DF7FE108232}"/>
                </c:ext>
              </c:extLst>
            </c:dLbl>
            <c:dLbl>
              <c:idx val="2"/>
              <c:layout>
                <c:manualLayout>
                  <c:x val="-1.1780753680675586E-3"/>
                  <c:y val="-1.3683126796102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72D-4207-964C-3DF7FE108232}"/>
                </c:ext>
              </c:extLst>
            </c:dLbl>
            <c:dLbl>
              <c:idx val="3"/>
              <c:layout>
                <c:manualLayout>
                  <c:x val="1.284890767908669E-4"/>
                  <c:y val="-1.201668283103682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72D-4207-964C-3DF7FE1082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</c:strCache>
            </c:strRef>
          </c:cat>
          <c:val>
            <c:numRef>
              <c:f>Лист1!$C$2:$C$5</c:f>
              <c:numCache>
                <c:formatCode>0.0%</c:formatCode>
                <c:ptCount val="4"/>
                <c:pt idx="1">
                  <c:v>0.112</c:v>
                </c:pt>
                <c:pt idx="2" formatCode="0%">
                  <c:v>0.11</c:v>
                </c:pt>
                <c:pt idx="3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72D-4207-964C-3DF7FE10823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Количество выпускников, неопределившихся с трудоустройством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1"/>
              <c:layout>
                <c:manualLayout>
                  <c:x val="6.1174245161100205E-2"/>
                  <c:y val="-8.6008225575503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72D-4207-964C-3DF7FE108232}"/>
                </c:ext>
              </c:extLst>
            </c:dLbl>
            <c:dLbl>
              <c:idx val="2"/>
              <c:layout>
                <c:manualLayout>
                  <c:x val="6.3444738757149038E-2"/>
                  <c:y val="-8.2098760776616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72D-4207-964C-3DF7FE108232}"/>
                </c:ext>
              </c:extLst>
            </c:dLbl>
            <c:dLbl>
              <c:idx val="3"/>
              <c:layout>
                <c:manualLayout>
                  <c:x val="5.9457801091592738E-2"/>
                  <c:y val="-8.33916426791866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72D-4207-964C-3DF7FE1082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</c:strCache>
            </c:strRef>
          </c:cat>
          <c:val>
            <c:numRef>
              <c:f>Лист1!$D$2:$D$5</c:f>
              <c:numCache>
                <c:formatCode>0.0%</c:formatCode>
                <c:ptCount val="4"/>
                <c:pt idx="1">
                  <c:v>6.5000000000000002E-2</c:v>
                </c:pt>
                <c:pt idx="2">
                  <c:v>7.2999999999999995E-2</c:v>
                </c:pt>
                <c:pt idx="3">
                  <c:v>0.105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72D-4207-964C-3DF7FE1082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6"/>
        <c:gapDepth val="88"/>
        <c:shape val="cylinder"/>
        <c:axId val="557239816"/>
        <c:axId val="557238504"/>
        <c:axId val="0"/>
      </c:bar3DChart>
      <c:catAx>
        <c:axId val="557239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57238504"/>
        <c:crosses val="autoZero"/>
        <c:auto val="1"/>
        <c:lblAlgn val="ctr"/>
        <c:lblOffset val="100"/>
        <c:noMultiLvlLbl val="0"/>
      </c:catAx>
      <c:valAx>
        <c:axId val="557238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723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spcBef>
                <a:spcPts val="0"/>
              </a:spcBef>
              <a:defRPr sz="1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spcBef>
                <a:spcPts val="0"/>
              </a:spcBef>
              <a:defRPr sz="1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spcBef>
                <a:spcPts val="0"/>
              </a:spcBef>
              <a:defRPr sz="1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5980784893242334E-2"/>
          <c:y val="0.77213882998228256"/>
          <c:w val="0.91293450462346926"/>
          <c:h val="0.227861218903704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spcBef>
              <a:spcPts val="0"/>
            </a:spcBef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24605598428511"/>
          <c:y val="0.14265487477064082"/>
          <c:w val="0.76574807704746728"/>
          <c:h val="0.64589495292283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Магистратура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Не трудоустроены</c:v>
                </c:pt>
                <c:pt idx="1">
                  <c:v>Призваны в РФ</c:v>
                </c:pt>
                <c:pt idx="2">
                  <c:v>Декрет</c:v>
                </c:pt>
                <c:pt idx="3">
                  <c:v>Продолжают обучение</c:v>
                </c:pt>
                <c:pt idx="4">
                  <c:v>Трудоустроены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0.04</c:v>
                </c:pt>
                <c:pt idx="1">
                  <c:v>0.04</c:v>
                </c:pt>
                <c:pt idx="2">
                  <c:v>0.06</c:v>
                </c:pt>
                <c:pt idx="3">
                  <c:v>0.4</c:v>
                </c:pt>
                <c:pt idx="4" formatCode="0.00%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FA-4539-AD06-26F84BB8EE2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Бакалавриат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D7FA-4539-AD06-26F84BB8EE20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D7FA-4539-AD06-26F84BB8EE20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6-D7FA-4539-AD06-26F84BB8EE20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8-D7FA-4539-AD06-26F84BB8EE20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A-D7FA-4539-AD06-26F84BB8EE20}"/>
              </c:ext>
            </c:extLst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Не трудоустроены</c:v>
                </c:pt>
                <c:pt idx="1">
                  <c:v>Призваны в РФ</c:v>
                </c:pt>
                <c:pt idx="2">
                  <c:v>Декрет</c:v>
                </c:pt>
                <c:pt idx="3">
                  <c:v>Продолжают обучение</c:v>
                </c:pt>
                <c:pt idx="4">
                  <c:v>Трудоустроены</c:v>
                </c:pt>
              </c:strCache>
            </c:strRef>
          </c:cat>
          <c:val>
            <c:numRef>
              <c:f>Лист1!$C$2:$C$6</c:f>
              <c:numCache>
                <c:formatCode>0.0%</c:formatCode>
                <c:ptCount val="5"/>
                <c:pt idx="0">
                  <c:v>7.0000000000000007E-2</c:v>
                </c:pt>
                <c:pt idx="1">
                  <c:v>4.5999999999999999E-2</c:v>
                </c:pt>
                <c:pt idx="2">
                  <c:v>0.15</c:v>
                </c:pt>
                <c:pt idx="3">
                  <c:v>0.6</c:v>
                </c:pt>
                <c:pt idx="4">
                  <c:v>0.754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7FA-4539-AD06-26F84BB8EE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557239816"/>
        <c:axId val="557238504"/>
      </c:barChart>
      <c:catAx>
        <c:axId val="557239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7238504"/>
        <c:crosses val="autoZero"/>
        <c:auto val="1"/>
        <c:lblAlgn val="l"/>
        <c:lblOffset val="100"/>
        <c:noMultiLvlLbl val="0"/>
      </c:catAx>
      <c:valAx>
        <c:axId val="5572385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55723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0.12584</cdr:x>
      <cdr:y>0.23954</cdr:y>
    </cdr:from>
    <cdr:to>
      <cdr:x>0.22652</cdr:x>
      <cdr:y>0.688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440160" y="1512168"/>
          <a:ext cx="1152128" cy="28309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0.0515</cdr:x>
      <cdr:y>0.13968</cdr:y>
    </cdr:from>
    <cdr:to>
      <cdr:x>0.23083</cdr:x>
      <cdr:y>0.8417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65295" y="760468"/>
          <a:ext cx="1968436" cy="3822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ru-RU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Трудоустроены</a:t>
          </a:r>
        </a:p>
        <a:p xmlns:a="http://schemas.openxmlformats.org/drawingml/2006/main">
          <a:pPr algn="r"/>
          <a:endParaRPr lang="ru-RU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r"/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Продолжают обучение</a:t>
          </a:r>
        </a:p>
        <a:p xmlns:a="http://schemas.openxmlformats.org/drawingml/2006/main">
          <a:pPr algn="r"/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r"/>
          <a:endParaRPr lang="ru-RU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Находятся в декретном отпуске</a:t>
          </a:r>
        </a:p>
        <a:p xmlns:a="http://schemas.openxmlformats.org/drawingml/2006/main">
          <a:pPr algn="r"/>
          <a:endParaRPr lang="ru-RU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r"/>
          <a:endParaRPr lang="ru-RU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r"/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Призваны в ВС РФ</a:t>
          </a:r>
        </a:p>
        <a:p xmlns:a="http://schemas.openxmlformats.org/drawingml/2006/main">
          <a:pPr algn="r"/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r"/>
          <a:endParaRPr lang="ru-RU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трудоустроены</a:t>
          </a:r>
        </a:p>
        <a:p xmlns:a="http://schemas.openxmlformats.org/drawingml/2006/main"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1FA1C-5E15-3C4C-A932-7C934C80D78B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3EC26-0790-BD4A-A04B-A7E2FC830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70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500" b="1" kern="1200" dirty="0">
              <a:solidFill>
                <a:srgbClr val="3C3D3B"/>
              </a:solidFill>
              <a:latin typeface="Museo Sans Cyrl 500" charset="0"/>
              <a:ea typeface="Museo Sans Cyrl 500" charset="0"/>
              <a:cs typeface="Museo Sans Cyrl 500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3EC26-0790-BD4A-A04B-A7E2FC830DD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766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500" b="1" kern="1200" dirty="0">
              <a:solidFill>
                <a:srgbClr val="3C3D3B"/>
              </a:solidFill>
              <a:latin typeface="Museo Sans Cyrl 500" charset="0"/>
              <a:ea typeface="Museo Sans Cyrl 500" charset="0"/>
              <a:cs typeface="Museo Sans Cyrl 500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3EC26-0790-BD4A-A04B-A7E2FC830DD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789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3EC26-0790-BD4A-A04B-A7E2FC830DD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41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774" y="1196976"/>
            <a:ext cx="8426454" cy="3365500"/>
          </a:xfrm>
        </p:spPr>
        <p:txBody>
          <a:bodyPr anchor="b">
            <a:normAutofit/>
          </a:bodyPr>
          <a:lstStyle>
            <a:lvl1pPr>
              <a:defRPr sz="4800" b="0" i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2774" y="4760259"/>
            <a:ext cx="8426454" cy="162149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576" y="1196975"/>
            <a:ext cx="421042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5999" y="1196975"/>
            <a:ext cx="5472113" cy="51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82773" y="2868706"/>
            <a:ext cx="4213225" cy="35130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52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ключительный слайд">
    <p:bg>
      <p:bgPr>
        <a:solidFill>
          <a:srgbClr val="DB34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3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773" y="2223246"/>
            <a:ext cx="9685339" cy="2339229"/>
          </a:xfrm>
        </p:spPr>
        <p:txBody>
          <a:bodyPr anchor="b">
            <a:normAutofit/>
          </a:bodyPr>
          <a:lstStyle>
            <a:lvl1pPr>
              <a:defRPr sz="3200" b="0" i="0">
                <a:solidFill>
                  <a:srgbClr val="F4F4F7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2773" y="4625787"/>
            <a:ext cx="9685339" cy="1755963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buNone/>
              <a:defRPr sz="1600">
                <a:solidFill>
                  <a:srgbClr val="D4D4D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2192000" cy="16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772" y="344205"/>
            <a:ext cx="1260000" cy="93159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590742" y="491177"/>
            <a:ext cx="3977371" cy="8527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1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129226, г. Москва, 2-й Сельскохозяйственный проезд, 4</a:t>
            </a:r>
            <a:endParaRPr lang="en-US" sz="1100" dirty="0">
              <a:solidFill>
                <a:srgbClr val="3C3D3B"/>
              </a:solidFill>
              <a:latin typeface="Museo Sans Cyrl 500" charset="0"/>
              <a:ea typeface="Museo Sans Cyrl 500" charset="0"/>
              <a:cs typeface="Museo Sans Cyrl 500" charset="0"/>
            </a:endParaRPr>
          </a:p>
          <a:p>
            <a:pPr>
              <a:lnSpc>
                <a:spcPct val="114000"/>
              </a:lnSpc>
            </a:pPr>
            <a:r>
              <a:rPr lang="en-US" sz="1100" dirty="0" err="1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info@mgpu.ru</a:t>
            </a:r>
            <a:endParaRPr lang="en-US" sz="1100" dirty="0">
              <a:solidFill>
                <a:srgbClr val="3C3D3B"/>
              </a:solidFill>
              <a:latin typeface="Museo Sans Cyrl 500" charset="0"/>
              <a:ea typeface="Museo Sans Cyrl 500" charset="0"/>
              <a:cs typeface="Museo Sans Cyrl 500" charset="0"/>
            </a:endParaRPr>
          </a:p>
          <a:p>
            <a:pPr>
              <a:lnSpc>
                <a:spcPct val="114000"/>
              </a:lnSpc>
            </a:pPr>
            <a:r>
              <a:rPr lang="en-US" sz="11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+7 (499) 181-24-62</a:t>
            </a:r>
            <a:br>
              <a:rPr lang="en-US" sz="11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rPr>
            </a:br>
            <a:r>
              <a:rPr lang="en-US" sz="1100" dirty="0" err="1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www.mgpu.ru</a:t>
            </a:r>
            <a:endParaRPr lang="ru-RU" sz="1100" dirty="0">
              <a:solidFill>
                <a:srgbClr val="3C3D3B"/>
              </a:solidFill>
              <a:latin typeface="Museo Sans Cyrl 500" charset="0"/>
              <a:ea typeface="Museo Sans Cyrl 500" charset="0"/>
              <a:cs typeface="Museo Sans Cyrl 500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2774" y="1981201"/>
            <a:ext cx="8426453" cy="41957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63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774" y="1196976"/>
            <a:ext cx="8426454" cy="2232024"/>
          </a:xfrm>
        </p:spPr>
        <p:txBody>
          <a:bodyPr anchor="b">
            <a:normAutofit/>
          </a:bodyPr>
          <a:lstStyle>
            <a:lvl1pPr>
              <a:defRPr sz="3600" b="0" i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2774" y="3496235"/>
            <a:ext cx="8426454" cy="2880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82774" y="1981199"/>
            <a:ext cx="4213226" cy="4195763"/>
          </a:xfrm>
        </p:spPr>
        <p:txBody>
          <a:bodyPr>
            <a:normAutofit/>
          </a:bodyPr>
          <a:lstStyle>
            <a:lvl1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1pPr>
            <a:lvl2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2pPr>
            <a:lvl3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3pPr>
            <a:lvl4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4pPr>
            <a:lvl5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sz="half" idx="13"/>
          </p:nvPr>
        </p:nvSpPr>
        <p:spPr>
          <a:xfrm>
            <a:off x="6096000" y="1981199"/>
            <a:ext cx="4213226" cy="4195763"/>
          </a:xfrm>
        </p:spPr>
        <p:txBody>
          <a:bodyPr>
            <a:normAutofit/>
          </a:bodyPr>
          <a:lstStyle>
            <a:lvl1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1pPr>
            <a:lvl2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2pPr>
            <a:lvl3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3pPr>
            <a:lvl4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4pPr>
            <a:lvl5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20369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2774" y="2093119"/>
            <a:ext cx="42132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882774" y="2989263"/>
            <a:ext cx="4213226" cy="32004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3"/>
          </p:nvPr>
        </p:nvSpPr>
        <p:spPr>
          <a:xfrm>
            <a:off x="6095999" y="2093119"/>
            <a:ext cx="42132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half" idx="14"/>
          </p:nvPr>
        </p:nvSpPr>
        <p:spPr>
          <a:xfrm>
            <a:off x="6095999" y="2989263"/>
            <a:ext cx="4213226" cy="32004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8830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82774" y="1995947"/>
            <a:ext cx="3060000" cy="418101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95444" y="1995947"/>
            <a:ext cx="3060000" cy="418101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3"/>
          <p:cNvSpPr>
            <a:spLocks noGrp="1"/>
          </p:cNvSpPr>
          <p:nvPr>
            <p:ph sz="half" idx="13"/>
          </p:nvPr>
        </p:nvSpPr>
        <p:spPr>
          <a:xfrm>
            <a:off x="8508113" y="1995946"/>
            <a:ext cx="3060000" cy="418101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66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71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9" y="1196975"/>
            <a:ext cx="5472113" cy="51847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885576" y="1196975"/>
            <a:ext cx="421042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half" idx="2"/>
          </p:nvPr>
        </p:nvSpPr>
        <p:spPr>
          <a:xfrm>
            <a:off x="1882773" y="2868706"/>
            <a:ext cx="4213225" cy="35130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171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775" y="1196975"/>
            <a:ext cx="8426452" cy="720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2775" y="2035277"/>
            <a:ext cx="8426452" cy="4141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882774" y="6176962"/>
            <a:ext cx="8426453" cy="48381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9E9F9E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56168" y="6176962"/>
            <a:ext cx="576000" cy="4838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600" b="1" i="0">
                <a:solidFill>
                  <a:srgbClr val="9E9F9E"/>
                </a:solidFill>
                <a:latin typeface="Museo Sans Cyrl 700" charset="0"/>
                <a:ea typeface="Museo Sans Cyrl 700" charset="0"/>
                <a:cs typeface="Museo Sans Cyrl 700" charset="0"/>
              </a:defRPr>
            </a:lvl1pPr>
          </a:lstStyle>
          <a:p>
            <a:fld id="{B8D437A8-D5C6-7B44-BC16-48B1FA963B2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0"/>
            <a:ext cx="982663" cy="6858000"/>
          </a:xfrm>
          <a:prstGeom prst="rect">
            <a:avLst/>
          </a:prstGeom>
          <a:solidFill>
            <a:srgbClr val="DB3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1DE0F0-22BD-CA49-B0E4-8B33FFD6CB6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398113" y="656975"/>
            <a:ext cx="1170000" cy="86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5" r:id="rId2"/>
    <p:sldLayoutId id="2147483726" r:id="rId3"/>
    <p:sldLayoutId id="2147483727" r:id="rId4"/>
    <p:sldLayoutId id="2147483728" r:id="rId5"/>
    <p:sldLayoutId id="2147483735" r:id="rId6"/>
    <p:sldLayoutId id="2147483729" r:id="rId7"/>
    <p:sldLayoutId id="2147483730" r:id="rId8"/>
    <p:sldLayoutId id="2147483731" r:id="rId9"/>
    <p:sldLayoutId id="2147483732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C3D3B"/>
          </a:solidFill>
          <a:latin typeface="Museo Sans Cyrl 500" charset="0"/>
          <a:ea typeface="Museo Sans Cyrl 500" charset="0"/>
          <a:cs typeface="Museo Sans Cyrl 50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kern="1200">
          <a:solidFill>
            <a:srgbClr val="3C3D3B"/>
          </a:solidFill>
          <a:latin typeface="Museo Sans Cyrl 500" charset="0"/>
          <a:ea typeface="Museo Sans Cyrl 500" charset="0"/>
          <a:cs typeface="Museo Sans Cyrl 500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rgbClr val="3C3D3B"/>
          </a:solidFill>
          <a:latin typeface="Museo Sans Cyrl 500" charset="0"/>
          <a:ea typeface="Museo Sans Cyrl 500" charset="0"/>
          <a:cs typeface="Museo Sans Cyrl 500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rgbClr val="3C3D3B"/>
          </a:solidFill>
          <a:latin typeface="Museo Sans Cyrl 500" charset="0"/>
          <a:ea typeface="Museo Sans Cyrl 500" charset="0"/>
          <a:cs typeface="Museo Sans Cyrl 500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rgbClr val="3C3D3B"/>
          </a:solidFill>
          <a:latin typeface="Museo Sans Cyrl 500" charset="0"/>
          <a:ea typeface="Museo Sans Cyrl 500" charset="0"/>
          <a:cs typeface="Museo Sans Cyrl 500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rgbClr val="3C3D3B"/>
          </a:solidFill>
          <a:latin typeface="Museo Sans Cyrl 500" charset="0"/>
          <a:ea typeface="Museo Sans Cyrl 500" charset="0"/>
          <a:cs typeface="Museo Sans Cyrl 50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186" userDrawn="1">
          <p15:clr>
            <a:srgbClr val="F26B43"/>
          </p15:clr>
        </p15:guide>
        <p15:guide id="3" pos="619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754" userDrawn="1">
          <p15:clr>
            <a:srgbClr val="F26B43"/>
          </p15:clr>
        </p15:guide>
        <p15:guide id="7" orient="horz" pos="40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2"/>
          <p:cNvSpPr>
            <a:spLocks noGrp="1"/>
          </p:cNvSpPr>
          <p:nvPr>
            <p:ph type="title"/>
          </p:nvPr>
        </p:nvSpPr>
        <p:spPr>
          <a:xfrm>
            <a:off x="1007705" y="49776"/>
            <a:ext cx="11184295" cy="742184"/>
          </a:xfrm>
        </p:spPr>
        <p:txBody>
          <a:bodyPr>
            <a:noAutofit/>
          </a:bodyPr>
          <a:lstStyle/>
          <a:p>
            <a:r>
              <a:rPr lang="ru-RU" sz="2480" b="1" dirty="0" smtClean="0"/>
              <a:t>Трудоустройство выпускников МГПУ 2020-2021 учебного года </a:t>
            </a:r>
            <a:endParaRPr lang="ru-RU" sz="2480" b="1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18174992"/>
              </p:ext>
            </p:extLst>
          </p:nvPr>
        </p:nvGraphicFramePr>
        <p:xfrm>
          <a:off x="1007705" y="774441"/>
          <a:ext cx="11184295" cy="608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035281" y="5234476"/>
            <a:ext cx="12916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83,5%</a:t>
            </a:r>
            <a:endParaRPr lang="ru-RU" sz="2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133461" y="2895602"/>
            <a:ext cx="12916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5,6%</a:t>
            </a:r>
            <a:endParaRPr lang="ru-RU" sz="20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134946" y="2172994"/>
            <a:ext cx="12916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8,9%</a:t>
            </a:r>
            <a:endParaRPr lang="ru-RU" sz="20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179741" y="2083927"/>
            <a:ext cx="12916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1,7%</a:t>
            </a:r>
            <a:endParaRPr lang="ru-RU" sz="2000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3825551" y="2299425"/>
            <a:ext cx="643814" cy="73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4320073" y="1672362"/>
            <a:ext cx="252149" cy="519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3843327" y="1297664"/>
            <a:ext cx="12916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0,3%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611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9" y="350128"/>
            <a:ext cx="10219031" cy="7203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Распределение выпускников </a:t>
            </a:r>
            <a:r>
              <a:rPr lang="ru-RU" sz="2800" b="1" dirty="0" smtClean="0"/>
              <a:t>МГПУ </a:t>
            </a:r>
            <a:br>
              <a:rPr lang="ru-RU" sz="2800" b="1" dirty="0" smtClean="0"/>
            </a:br>
            <a:r>
              <a:rPr lang="ru-RU" sz="2800" b="1" dirty="0" smtClean="0"/>
              <a:t>2020-2021 </a:t>
            </a:r>
            <a:r>
              <a:rPr lang="ru-RU" sz="2800" b="1" dirty="0"/>
              <a:t>учебного года </a:t>
            </a:r>
            <a:r>
              <a:rPr lang="ru-RU" sz="2800" b="1" dirty="0" smtClean="0"/>
              <a:t>в </a:t>
            </a:r>
            <a:r>
              <a:rPr lang="ru-RU" sz="2800" b="1" dirty="0"/>
              <a:t>сфере образования и науки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/>
              <a:t>(от общего количества трудоустроенных </a:t>
            </a:r>
            <a:r>
              <a:rPr lang="ru-RU" sz="2800" dirty="0"/>
              <a:t>в этой сфере</a:t>
            </a:r>
            <a:r>
              <a:rPr lang="ru-RU" sz="2800" dirty="0" smtClean="0"/>
              <a:t>)</a:t>
            </a:r>
            <a:endParaRPr lang="ru-RU" dirty="0"/>
          </a:p>
        </p:txBody>
      </p:sp>
      <p:grpSp>
        <p:nvGrpSpPr>
          <p:cNvPr id="44" name="Группа 43"/>
          <p:cNvGrpSpPr/>
          <p:nvPr/>
        </p:nvGrpSpPr>
        <p:grpSpPr>
          <a:xfrm>
            <a:off x="2062065" y="1366531"/>
            <a:ext cx="3059187" cy="5139157"/>
            <a:chOff x="2217557" y="1345725"/>
            <a:chExt cx="2982502" cy="5139157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217557" y="1345725"/>
              <a:ext cx="2982502" cy="5139157"/>
              <a:chOff x="2108687" y="1242654"/>
              <a:chExt cx="2192058" cy="5663193"/>
            </a:xfrm>
          </p:grpSpPr>
          <p:sp>
            <p:nvSpPr>
              <p:cNvPr id="4" name="Блок-схема: магнитный диск 3"/>
              <p:cNvSpPr/>
              <p:nvPr/>
            </p:nvSpPr>
            <p:spPr>
              <a:xfrm>
                <a:off x="2108687" y="2942926"/>
                <a:ext cx="2192035" cy="3962921"/>
              </a:xfrm>
              <a:prstGeom prst="flowChartMagneticDisk">
                <a:avLst/>
              </a:prstGeom>
              <a:solidFill>
                <a:srgbClr val="FF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Блок-схема: магнитный диск 7"/>
              <p:cNvSpPr/>
              <p:nvPr/>
            </p:nvSpPr>
            <p:spPr>
              <a:xfrm>
                <a:off x="2108699" y="3251573"/>
                <a:ext cx="2192044" cy="3267840"/>
              </a:xfrm>
              <a:prstGeom prst="flowChartMagneticDisk">
                <a:avLst/>
              </a:prstGeom>
              <a:solidFill>
                <a:srgbClr val="C5E0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Блок-схема: магнитный диск 8"/>
              <p:cNvSpPr/>
              <p:nvPr/>
            </p:nvSpPr>
            <p:spPr>
              <a:xfrm>
                <a:off x="2108717" y="2623650"/>
                <a:ext cx="2192027" cy="3331150"/>
              </a:xfrm>
              <a:prstGeom prst="flowChartMagneticDisk">
                <a:avLst/>
              </a:prstGeom>
              <a:solidFill>
                <a:srgbClr val="F3AF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Блок-схема: магнитный диск 10"/>
              <p:cNvSpPr/>
              <p:nvPr/>
            </p:nvSpPr>
            <p:spPr>
              <a:xfrm>
                <a:off x="2108687" y="2004463"/>
                <a:ext cx="2192058" cy="3278763"/>
              </a:xfrm>
              <a:prstGeom prst="flowChartMagneticDisk">
                <a:avLst/>
              </a:prstGeom>
              <a:solidFill>
                <a:srgbClr val="DFC9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Блок-схема: магнитный диск 9"/>
              <p:cNvSpPr/>
              <p:nvPr/>
            </p:nvSpPr>
            <p:spPr>
              <a:xfrm>
                <a:off x="2115454" y="1242654"/>
                <a:ext cx="2185290" cy="3033227"/>
              </a:xfrm>
              <a:prstGeom prst="flowChartMagneticDisk">
                <a:avLst/>
              </a:prstGeom>
              <a:solidFill>
                <a:srgbClr val="DBE7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3327116" y="2568704"/>
              <a:ext cx="7633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/>
                <a:t>67,3%</a:t>
              </a:r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385625" y="5665182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/>
                <a:t>3,7%</a:t>
              </a:r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327116" y="5070478"/>
              <a:ext cx="7633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/>
                <a:t>12,7%</a:t>
              </a:r>
              <a:endParaRPr lang="ru-RU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327116" y="4323621"/>
              <a:ext cx="7633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/>
                <a:t>15,2%</a:t>
              </a:r>
              <a:endParaRPr lang="ru-RU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385624" y="6109268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/>
                <a:t>1,1%</a:t>
              </a:r>
              <a:endParaRPr lang="ru-RU" dirty="0"/>
            </a:p>
          </p:txBody>
        </p:sp>
      </p:grpSp>
      <p:sp>
        <p:nvSpPr>
          <p:cNvPr id="33" name="Выноска 1 32"/>
          <p:cNvSpPr/>
          <p:nvPr/>
        </p:nvSpPr>
        <p:spPr>
          <a:xfrm>
            <a:off x="6306208" y="1747728"/>
            <a:ext cx="5265682" cy="676049"/>
          </a:xfrm>
          <a:prstGeom prst="borderCallout1">
            <a:avLst>
              <a:gd name="adj1" fmla="val 76273"/>
              <a:gd name="adj2" fmla="val 16817"/>
              <a:gd name="adj3" fmla="val 78297"/>
              <a:gd name="adj4" fmla="val 16757"/>
            </a:avLst>
          </a:prstGeom>
          <a:solidFill>
            <a:srgbClr val="DBE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Образовательные организации, подведомственные Департаменту образования и науки г. Москвы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5" name="Выноска 1 34"/>
          <p:cNvSpPr/>
          <p:nvPr/>
        </p:nvSpPr>
        <p:spPr>
          <a:xfrm>
            <a:off x="6300381" y="2703209"/>
            <a:ext cx="5271510" cy="642274"/>
          </a:xfrm>
          <a:prstGeom prst="borderCallout1">
            <a:avLst>
              <a:gd name="adj1" fmla="val 51132"/>
              <a:gd name="adj2" fmla="val 24245"/>
              <a:gd name="adj3" fmla="val 55469"/>
              <a:gd name="adj4" fmla="val 24089"/>
            </a:avLst>
          </a:prstGeom>
          <a:solidFill>
            <a:srgbClr val="DFC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Учреждения дополнительного образования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6" name="Выноска 1 35"/>
          <p:cNvSpPr/>
          <p:nvPr/>
        </p:nvSpPr>
        <p:spPr>
          <a:xfrm>
            <a:off x="6300381" y="3624915"/>
            <a:ext cx="5258656" cy="622390"/>
          </a:xfrm>
          <a:prstGeom prst="borderCallout1">
            <a:avLst>
              <a:gd name="adj1" fmla="val 25504"/>
              <a:gd name="adj2" fmla="val 5258"/>
              <a:gd name="adj3" fmla="val 26376"/>
              <a:gd name="adj4" fmla="val 5039"/>
            </a:avLst>
          </a:prstGeom>
          <a:solidFill>
            <a:srgbClr val="F3A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Образовательные организации Московской области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Выноска 1 36"/>
          <p:cNvSpPr/>
          <p:nvPr/>
        </p:nvSpPr>
        <p:spPr>
          <a:xfrm>
            <a:off x="6300350" y="4526737"/>
            <a:ext cx="5258687" cy="613784"/>
          </a:xfrm>
          <a:prstGeom prst="borderCallout1">
            <a:avLst>
              <a:gd name="adj1" fmla="val 35874"/>
              <a:gd name="adj2" fmla="val 12453"/>
              <a:gd name="adj3" fmla="val 32017"/>
              <a:gd name="adj4" fmla="val 12433"/>
            </a:avLst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Образовательные организации среднего профессионального и высшего образования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8" name="Выноска 1 37"/>
          <p:cNvSpPr/>
          <p:nvPr/>
        </p:nvSpPr>
        <p:spPr>
          <a:xfrm flipH="1">
            <a:off x="6293355" y="5424037"/>
            <a:ext cx="5265682" cy="601763"/>
          </a:xfrm>
          <a:prstGeom prst="borderCallout1">
            <a:avLst>
              <a:gd name="adj1" fmla="val 41456"/>
              <a:gd name="adj2" fmla="val 5240"/>
              <a:gd name="adj3" fmla="val 49623"/>
              <a:gd name="adj4" fmla="val 4980"/>
            </a:avLst>
          </a:prstGeom>
          <a:solidFill>
            <a:srgbClr val="FF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Образовательные организации иных регионов РФ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59" name="Соединительная линия уступом 58"/>
          <p:cNvCxnSpPr>
            <a:endCxn id="33" idx="2"/>
          </p:cNvCxnSpPr>
          <p:nvPr/>
        </p:nvCxnSpPr>
        <p:spPr>
          <a:xfrm flipV="1">
            <a:off x="5097517" y="2085753"/>
            <a:ext cx="1208691" cy="394689"/>
          </a:xfrm>
          <a:prstGeom prst="bentConnector3">
            <a:avLst>
              <a:gd name="adj1" fmla="val 50000"/>
            </a:avLst>
          </a:prstGeom>
          <a:ln w="57150">
            <a:solidFill>
              <a:srgbClr val="DBE7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Соединительная линия уступом 64"/>
          <p:cNvCxnSpPr/>
          <p:nvPr/>
        </p:nvCxnSpPr>
        <p:spPr>
          <a:xfrm flipV="1">
            <a:off x="5121221" y="2909472"/>
            <a:ext cx="1184987" cy="936602"/>
          </a:xfrm>
          <a:prstGeom prst="bentConnector3">
            <a:avLst>
              <a:gd name="adj1" fmla="val 50000"/>
            </a:avLst>
          </a:prstGeom>
          <a:ln w="57150">
            <a:solidFill>
              <a:srgbClr val="DFC9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/>
          <p:nvPr/>
        </p:nvCxnSpPr>
        <p:spPr>
          <a:xfrm flipV="1">
            <a:off x="5077096" y="4141761"/>
            <a:ext cx="1229112" cy="836313"/>
          </a:xfrm>
          <a:prstGeom prst="bentConnector3">
            <a:avLst>
              <a:gd name="adj1" fmla="val 44869"/>
            </a:avLst>
          </a:prstGeom>
          <a:ln w="38100">
            <a:solidFill>
              <a:srgbClr val="F3AF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Соединительная линия уступом 76"/>
          <p:cNvCxnSpPr/>
          <p:nvPr/>
        </p:nvCxnSpPr>
        <p:spPr>
          <a:xfrm flipV="1">
            <a:off x="5099143" y="4890964"/>
            <a:ext cx="1816664" cy="726581"/>
          </a:xfrm>
          <a:prstGeom prst="bentConnector3">
            <a:avLst>
              <a:gd name="adj1" fmla="val 50000"/>
            </a:avLst>
          </a:prstGeom>
          <a:ln w="38100">
            <a:solidFill>
              <a:srgbClr val="C5E0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Соединительная линия уступом 80"/>
          <p:cNvCxnSpPr/>
          <p:nvPr/>
        </p:nvCxnSpPr>
        <p:spPr>
          <a:xfrm flipV="1">
            <a:off x="4813738" y="5901061"/>
            <a:ext cx="1475534" cy="338524"/>
          </a:xfrm>
          <a:prstGeom prst="bentConnector3">
            <a:avLst>
              <a:gd name="adj1" fmla="val 83478"/>
            </a:avLst>
          </a:prstGeom>
          <a:ln w="38100">
            <a:solidFill>
              <a:srgbClr val="FF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15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050" y="266045"/>
            <a:ext cx="10219031" cy="7203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Распределение выпускников </a:t>
            </a:r>
            <a:r>
              <a:rPr lang="ru-RU" sz="2800" b="1" dirty="0" smtClean="0"/>
              <a:t>МГПУ </a:t>
            </a:r>
            <a:br>
              <a:rPr lang="ru-RU" sz="2800" b="1" dirty="0" smtClean="0"/>
            </a:br>
            <a:r>
              <a:rPr lang="ru-RU" sz="2800" b="1" dirty="0" smtClean="0"/>
              <a:t>2020-2021 </a:t>
            </a:r>
            <a:r>
              <a:rPr lang="ru-RU" sz="2800" b="1" dirty="0"/>
              <a:t>учебного года </a:t>
            </a:r>
            <a:r>
              <a:rPr lang="ru-RU" sz="2800" b="1" dirty="0" smtClean="0"/>
              <a:t>в разрезе сегментов экономики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361210"/>
              </p:ext>
            </p:extLst>
          </p:nvPr>
        </p:nvGraphicFramePr>
        <p:xfrm>
          <a:off x="1126029" y="1303286"/>
          <a:ext cx="10466881" cy="5554714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4171966">
                  <a:extLst>
                    <a:ext uri="{9D8B030D-6E8A-4147-A177-3AD203B41FA5}">
                      <a16:colId xmlns:a16="http://schemas.microsoft.com/office/drawing/2014/main" val="1040796185"/>
                    </a:ext>
                  </a:extLst>
                </a:gridCol>
                <a:gridCol w="6294915">
                  <a:extLst>
                    <a:ext uri="{9D8B030D-6E8A-4147-A177-3AD203B41FA5}">
                      <a16:colId xmlns:a16="http://schemas.microsoft.com/office/drawing/2014/main" val="2578048596"/>
                    </a:ext>
                  </a:extLst>
                </a:gridCol>
              </a:tblGrid>
              <a:tr h="2524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Вид деятельности организации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7" marR="6377" marT="6377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Количество трудоустроенных выпускников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7" marR="6377" marT="6377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1864484"/>
                  </a:ext>
                </a:extLst>
              </a:tr>
              <a:tr h="2524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 dirty="0">
                          <a:effectLst/>
                        </a:rPr>
                        <a:t>Образование и наука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7" marR="6377" marT="6377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56,80%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7" marR="6377" marT="6377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9430126"/>
                  </a:ext>
                </a:extLst>
              </a:tr>
              <a:tr h="2524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 dirty="0">
                          <a:effectLst/>
                        </a:rPr>
                        <a:t>Торговля и общественное питание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7" marR="6377" marT="63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6,70%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7" marR="6377" marT="63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8630577"/>
                  </a:ext>
                </a:extLst>
              </a:tr>
              <a:tr h="2524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 dirty="0">
                          <a:effectLst/>
                        </a:rPr>
                        <a:t>Сфера услуг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7" marR="6377" marT="63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6,50%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7" marR="6377" marT="63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2828099"/>
                  </a:ext>
                </a:extLst>
              </a:tr>
              <a:tr h="2524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 dirty="0">
                          <a:effectLst/>
                        </a:rPr>
                        <a:t>Защита государства и личности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7" marR="6377" marT="63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4,30%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7" marR="6377" marT="63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5099232"/>
                  </a:ext>
                </a:extLst>
              </a:tr>
              <a:tr h="2524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 dirty="0">
                          <a:effectLst/>
                        </a:rPr>
                        <a:t>Искусство, культура и развлечения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7" marR="6377" marT="63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3,70%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7" marR="6377" marT="63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0693905"/>
                  </a:ext>
                </a:extLst>
              </a:tr>
              <a:tr h="2524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 dirty="0">
                          <a:effectLst/>
                        </a:rPr>
                        <a:t>Прочие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7" marR="6377" marT="63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3,20%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7" marR="6377" marT="63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4459413"/>
                  </a:ext>
                </a:extLst>
              </a:tr>
              <a:tr h="2524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 dirty="0">
                          <a:effectLst/>
                        </a:rPr>
                        <a:t>Физическая культура и спорт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7" marR="6377" marT="63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2,60%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7" marR="6377" marT="63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1738110"/>
                  </a:ext>
                </a:extLst>
              </a:tr>
              <a:tr h="2524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 dirty="0">
                          <a:effectLst/>
                        </a:rPr>
                        <a:t>Здравоохранение и медицина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7" marR="6377" marT="63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2,30%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7" marR="6377" marT="63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2961938"/>
                  </a:ext>
                </a:extLst>
              </a:tr>
              <a:tr h="2524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>
                          <a:effectLst/>
                        </a:rPr>
                        <a:t>Социальное обслуживание населения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7" marR="6377" marT="63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2,20%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7" marR="6377" marT="63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3341965"/>
                  </a:ext>
                </a:extLst>
              </a:tr>
              <a:tr h="2524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u="none" strike="noStrike" dirty="0">
                          <a:effectLst/>
                        </a:rPr>
                        <a:t>IT-</a:t>
                      </a:r>
                      <a:r>
                        <a:rPr lang="ru-RU" sz="1600" b="0" u="none" strike="noStrike" dirty="0">
                          <a:effectLst/>
                        </a:rPr>
                        <a:t>сфера и связь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7" marR="6377" marT="63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2,00%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7" marR="6377" marT="63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9303970"/>
                  </a:ext>
                </a:extLst>
              </a:tr>
              <a:tr h="2524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 dirty="0">
                          <a:effectLst/>
                        </a:rPr>
                        <a:t>Управление и делопроизводство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7" marR="6377" marT="63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1,80%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7" marR="6377" marT="63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7409743"/>
                  </a:ext>
                </a:extLst>
              </a:tr>
              <a:tr h="2524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 dirty="0">
                          <a:effectLst/>
                        </a:rPr>
                        <a:t>Консалтинг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7" marR="6377" marT="63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1,60%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7" marR="6377" marT="63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43823"/>
                  </a:ext>
                </a:extLst>
              </a:tr>
              <a:tr h="2524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 dirty="0">
                          <a:effectLst/>
                        </a:rPr>
                        <a:t>Производство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7" marR="6377" marT="63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1,30%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7" marR="6377" marT="63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4329014"/>
                  </a:ext>
                </a:extLst>
              </a:tr>
              <a:tr h="2524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 dirty="0">
                          <a:effectLst/>
                        </a:rPr>
                        <a:t>Финансы и кредит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7" marR="6377" marT="63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1,20%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7" marR="6377" marT="63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4770503"/>
                  </a:ext>
                </a:extLst>
              </a:tr>
              <a:tr h="2524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 dirty="0">
                          <a:effectLst/>
                        </a:rPr>
                        <a:t>Издательство и СМИ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7" marR="6377" marT="63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0,90%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7" marR="6377" marT="63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5555426"/>
                  </a:ext>
                </a:extLst>
              </a:tr>
              <a:tr h="2524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 dirty="0">
                          <a:effectLst/>
                        </a:rPr>
                        <a:t>Строительство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7" marR="6377" marT="63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0,80%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7" marR="6377" marT="63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3671152"/>
                  </a:ext>
                </a:extLst>
              </a:tr>
              <a:tr h="2524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 dirty="0">
                          <a:effectLst/>
                        </a:rPr>
                        <a:t>Реклама и маркетинг, дизайн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7" marR="6377" marT="63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0,60%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7" marR="6377" marT="63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1734448"/>
                  </a:ext>
                </a:extLst>
              </a:tr>
              <a:tr h="2524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 dirty="0">
                          <a:effectLst/>
                        </a:rPr>
                        <a:t>Транспорт и логистика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7" marR="6377" marT="63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0,60%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7" marR="6377" marT="63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7286524"/>
                  </a:ext>
                </a:extLst>
              </a:tr>
              <a:tr h="2524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 dirty="0">
                          <a:effectLst/>
                        </a:rPr>
                        <a:t>Недвижимость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7" marR="6377" marT="63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0,40%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7" marR="6377" marT="63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938299"/>
                  </a:ext>
                </a:extLst>
              </a:tr>
              <a:tr h="2524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 dirty="0">
                          <a:effectLst/>
                        </a:rPr>
                        <a:t>Туризм, гостиницы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7" marR="6377" marT="63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0,30%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7" marR="6377" marT="63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5710534"/>
                  </a:ext>
                </a:extLst>
              </a:tr>
              <a:tr h="2524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 dirty="0">
                          <a:effectLst/>
                        </a:rPr>
                        <a:t>Кадры, управление персоналом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7" marR="6377" marT="63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0,20%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7" marR="6377" marT="63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0727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48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149468290"/>
              </p:ext>
            </p:extLst>
          </p:nvPr>
        </p:nvGraphicFramePr>
        <p:xfrm>
          <a:off x="546538" y="861847"/>
          <a:ext cx="10898635" cy="5788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77765" y="153421"/>
            <a:ext cx="991125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28" b="1" i="0" u="none" strike="noStrike" kern="1200" baseline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500" b="1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Трудоустройство выпускников МГПУ за 2019-2021 гг. </a:t>
            </a:r>
          </a:p>
        </p:txBody>
      </p:sp>
    </p:spTree>
    <p:extLst>
      <p:ext uri="{BB962C8B-B14F-4D97-AF65-F5344CB8AC3E}">
        <p14:creationId xmlns:p14="http://schemas.microsoft.com/office/powerpoint/2010/main" val="11454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03" y="430925"/>
            <a:ext cx="10608065" cy="95033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Распределение </a:t>
            </a:r>
            <a:r>
              <a:rPr lang="ru-RU" sz="2800" b="1" dirty="0" smtClean="0"/>
              <a:t>выпускников</a:t>
            </a:r>
            <a:br>
              <a:rPr lang="ru-RU" sz="2800" b="1" dirty="0" smtClean="0"/>
            </a:br>
            <a:r>
              <a:rPr lang="ru-RU" sz="2800" b="1" dirty="0" smtClean="0"/>
              <a:t>в </a:t>
            </a:r>
            <a:r>
              <a:rPr lang="ru-RU" sz="2800" b="1" dirty="0"/>
              <a:t>разрезе </a:t>
            </a:r>
            <a:r>
              <a:rPr lang="ru-RU" sz="2800" b="1" dirty="0" smtClean="0"/>
              <a:t>уровней образования</a:t>
            </a:r>
            <a:endParaRPr lang="ru-RU" sz="2800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5181519"/>
              </p:ext>
            </p:extLst>
          </p:nvPr>
        </p:nvGraphicFramePr>
        <p:xfrm>
          <a:off x="1030014" y="1250730"/>
          <a:ext cx="10976610" cy="5444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110913" y="3699805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2,1%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29631" y="2016401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78,2%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09623" y="3041639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0,5%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645590" y="2755500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9,3%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51141" y="3484177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1.4%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94392" y="2304521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91%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36025" y="4438155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0,2%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79337" y="4888942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10,7%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10913" y="4172034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0,4%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36024" y="5155063"/>
            <a:ext cx="701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6,2%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6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УКЭСИ.pptx" id="{9D7C701E-F3D7-7B4E-A0A9-79094BABD70A}" vid="{9CAC9407-DA55-E741-87DC-DEF11B132EC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5160</TotalTime>
  <Words>270</Words>
  <Application>Microsoft Office PowerPoint</Application>
  <PresentationFormat>Широкоэкранный</PresentationFormat>
  <Paragraphs>106</Paragraphs>
  <Slides>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Times New Roman</vt:lpstr>
      <vt:lpstr>Museo Sans Cyrl 700</vt:lpstr>
      <vt:lpstr>Museo Sans Cyrl 500</vt:lpstr>
      <vt:lpstr>Arial</vt:lpstr>
      <vt:lpstr>Calibri</vt:lpstr>
      <vt:lpstr>Специальное оформление</vt:lpstr>
      <vt:lpstr>Трудоустройство выпускников МГПУ 2020-2021 учебного года </vt:lpstr>
      <vt:lpstr>Распределение выпускников МГПУ  2020-2021 учебного года в сфере образования и науки  (от общего количества трудоустроенных в этой сфере)</vt:lpstr>
      <vt:lpstr>Распределение выпускников МГПУ  2020-2021 учебного года в разрезе сегментов экономики</vt:lpstr>
      <vt:lpstr>Презентация PowerPoint</vt:lpstr>
      <vt:lpstr>Распределение выпускников в разрезе уровней образования</vt:lpstr>
    </vt:vector>
  </TitlesOfParts>
  <Manager/>
  <Company>Московский городской университет МГПУ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subject/>
  <dc:creator>Павлюткина Александра Андреевна</dc:creator>
  <cp:keywords/>
  <dc:description/>
  <cp:lastModifiedBy>Юткина Дарья Тимуровна</cp:lastModifiedBy>
  <cp:revision>335</cp:revision>
  <cp:lastPrinted>2021-12-22T13:53:56Z</cp:lastPrinted>
  <dcterms:created xsi:type="dcterms:W3CDTF">2016-03-02T10:13:19Z</dcterms:created>
  <dcterms:modified xsi:type="dcterms:W3CDTF">2021-12-22T14:16:10Z</dcterms:modified>
  <cp:category/>
</cp:coreProperties>
</file>