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51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8E-4747-A230-77FAC35DC6E8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8E-4747-A230-77FAC35DC6E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48912152331744"/>
                      <c:h val="0.28555370099965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8E-4747-A230-77FAC35DC6E8}"/>
                </c:ext>
              </c:extLst>
            </c:dLbl>
            <c:dLbl>
              <c:idx val="1"/>
              <c:layout>
                <c:manualLayout>
                  <c:x val="-0.14241636813633676"/>
                  <c:y val="7.8404993027511875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aseline="0" dirty="0"/>
                      <a:t>
51 человек (22,2 %)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58E-4747-A230-77FAC35DC6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Лист1!$C$5:$C$6</c:f>
              <c:strCache>
                <c:ptCount val="2"/>
                <c:pt idx="0">
                  <c:v>Всего штатных сотрудников</c:v>
                </c:pt>
                <c:pt idx="1">
                  <c:v>Членов ОППО ИИЯ МГПУ (22,2%)</c:v>
                </c:pt>
              </c:strCache>
            </c:strRef>
          </c:cat>
          <c:val>
            <c:numRef>
              <c:f>Лист1!$D$5:$D$6</c:f>
              <c:numCache>
                <c:formatCode>General</c:formatCode>
                <c:ptCount val="2"/>
                <c:pt idx="0">
                  <c:v>230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8E-4747-A230-77FAC35DC6E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Лист1!$B$4:$B$13</c:f>
              <c:strCache>
                <c:ptCount val="10"/>
                <c:pt idx="0">
                  <c:v>Кафедра КЯ</c:v>
                </c:pt>
                <c:pt idx="1">
                  <c:v>Кафедра АЯ</c:v>
                </c:pt>
                <c:pt idx="2">
                  <c:v>Департамент и АУП</c:v>
                </c:pt>
                <c:pt idx="3">
                  <c:v>Кафедра ГЛ</c:v>
                </c:pt>
                <c:pt idx="4">
                  <c:v>Кафедра РФ</c:v>
                </c:pt>
                <c:pt idx="5">
                  <c:v>Кафедра ЯП</c:v>
                </c:pt>
                <c:pt idx="6">
                  <c:v>Кафедра АМК</c:v>
                </c:pt>
                <c:pt idx="7">
                  <c:v>Кафедра ФЯ</c:v>
                </c:pt>
                <c:pt idx="8">
                  <c:v>Кафедра АФ</c:v>
                </c:pt>
                <c:pt idx="9">
                  <c:v>Кафедра МДК</c:v>
                </c:pt>
              </c:strCache>
            </c:strRef>
          </c:cat>
          <c:val>
            <c:numRef>
              <c:f>Лист1!$C$4:$C$13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F-4620-BF80-C101ECC6E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14368"/>
        <c:axId val="36715904"/>
        <c:axId val="0"/>
      </c:bar3DChart>
      <c:catAx>
        <c:axId val="367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5904"/>
        <c:crosses val="autoZero"/>
        <c:auto val="1"/>
        <c:lblAlgn val="ctr"/>
        <c:lblOffset val="100"/>
        <c:noMultiLvlLbl val="0"/>
      </c:catAx>
      <c:valAx>
        <c:axId val="3671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EF7569-9D97-0E6A-9088-4A12A3124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B2444A-F037-5D45-F634-AF4983541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0EAF14-6B46-8EB3-8B47-D9AC3E64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B88170-D663-22AA-CB38-87FAF93E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B71A31-1FD8-6512-DE45-6AAC6A90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7E36A-22B4-C233-5C65-D473BDAA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5704E5C-4E4B-567B-0100-995685D9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9EE0E8-0036-204E-4E59-86976C11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FC36E0-0558-293B-F265-55CD2212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9A7D85-34BB-851F-B05E-95988F2F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1CD340-493B-95C9-AA3B-075CBA2C8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A44C50-3B50-8424-EE3C-22DB0CA0A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4819BC-1FA9-9A76-7FF2-6E9BE89F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FFB9C-1395-4063-D676-930E8BC4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B23F5B-545A-C74C-9F71-68DC986E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3010C4-925B-0AE1-549C-D553E135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3DCE79-3907-3F61-2795-0E4DE07BB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757341-9ED8-9E16-6144-7AE7E925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48C58E-261E-800B-73ED-275D2EDE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D47FAB-7DB4-B7AB-E797-4DFEC750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A80B8-B142-AB7A-4EFA-0C6350A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8D14D6-D2EC-6673-005B-894AF08A9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0D2EFE-BEC4-7C25-7444-6356A314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0F97C8-041D-3BDC-857C-5C9FB19C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697A09-03FA-62C2-B49A-2B065881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F405D-9873-F3D1-3EB6-907E4A6B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A77790-4E36-83C0-AA84-1182127A3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E33F61-F0D2-5B6D-445A-D1B4F534C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39FF41-883B-BF4E-F27B-37296E21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F81F10-DC4C-4E50-D118-044CDEF4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11BDF6-B58A-4391-A58A-4F0C743B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671D38-3293-BEEA-9F91-006B6186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3C1159-D7BF-F7DA-12D9-DCF45C52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7BE83E-D6B6-6315-48EF-F109A24D2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6876E5A-1484-BDAF-0539-69D37B72C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0DB40D-82E9-0F2F-77AA-F81EC15A5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D83BA81-1B9D-DF7B-25A9-6FB451B9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57B50E6-731F-A6A4-3DDF-FA0C2E8D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CDA32DE-F380-5FA1-C27D-1E96FE0B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EF689-4CD5-C1DB-E288-F0EAD82C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8879DA8-CE27-3456-543B-924E0BB7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5F3A98F-74CC-28A3-9E62-B61BF13D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514DC2-076F-B5F4-779B-546A7032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71C7FE1-703A-A0B1-8011-872DFFBC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E881EA-37A3-62B5-42DD-57502847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4E8391-CEEB-A793-CD28-1E920291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41906-18F5-20C7-8CC1-4A152740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784CBD-BF5D-D4AD-66FC-0E28FA8D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3E4988-678C-1060-39A5-0F9C8244F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446E49-8BAD-8CAD-0F23-3ED87EB5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CD8FD8-B9C1-E575-1FCB-8D824AAA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62D0B9-C491-4590-981C-AC91B465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0D54B-C171-A33B-212D-96003E30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7D690B5-C29C-0B0E-DBE7-E53A48538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398690-3F28-7C4E-7A32-EA93FD2B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948CB7-1544-30BB-6CCF-FD1AA35E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5D335D-B2DE-1D0D-A8D2-752535E9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5720A5-6E9B-2174-3A60-70B8D527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F594C-DED6-A505-C41B-93E4F6E1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2D8C8E-33C0-2F48-9C53-031412ED9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73F417-24C2-399C-21C8-BAE46DC09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C985-545A-453D-826C-0B61F3D4336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E99496-7EFC-33ED-6497-EEE030BA7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D48D0C-104E-C203-FAD4-F074F3FB1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D155-7D9B-479A-B3C9-8916DD4F2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5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gpu.ru/public-org/profsou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D98C91-8F5F-6D88-2910-197E5D9B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1406"/>
            <a:ext cx="12192000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149D0-40DC-8922-9AFF-29D13BEC6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25" y="1276350"/>
            <a:ext cx="8629650" cy="313531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Museo Sans Cyrl 100" panose="02000000000000000000" pitchFamily="2" charset="-52"/>
              </a:rPr>
              <a:t>ОТЧЕТ О РАБОТЕ ПРОФКОМА </a:t>
            </a:r>
            <a:br>
              <a:rPr lang="ru-RU" sz="3600" dirty="0">
                <a:latin typeface="Museo Sans Cyrl 100" panose="02000000000000000000" pitchFamily="2" charset="-52"/>
              </a:rPr>
            </a:br>
            <a:r>
              <a:rPr lang="ru-RU" sz="3600" dirty="0">
                <a:latin typeface="Museo Sans Cyrl 100" panose="02000000000000000000" pitchFamily="2" charset="-52"/>
              </a:rPr>
              <a:t>ИНСТИТУТА ИНОСТРАННЫХ ЯЗЫКОВ ОБЪЕДИНЕННОЙ ПЕРВИЧНОЙ ПРОФСОЮЗНОЙ ОРГАНИЗАЦИИ </a:t>
            </a:r>
            <a:br>
              <a:rPr lang="ru-RU" sz="3600" dirty="0">
                <a:latin typeface="Museo Sans Cyrl 100" panose="02000000000000000000" pitchFamily="2" charset="-52"/>
              </a:rPr>
            </a:br>
            <a:r>
              <a:rPr lang="ru-RU" sz="3600" dirty="0">
                <a:latin typeface="Museo Sans Cyrl 100" panose="02000000000000000000" pitchFamily="2" charset="-52"/>
              </a:rPr>
              <a:t>ГАОУ ВО МГПУ </a:t>
            </a:r>
            <a:br>
              <a:rPr lang="ru-RU" sz="3600" dirty="0">
                <a:latin typeface="Museo Sans Cyrl 100" panose="02000000000000000000" pitchFamily="2" charset="-52"/>
              </a:rPr>
            </a:br>
            <a:r>
              <a:rPr lang="ru-RU" sz="3600" dirty="0">
                <a:latin typeface="Museo Sans Cyrl 100" panose="02000000000000000000" pitchFamily="2" charset="-52"/>
              </a:rPr>
              <a:t>ЗА 2021-2022 УЧЕБНЫЙ ГОД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B8D164D-8E8E-1D1A-FDC9-8A915C8F8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287" y="6265068"/>
            <a:ext cx="9077325" cy="619125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Museo Sans Cyrl 100" panose="02000000000000000000" pitchFamily="2" charset="-52"/>
              </a:rPr>
              <a:t>Председатель профкома –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Museo Sans Cyrl 100" panose="02000000000000000000" pitchFamily="2" charset="-52"/>
              </a:rPr>
              <a:t>к.пед.н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Museo Sans Cyrl 100" panose="02000000000000000000" pitchFamily="2" charset="-52"/>
              </a:rPr>
              <a:t>., доц. Корзун О.О.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A7FE8C-CC18-D971-141D-D69165E1D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-2625"/>
            <a:ext cx="3381375" cy="1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FE2A982-68AB-90CE-BD8E-A9C098CCE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b="34187"/>
          <a:stretch/>
        </p:blipFill>
        <p:spPr bwMode="auto">
          <a:xfrm>
            <a:off x="0" y="4610099"/>
            <a:ext cx="12192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80CB2-812E-9BFC-43DC-5F9E961D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18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Премирование за солидарность с ОППО МГПУ и по случаю юбилея</a:t>
            </a:r>
            <a:endParaRPr lang="ru-RU" dirty="0">
              <a:latin typeface="Museo Sans Cyrl 100" panose="020000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401BFC-ADF1-DC10-7FE3-4B23C1FA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032004"/>
            <a:ext cx="5118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Museo Sans Cyrl 100" panose="02000000000000000000" pitchFamily="2" charset="-52"/>
              </a:rPr>
              <a:t>Солидарность с ОППО МГПУ (размер премии 10 000 руб.)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ЯЯ)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ГЛ)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АМК)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ЯП)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8A8C1F-6C0E-C540-1769-AF15C8D9DFEA}"/>
              </a:ext>
            </a:extLst>
          </p:cNvPr>
          <p:cNvSpPr txBox="1"/>
          <p:nvPr/>
        </p:nvSpPr>
        <p:spPr>
          <a:xfrm>
            <a:off x="7207251" y="1888672"/>
            <a:ext cx="46101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Museo Sans Cyrl 100" panose="02000000000000000000" pitchFamily="2" charset="-52"/>
              </a:rPr>
              <a:t>По случаю юбилея </a:t>
            </a:r>
          </a:p>
          <a:p>
            <a:r>
              <a:rPr lang="ru-RU" sz="2800" dirty="0">
                <a:latin typeface="Museo Sans Cyrl 100" panose="02000000000000000000" pitchFamily="2" charset="-52"/>
              </a:rPr>
              <a:t>(размер премии 7 000 руб.)</a:t>
            </a:r>
            <a:endParaRPr lang="ru-RU" sz="2800" dirty="0">
              <a:solidFill>
                <a:srgbClr val="FF0000"/>
              </a:solidFill>
              <a:latin typeface="Museo Sans Cyrl 100" panose="02000000000000000000" pitchFamily="2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АФ)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ФЯ)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2 чел. (каф. РФ) </a:t>
            </a:r>
          </a:p>
          <a:p>
            <a:endParaRPr lang="ru-RU" sz="2800" dirty="0">
              <a:latin typeface="Museo Sans Cyrl 100" panose="02000000000000000000" pitchFamily="2" charset="-52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0E894D01-B6F1-93CD-2168-F57CA28D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223770"/>
            <a:ext cx="2082800" cy="13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559E48C7-3472-5F0D-89B7-6ED080E4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1" y="3589342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C96D789-74FC-8457-7A93-67585319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1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CA31CB-8209-45FC-CDEC-FADB90C5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911224"/>
            <a:ext cx="10515600" cy="5006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Museo Sans Cyrl 100" panose="02000000000000000000" pitchFamily="2" charset="-52"/>
              </a:rPr>
              <a:t>Участие ОППО МГПУ в солидарных действиях Профсоюзов по оказанию гуманитарной помощи беженцам Донбасса </a:t>
            </a:r>
          </a:p>
          <a:p>
            <a:pPr marL="0" indent="0" algn="ctr">
              <a:buNone/>
            </a:pPr>
            <a:r>
              <a:rPr lang="ru-RU" sz="3600" dirty="0">
                <a:latin typeface="Museo Sans Cyrl 100" panose="02000000000000000000" pitchFamily="2" charset="-52"/>
              </a:rPr>
              <a:t>(протокол №2 от 03.03.2022 г.)</a:t>
            </a:r>
          </a:p>
          <a:p>
            <a:pPr marL="0" indent="0">
              <a:buNone/>
            </a:pPr>
            <a:endParaRPr lang="ru-RU" sz="3600" dirty="0">
              <a:latin typeface="Museo Sans Cyrl 100" panose="02000000000000000000" pitchFamily="2" charset="-52"/>
            </a:endParaRPr>
          </a:p>
          <a:p>
            <a:pPr marL="0" indent="0" algn="ctr">
              <a:buNone/>
            </a:pPr>
            <a:r>
              <a:rPr lang="ru-RU" sz="3600" dirty="0">
                <a:latin typeface="Museo Sans Cyrl 100" panose="02000000000000000000" pitchFamily="2" charset="-52"/>
              </a:rPr>
              <a:t>50 000 рублей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E466150-1707-C88D-75E5-3D3ACA94E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r="43750" b="56442"/>
          <a:stretch/>
        </p:blipFill>
        <p:spPr bwMode="auto">
          <a:xfrm rot="5400000">
            <a:off x="-2667003" y="2667001"/>
            <a:ext cx="68580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AB03398-3923-FE2E-B99B-1FF728CC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429000"/>
            <a:ext cx="3390900" cy="33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2E9940E-E83E-F8ED-059A-C7D8FF53F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b="34187"/>
          <a:stretch/>
        </p:blipFill>
        <p:spPr bwMode="auto">
          <a:xfrm>
            <a:off x="0" y="4610099"/>
            <a:ext cx="12192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EAA29B-4056-6D25-7CA4-0EFD7A11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70956"/>
            <a:ext cx="7861300" cy="1325563"/>
          </a:xfrm>
        </p:spPr>
        <p:txBody>
          <a:bodyPr/>
          <a:lstStyle/>
          <a:p>
            <a:pPr algn="ctr"/>
            <a:r>
              <a:rPr lang="ru-RU" dirty="0">
                <a:latin typeface="Museo Sans Cyrl 100" panose="02000000000000000000" pitchFamily="2" charset="-52"/>
              </a:rPr>
              <a:t>Работа со студентами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92485F-2312-55F3-D741-304CDCF8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396519"/>
            <a:ext cx="7741227" cy="44862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Было подано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Museo Sans Cyrl 100" panose="02000000000000000000" pitchFamily="2" charset="-52"/>
              </a:rPr>
              <a:t>53 заявки </a:t>
            </a: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от обучающихся ИИЯ ГАОУ ВО МГПУ на оказание материальной поддержки остронуждающимся на 2022 г.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Одобрено –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Museo Sans Cyrl 100" panose="02000000000000000000" pitchFamily="2" charset="-52"/>
              </a:rPr>
              <a:t>42 заявки </a:t>
            </a: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по следующим категориям:</a:t>
            </a: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Студент-инвалид – 4</a:t>
            </a: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Студент из многодетной семьи – 28</a:t>
            </a: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Студент, имеющий родителей-инвалидов, родителей-пенсионеров – 3</a:t>
            </a: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Museo Sans Cyrl 100" panose="02000000000000000000" pitchFamily="2" charset="-52"/>
              </a:rPr>
              <a:t>Студент-сирота – 7</a:t>
            </a:r>
            <a:endParaRPr lang="ru-RU" sz="2400" b="0" i="0" dirty="0">
              <a:solidFill>
                <a:srgbClr val="323130"/>
              </a:solidFill>
              <a:effectLst/>
              <a:latin typeface="Museo Sans Cyrl 100" panose="02000000000000000000" pitchFamily="2" charset="-52"/>
            </a:endParaRPr>
          </a:p>
          <a:p>
            <a:pPr marL="0" indent="0">
              <a:buNone/>
            </a:pPr>
            <a:endParaRPr lang="ru-RU" sz="2400" b="0" i="0" dirty="0">
              <a:solidFill>
                <a:srgbClr val="323130"/>
              </a:solidFill>
              <a:effectLst/>
              <a:latin typeface="Museo Sans Cyrl 100" panose="02000000000000000000" pitchFamily="2" charset="-52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323130"/>
                </a:solidFill>
                <a:effectLst/>
                <a:latin typeface="Museo Sans Cyrl 100" panose="02000000000000000000" pitchFamily="2" charset="-52"/>
              </a:rPr>
              <a:t>11 человек в резерве.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ADC463-A75E-B8B4-B350-5DAC2BF54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1396519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6B538ED-A14B-9A13-216B-979BD4FC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86694"/>
            <a:ext cx="3686175" cy="302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88EBF2-FBFB-DA56-6916-5B7EED5B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СТРАНИЦА ОППО НА САЙТЕ МГПУ</a:t>
            </a:r>
            <a:endParaRPr lang="ru-RU" dirty="0">
              <a:latin typeface="Museo Sans Cyrl 100" panose="020000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F423BE-1E4D-BCC1-3E6E-8C3709C7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5097126"/>
            <a:ext cx="3857625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Museo Sans Cyrl 100" panose="02000000000000000000" pitchFamily="2" charset="-52"/>
                <a:hlinkClick r:id="rId2"/>
              </a:rPr>
              <a:t>https://www.mgpu.ru/public-org/profsouz/</a:t>
            </a:r>
            <a:r>
              <a:rPr lang="ru-RU" dirty="0">
                <a:latin typeface="Museo Sans Cyrl 100" panose="02000000000000000000" pitchFamily="2" charset="-52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F6CE66-4678-282F-E816-E37B1EF8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098092"/>
            <a:ext cx="8162925" cy="584936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0A9DBA4-3D71-5918-3198-3B3381F97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r="43750" b="56442"/>
          <a:stretch/>
        </p:blipFill>
        <p:spPr bwMode="auto">
          <a:xfrm rot="5400000">
            <a:off x="-2667003" y="2667001"/>
            <a:ext cx="68580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DFE870-2345-4F4B-7DC6-6EFCABC3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8712200" cy="1325563"/>
          </a:xfrm>
        </p:spPr>
        <p:txBody>
          <a:bodyPr/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КОЛИЧЕСТВО ЧЛЕНОВ ОППО ИИЯ МГПУ</a:t>
            </a:r>
            <a:endParaRPr lang="ru-RU" dirty="0">
              <a:latin typeface="Museo Sans Cyrl 100" panose="02000000000000000000" pitchFamily="2" charset="-5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D419600-5562-6547-65D3-395757062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b="34187"/>
          <a:stretch/>
        </p:blipFill>
        <p:spPr bwMode="auto">
          <a:xfrm>
            <a:off x="0" y="4610099"/>
            <a:ext cx="12192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BF0CD91E-2AD6-9D62-E97B-DF4E8C35D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15921"/>
              </p:ext>
            </p:extLst>
          </p:nvPr>
        </p:nvGraphicFramePr>
        <p:xfrm>
          <a:off x="1186544" y="1447799"/>
          <a:ext cx="10287000" cy="504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E6B1AC-43CA-4343-CAD3-B7484B1B5DD6}"/>
              </a:ext>
            </a:extLst>
          </p:cNvPr>
          <p:cNvSpPr txBox="1"/>
          <p:nvPr/>
        </p:nvSpPr>
        <p:spPr>
          <a:xfrm>
            <a:off x="7892144" y="2404030"/>
            <a:ext cx="3973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A5A5">
                    <a:shade val="76000"/>
                  </a:srgbClr>
                </a:solidFill>
              </a:rPr>
              <a:t>Всего штатных сотрудников: 230 чел.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0C036F-9334-E4ED-4536-5F0C1C4FF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-2625"/>
            <a:ext cx="3381375" cy="1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EFD36B8-3701-5E56-CB0D-FC534D778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r="43750" b="56442"/>
          <a:stretch/>
        </p:blipFill>
        <p:spPr bwMode="auto">
          <a:xfrm rot="5400000">
            <a:off x="-2667003" y="2667001"/>
            <a:ext cx="68580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75C4B5-7A17-FCC2-13CD-9D729A1FF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-2625"/>
            <a:ext cx="3381375" cy="13965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A01C10-ACC4-5DD4-8559-900F2FA2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7"/>
            <a:ext cx="7467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Распределение членов ОППО ИИЯ МГПУ по кафедрам</a:t>
            </a:r>
            <a:endParaRPr lang="ru-RU" dirty="0">
              <a:latin typeface="Museo Sans Cyrl 100" panose="02000000000000000000" pitchFamily="2" charset="-52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58429FB-C1AF-62F4-3981-9AF74285F3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63282"/>
              </p:ext>
            </p:extLst>
          </p:nvPr>
        </p:nvGraphicFramePr>
        <p:xfrm>
          <a:off x="942976" y="1536769"/>
          <a:ext cx="11077574" cy="509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27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A67CD-C54A-6030-3AE4-42E4EA48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3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Компенсация за санаторно-курортное лечение / отдых / посещение фитнеса, бассейна</a:t>
            </a:r>
            <a:endParaRPr lang="ru-RU" dirty="0">
              <a:latin typeface="Museo Sans Cyrl 100" panose="020000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688BCE-6947-2D35-C15F-65D84C4A0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08225"/>
            <a:ext cx="6799118" cy="4351338"/>
          </a:xfrm>
        </p:spPr>
        <p:txBody>
          <a:bodyPr/>
          <a:lstStyle/>
          <a:p>
            <a:r>
              <a:rPr lang="ru-RU" dirty="0">
                <a:latin typeface="Museo Sans Cyrl 100" panose="02000000000000000000" pitchFamily="2" charset="-52"/>
              </a:rPr>
              <a:t>1 чел. (каф. АФ) – санаторно-курортное лечение</a:t>
            </a:r>
          </a:p>
          <a:p>
            <a:r>
              <a:rPr lang="ru-RU" dirty="0">
                <a:latin typeface="Museo Sans Cyrl 100" panose="02000000000000000000" pitchFamily="2" charset="-52"/>
              </a:rPr>
              <a:t>1 чел. (каф. МДК) – отдых в санатории</a:t>
            </a:r>
          </a:p>
          <a:p>
            <a:r>
              <a:rPr lang="ru-RU" dirty="0">
                <a:latin typeface="Museo Sans Cyrl 100" panose="02000000000000000000" pitchFamily="2" charset="-52"/>
              </a:rPr>
              <a:t>1 чел. (каф. ГЛ) – абонемент в фитнес клуб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3 чел. (5,8 %)</a:t>
            </a:r>
            <a:endParaRPr lang="ru-RU" dirty="0">
              <a:latin typeface="Museo Sans Cyrl 100" panose="02000000000000000000" pitchFamily="2" charset="-52"/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E866532-8347-F81A-0500-2970765F2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r="43750" b="56442"/>
          <a:stretch/>
        </p:blipFill>
        <p:spPr bwMode="auto">
          <a:xfrm rot="5400000">
            <a:off x="-2667003" y="2667001"/>
            <a:ext cx="68580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1FB9B7E-083D-F754-8AE5-E763F971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73" y="3625567"/>
            <a:ext cx="4062846" cy="32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62D5BF6-2C15-F529-A283-3A927A89C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-2625"/>
            <a:ext cx="3381375" cy="1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2A36D-AE1F-4FAF-7E9E-ECDD0C17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Посещение выставок / музеев / театров /концертов</a:t>
            </a:r>
            <a:endParaRPr lang="ru-RU" dirty="0">
              <a:latin typeface="Museo Sans Cyrl 100" panose="020000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A43CEB-377F-E88B-8CCD-0BB9B0C1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825625"/>
            <a:ext cx="5562600" cy="4667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03.10.2021 г. </a:t>
            </a:r>
            <a:r>
              <a:rPr lang="ru-RU" sz="7200" dirty="0">
                <a:latin typeface="Museo Sans Cyrl 100" panose="02000000000000000000" pitchFamily="2" charset="-52"/>
              </a:rPr>
              <a:t>Московский дворец молодежи Мюзикл «Шахматы» </a:t>
            </a:r>
            <a:endParaRPr lang="ru-RU" sz="7200" dirty="0">
              <a:solidFill>
                <a:srgbClr val="FF0000"/>
              </a:solidFill>
              <a:latin typeface="Museo Sans Cyrl 100" panose="02000000000000000000" pitchFamily="2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 Cyrl 100" panose="02000000000000000000" pitchFamily="2" charset="-52"/>
              </a:rPr>
              <a:t>1 чел. (каф. РФ)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 Cyrl 100" panose="02000000000000000000" pitchFamily="2" charset="-52"/>
              </a:rPr>
              <a:t>1 чел. (каф. ФЯ)   - </a:t>
            </a:r>
            <a:r>
              <a:rPr lang="ru-RU" sz="72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3 чел. (5,8 % 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 Cyrl 100" panose="02000000000000000000" pitchFamily="2" charset="-52"/>
              </a:rPr>
              <a:t>1 чел. (каф. МДК)</a:t>
            </a:r>
          </a:p>
          <a:p>
            <a:pPr marL="0" indent="0">
              <a:buNone/>
            </a:pPr>
            <a:endParaRPr lang="ru-RU" sz="7200" dirty="0">
              <a:latin typeface="Museo Sans Cyrl 100" panose="02000000000000000000" pitchFamily="2" charset="-52"/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17.10.2021 г.</a:t>
            </a:r>
            <a:r>
              <a:rPr lang="ru-RU" sz="7200" dirty="0">
                <a:latin typeface="Museo Sans Cyrl 100" panose="02000000000000000000" pitchFamily="2" charset="-52"/>
              </a:rPr>
              <a:t> Театр Российской Армии спектакль «Запасной богатырь» (для детей сотрудников)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latin typeface="Museo Sans Cyrl 100" panose="02000000000000000000" pitchFamily="2" charset="-52"/>
              </a:rPr>
              <a:t>2 билета (каф. МДК) – </a:t>
            </a:r>
            <a:r>
              <a:rPr lang="ru-RU" sz="72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4 билета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latin typeface="Museo Sans Cyrl 100" panose="02000000000000000000" pitchFamily="2" charset="-52"/>
              </a:rPr>
              <a:t>2 билета (каф. ЯП)</a:t>
            </a:r>
          </a:p>
          <a:p>
            <a:pPr marL="0" indent="0">
              <a:buNone/>
            </a:pPr>
            <a:endParaRPr lang="ru-RU" sz="7200" dirty="0">
              <a:latin typeface="Museo Sans Cyrl 100" panose="02000000000000000000" pitchFamily="2" charset="-52"/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05.01.2022 г. </a:t>
            </a:r>
            <a:r>
              <a:rPr lang="ru-RU" sz="7200" dirty="0">
                <a:latin typeface="Museo Sans Cyrl 100" panose="02000000000000000000" pitchFamily="2" charset="-52"/>
              </a:rPr>
              <a:t>экскурсия «Москва Рождественская» с теплоходной прогулкой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latin typeface="Museo Sans Cyrl 100" panose="02000000000000000000" pitchFamily="2" charset="-52"/>
              </a:rPr>
              <a:t>1 чел. (каф. РФ)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latin typeface="Museo Sans Cyrl 100" panose="02000000000000000000" pitchFamily="2" charset="-52"/>
              </a:rPr>
              <a:t>1 чел. (каф. ФЯ) - </a:t>
            </a:r>
            <a:r>
              <a:rPr lang="ru-RU" sz="72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3 чел. (5,8 %)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>
                <a:latin typeface="Museo Sans Cyrl 100" panose="02000000000000000000" pitchFamily="2" charset="-52"/>
              </a:rPr>
              <a:t>1 чел. (каф. АМК)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7200" dirty="0">
              <a:latin typeface="Museo Sans Cyrl 100" panose="02000000000000000000" pitchFamily="2" charset="-52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507D2-21CA-6303-F56E-9873C355A36A}"/>
              </a:ext>
            </a:extLst>
          </p:cNvPr>
          <p:cNvSpPr txBox="1"/>
          <p:nvPr/>
        </p:nvSpPr>
        <p:spPr>
          <a:xfrm>
            <a:off x="6769100" y="3706812"/>
            <a:ext cx="49149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22.01 2022г. </a:t>
            </a:r>
            <a:r>
              <a:rPr lang="ru-RU" sz="1800" dirty="0">
                <a:latin typeface="Museo Sans Cyrl 100" panose="02000000000000000000" pitchFamily="2" charset="-52"/>
              </a:rPr>
              <a:t>Выставка </a:t>
            </a:r>
            <a:r>
              <a:rPr lang="ru-RU" dirty="0">
                <a:latin typeface="Museo Sans Cyrl 100" panose="02000000000000000000" pitchFamily="2" charset="-52"/>
              </a:rPr>
              <a:t>Жана-</a:t>
            </a:r>
            <a:r>
              <a:rPr lang="ru-RU" dirty="0" err="1">
                <a:latin typeface="Museo Sans Cyrl 100" panose="02000000000000000000" pitchFamily="2" charset="-52"/>
              </a:rPr>
              <a:t>Юбера</a:t>
            </a:r>
            <a:r>
              <a:rPr lang="ru-RU" dirty="0">
                <a:latin typeface="Museo Sans Cyrl 100" panose="02000000000000000000" pitchFamily="2" charset="-52"/>
              </a:rPr>
              <a:t> Мартена в музее изобразительных искусств им. А.С. </a:t>
            </a:r>
            <a:r>
              <a:rPr lang="ru-RU">
                <a:latin typeface="Museo Sans Cyrl 100" panose="02000000000000000000" pitchFamily="2" charset="-52"/>
              </a:rPr>
              <a:t>Пушкина «</a:t>
            </a:r>
            <a:r>
              <a:rPr lang="ru-RU" sz="1800" dirty="0">
                <a:latin typeface="Museo Sans Cyrl 100" panose="02000000000000000000" pitchFamily="2" charset="-52"/>
              </a:rPr>
              <a:t>Бывают странные сближения…»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(каф. МДК) - </a:t>
            </a: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2 чел. (3,9 %)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(каф. ЯЯ)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Museo Sans Cyrl 100" panose="02000000000000000000" pitchFamily="2" charset="-52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13.03.2022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 Cyrl 100" panose="02000000000000000000" pitchFamily="2" charset="-52"/>
              </a:rPr>
              <a:t> Экскурсия «Добро пожаловать в Париж!»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 Cyrl 100" panose="02000000000000000000" pitchFamily="2" charset="-52"/>
              </a:rPr>
              <a:t>1 чел. (каф. АФ)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 Cyrl 100" panose="02000000000000000000" pitchFamily="2" charset="-52"/>
              </a:rPr>
              <a:t>1 чел. (каф. МДК) - </a:t>
            </a: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2 чел. (3,9 %)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CF296B6-BAA7-D291-6CAE-92CC36132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r="43750" b="56442"/>
          <a:stretch/>
        </p:blipFill>
        <p:spPr bwMode="auto">
          <a:xfrm rot="5400000">
            <a:off x="-2667003" y="2667001"/>
            <a:ext cx="68580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3B2B8D3-AAF8-C33B-40B8-5D1D8ED8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2" y="1027906"/>
            <a:ext cx="3096279" cy="20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2D2D6C0-FE83-B4D6-51D0-0CFD160B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2941"/>
            <a:ext cx="2203289" cy="12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DD507-7D62-8EA3-239A-4FC0AE30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Посещение выставок / музеев / театров /концертов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7FE60A-80FD-6A2A-B45C-E1AAF614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838325"/>
            <a:ext cx="5410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01.04.2022 г.</a:t>
            </a:r>
            <a:r>
              <a:rPr lang="ru-RU" sz="1800" dirty="0">
                <a:latin typeface="Museo Sans Cyrl 100" panose="02000000000000000000" pitchFamily="2" charset="-52"/>
              </a:rPr>
              <a:t> Московский академический театр Сатиры Театр Сатиры, спектакль «Лес» </a:t>
            </a:r>
            <a:endParaRPr lang="ru-RU" sz="1800" dirty="0">
              <a:solidFill>
                <a:srgbClr val="FF0000"/>
              </a:solidFill>
              <a:latin typeface="Museo Sans Cyrl 100" panose="02000000000000000000" pitchFamily="2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2 чел. (каф. РФ)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2 чел. (каф. МДК)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(каф. АМК) - </a:t>
            </a: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7 чел. (13, 7%)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(каф. ГЛ)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(каф. ЯЯ)</a:t>
            </a:r>
          </a:p>
          <a:p>
            <a:pPr marL="0" indent="0">
              <a:buNone/>
            </a:pPr>
            <a:endParaRPr lang="ru-RU" sz="1200" dirty="0">
              <a:latin typeface="Museo Sans Cyrl 100" panose="02000000000000000000" pitchFamily="2" charset="-5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1F8CD66-F56E-356C-CFCD-B0D3775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r="43750" b="56442"/>
          <a:stretch/>
        </p:blipFill>
        <p:spPr bwMode="auto">
          <a:xfrm rot="5400000">
            <a:off x="-2667003" y="2667001"/>
            <a:ext cx="68580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4775DF-459D-A70C-2603-073C98900B42}"/>
              </a:ext>
            </a:extLst>
          </p:cNvPr>
          <p:cNvSpPr txBox="1"/>
          <p:nvPr/>
        </p:nvSpPr>
        <p:spPr>
          <a:xfrm>
            <a:off x="838200" y="5131327"/>
            <a:ext cx="36390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13-15.05.2022 г.</a:t>
            </a:r>
            <a:r>
              <a:rPr lang="ru-RU" sz="1800" dirty="0">
                <a:latin typeface="Museo Sans Cyrl 100" panose="02000000000000000000" pitchFamily="2" charset="-52"/>
              </a:rPr>
              <a:t> экскурсия выходного дня на теплоходе Нижний Новгород – </a:t>
            </a:r>
            <a:r>
              <a:rPr lang="ru-RU" sz="1800" dirty="0" err="1">
                <a:latin typeface="Museo Sans Cyrl 100" panose="02000000000000000000" pitchFamily="2" charset="-52"/>
              </a:rPr>
              <a:t>Макарьево</a:t>
            </a:r>
            <a:endParaRPr lang="ru-RU" sz="1800" dirty="0">
              <a:latin typeface="Museo Sans Cyrl 100" panose="02000000000000000000" pitchFamily="2" charset="-52"/>
            </a:endParaRPr>
          </a:p>
          <a:p>
            <a:pPr marL="0" indent="0">
              <a:buNone/>
            </a:pPr>
            <a:r>
              <a:rPr lang="ru-RU" sz="1800" dirty="0">
                <a:latin typeface="Museo Sans Cyrl 100" panose="02000000000000000000" pitchFamily="2" charset="-52"/>
              </a:rPr>
              <a:t>Желающих не было</a:t>
            </a:r>
          </a:p>
          <a:p>
            <a:pPr marL="0" indent="0">
              <a:buNone/>
            </a:pPr>
            <a:endParaRPr lang="ru-RU" sz="1800" dirty="0">
              <a:latin typeface="Museo Sans Cyrl 100" panose="02000000000000000000" pitchFamily="2" charset="-52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20B2CD1-C60B-2243-B6C3-73D7F5CC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37" y="3634529"/>
            <a:ext cx="2413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73B23E-56A6-AE60-382F-B294D90E305A}"/>
              </a:ext>
            </a:extLst>
          </p:cNvPr>
          <p:cNvSpPr txBox="1"/>
          <p:nvPr/>
        </p:nvSpPr>
        <p:spPr>
          <a:xfrm>
            <a:off x="7556501" y="1735006"/>
            <a:ext cx="4635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29 мая 2022 г. </a:t>
            </a:r>
            <a:r>
              <a:rPr lang="ru-RU" sz="1800" dirty="0">
                <a:latin typeface="Museo Sans Cyrl 100" panose="02000000000000000000" pitchFamily="2" charset="-52"/>
              </a:rPr>
              <a:t>Бард-клуб «Гнездо глухаря» «Французский шансон»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3 чел. (каф. РФ)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4 чел. (каф. ФЯ)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6 чел. (каф. МДК)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(каф. ЯП) – </a:t>
            </a:r>
            <a:r>
              <a:rPr lang="ru-RU" sz="1800" dirty="0">
                <a:solidFill>
                  <a:srgbClr val="FF0000"/>
                </a:solidFill>
                <a:latin typeface="Museo Sans Cyrl 100" panose="02000000000000000000" pitchFamily="2" charset="-52"/>
              </a:rPr>
              <a:t>всего 16 чел (31,3 %)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(каф. ЯЯ)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Museo Sans Cyrl 100" panose="02000000000000000000" pitchFamily="2" charset="-52"/>
              </a:rPr>
              <a:t>1 чел. (департамент)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CD4A1F-DC2F-23FA-158E-666C591A4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52" r="6944" b="14989"/>
          <a:stretch/>
        </p:blipFill>
        <p:spPr>
          <a:xfrm>
            <a:off x="7842249" y="4596338"/>
            <a:ext cx="4136537" cy="20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24170-4EF2-4E37-125D-D8A29A9C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174" y="1389063"/>
            <a:ext cx="7743826" cy="1717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Museo Sans Cyrl 100" panose="02000000000000000000" pitchFamily="2" charset="-52"/>
              </a:rPr>
              <a:t>О поздравлении сотрудников и детей сотрудников с Новым годом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DA9E85-1256-E9EA-667B-26BDB641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730626"/>
            <a:ext cx="10515600" cy="101318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Museo Sans Cyrl 100" panose="02000000000000000000" pitchFamily="2" charset="-52"/>
              </a:rPr>
              <a:t>11 подарков для детей сотрудников ИИЯ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Museo Sans Cyrl 100" panose="02000000000000000000" pitchFamily="2" charset="-52"/>
              </a:rPr>
              <a:t>51 подарочный сертификат Л</a:t>
            </a:r>
            <a:r>
              <a:rPr lang="en-US" dirty="0">
                <a:solidFill>
                  <a:srgbClr val="FF0000"/>
                </a:solidFill>
                <a:latin typeface="Museo Sans Cyrl 100" panose="02000000000000000000" pitchFamily="2" charset="-52"/>
              </a:rPr>
              <a:t>’</a:t>
            </a:r>
            <a:r>
              <a:rPr lang="ru-RU" dirty="0">
                <a:solidFill>
                  <a:srgbClr val="FF0000"/>
                </a:solidFill>
                <a:latin typeface="Museo Sans Cyrl 100" panose="02000000000000000000" pitchFamily="2" charset="-52"/>
              </a:rPr>
              <a:t>Этуаль </a:t>
            </a:r>
            <a:r>
              <a:rPr lang="en-US" dirty="0">
                <a:latin typeface="Museo Sans Cyrl 100" panose="02000000000000000000" pitchFamily="2" charset="-52"/>
              </a:rPr>
              <a:t>(</a:t>
            </a:r>
            <a:r>
              <a:rPr lang="ru-RU" dirty="0">
                <a:latin typeface="Museo Sans Cyrl 100" panose="02000000000000000000" pitchFamily="2" charset="-52"/>
              </a:rPr>
              <a:t>сертификат на сумму 2 000 руб.)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D742844-06C2-F121-79A4-7B7B18A47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b="34187"/>
          <a:stretch/>
        </p:blipFill>
        <p:spPr bwMode="auto">
          <a:xfrm>
            <a:off x="0" y="4610099"/>
            <a:ext cx="12192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91B4893-F282-A8DF-712A-4C4E03F6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31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C4FF17-096B-382C-534B-DC0FBE816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-2625"/>
            <a:ext cx="3381375" cy="1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1BB2C02-30EB-F4FA-5208-CDFC0E2C3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" b="34187"/>
          <a:stretch/>
        </p:blipFill>
        <p:spPr bwMode="auto">
          <a:xfrm>
            <a:off x="0" y="4610099"/>
            <a:ext cx="12192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77B25-537D-7C06-EDD0-482C48E7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7579"/>
            <a:ext cx="79883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Museo Sans Cyrl 100" panose="02000000000000000000" pitchFamily="2" charset="-52"/>
              </a:rPr>
              <a:t>О выделении материальной помощи сотрудникам, имеющим детей до 14 лет (размер премии 3 000 руб.)</a:t>
            </a:r>
            <a:endParaRPr lang="ru-RU" dirty="0">
              <a:latin typeface="Museo Sans Cyrl 100" panose="020000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63D8A9-ACC6-8BCD-4209-611861DBD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700" y="1570037"/>
            <a:ext cx="3822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2 чел. (каф. АФ)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4 чел. (каф. МДК)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3 чел. (каф. АМК)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ЯЯ)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ФЯ)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3 чел. (каф. ЯП)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Museo Sans Cyrl 100" panose="02000000000000000000" pitchFamily="2" charset="-52"/>
              </a:rPr>
              <a:t>1 чел. (каф. ГЛ)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4CFC70-CC85-9558-3954-F2F8A6946373}"/>
              </a:ext>
            </a:extLst>
          </p:cNvPr>
          <p:cNvSpPr txBox="1"/>
          <p:nvPr/>
        </p:nvSpPr>
        <p:spPr>
          <a:xfrm>
            <a:off x="838200" y="2932211"/>
            <a:ext cx="4330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Museo Sans Cyrl 100" panose="02000000000000000000" pitchFamily="2" charset="-52"/>
              </a:rPr>
              <a:t>Всего 15 чел. (29,4%)  - выделено 69 000 рублей.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3560582-BDA4-7E44-5AAF-93D4CB82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04" y="3429000"/>
            <a:ext cx="2346098" cy="20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47F31D-B55E-9C92-868D-A3F4C8E6E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-2625"/>
            <a:ext cx="3381375" cy="1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736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О РАБОТЕ ПРОФКОМА  ИНСТИТУТА ИНОСТРАННЫХ ЯЗЫКОВ ОБЪЕДИНЕННОЙ ПЕРВИЧНОЙ ПРОФСОЮЗНОЙ ОРГАНИЗАЦИИ  ГАОУ ВО МГПУ  ЗА 2021-2022 УЧЕБНЫЙ ГОД </vt:lpstr>
      <vt:lpstr>СТРАНИЦА ОППО НА САЙТЕ МГПУ</vt:lpstr>
      <vt:lpstr>КОЛИЧЕСТВО ЧЛЕНОВ ОППО ИИЯ МГПУ</vt:lpstr>
      <vt:lpstr>Распределение членов ОППО ИИЯ МГПУ по кафедрам</vt:lpstr>
      <vt:lpstr>Компенсация за санаторно-курортное лечение / отдых / посещение фитнеса, бассейна</vt:lpstr>
      <vt:lpstr>Посещение выставок / музеев / театров /концертов</vt:lpstr>
      <vt:lpstr>Посещение выставок / музеев / театров /концертов</vt:lpstr>
      <vt:lpstr>О поздравлении сотрудников и детей сотрудников с Новым годом</vt:lpstr>
      <vt:lpstr>О выделении материальной помощи сотрудникам, имеющим детей до 14 лет (размер премии 3 000 руб.)</vt:lpstr>
      <vt:lpstr>Премирование за солидарность с ОППО МГПУ и по случаю юбилея</vt:lpstr>
      <vt:lpstr>Презентация PowerPoint</vt:lpstr>
      <vt:lpstr>Работа со студентами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ПРОФКОМА  ИНСТИТУТА ИНОСТРАННЫХ ЯЗЫКОВ ОБЪЕДИНЕННОЙ ПЕРВИЧНОЙ ПРОФСОЮЗНОЙ ОРГАНИЗАЦИИ  ГАОУ ВО МГПУ  ЗА 2021-2022 УЧЕБНЫЙ ГОД </dc:title>
  <dc:creator>Екатерина Савкина</dc:creator>
  <cp:lastModifiedBy>Даша</cp:lastModifiedBy>
  <cp:revision>30</cp:revision>
  <dcterms:created xsi:type="dcterms:W3CDTF">2022-06-01T06:55:01Z</dcterms:created>
  <dcterms:modified xsi:type="dcterms:W3CDTF">2022-06-01T16:05:10Z</dcterms:modified>
</cp:coreProperties>
</file>