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63" r:id="rId4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A4"/>
    <a:srgbClr val="DF5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cap="all" spc="150" baseline="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Бакалавриат</a:t>
            </a:r>
            <a:r>
              <a:rPr lang="ru-RU" sz="1800" b="1" i="0" u="none" strike="noStrike" kern="1200" cap="all" spc="150" baseline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 (%)</a:t>
            </a:r>
            <a:endParaRPr lang="ru-RU" sz="1800" b="1" i="0" u="none" strike="noStrike" kern="1200" cap="all" spc="150" baseline="0" dirty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5361851010218603"/>
          <c:y val="1.99091018705087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923450128073785"/>
          <c:y val="0.14022987995700148"/>
          <c:w val="0.15369489837014336"/>
          <c:h val="0.833424523063518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Лист1!$A$2:$A$22</c:f>
              <c:strCache>
                <c:ptCount val="21"/>
                <c:pt idx="0">
                  <c:v>Государственное и муниципальное управление</c:v>
                </c:pt>
                <c:pt idx="1">
                  <c:v>Физическая культура</c:v>
                </c:pt>
                <c:pt idx="2">
                  <c:v>Лингвистика</c:v>
                </c:pt>
                <c:pt idx="3">
                  <c:v>Социально-культурная деятельность</c:v>
                </c:pt>
                <c:pt idx="4">
                  <c:v>Востоковедение и африканистика</c:v>
                </c:pt>
                <c:pt idx="5">
                  <c:v>Филология</c:v>
                </c:pt>
                <c:pt idx="6">
                  <c:v>Специальное (дефектологическое) образование</c:v>
                </c:pt>
                <c:pt idx="7">
                  <c:v>Юриспруденция</c:v>
                </c:pt>
                <c:pt idx="8">
                  <c:v>Педагогическое образование (с двумя профилями подготовки)</c:v>
                </c:pt>
                <c:pt idx="9">
                  <c:v>Педагогическое образование</c:v>
                </c:pt>
                <c:pt idx="10">
                  <c:v>Декоративно-прикладное искусство и народные промыслы</c:v>
                </c:pt>
                <c:pt idx="11">
                  <c:v>Организация работы с молодежью</c:v>
                </c:pt>
                <c:pt idx="12">
                  <c:v>Физическая культура для лиц с отклонениями в состоянии здоровья (адаптивная физическая культура)</c:v>
                </c:pt>
                <c:pt idx="13">
                  <c:v>Бизнес-информатика</c:v>
                </c:pt>
                <c:pt idx="14">
                  <c:v>Дизайн</c:v>
                </c:pt>
                <c:pt idx="15">
                  <c:v>История</c:v>
                </c:pt>
                <c:pt idx="16">
                  <c:v>Прикладная информатика</c:v>
                </c:pt>
                <c:pt idx="17">
                  <c:v>Психология</c:v>
                </c:pt>
                <c:pt idx="18">
                  <c:v>Психолого-педагогическое образование</c:v>
                </c:pt>
                <c:pt idx="19">
                  <c:v>Социальная работа</c:v>
                </c:pt>
                <c:pt idx="20">
                  <c:v>Социология</c:v>
                </c:pt>
              </c:strCache>
            </c:strRef>
          </c:cat>
          <c:val>
            <c:numRef>
              <c:f>Лист1!$B$2:$B$22</c:f>
              <c:numCache>
                <c:formatCode>#,##0</c:formatCode>
                <c:ptCount val="21"/>
                <c:pt idx="0">
                  <c:v>94</c:v>
                </c:pt>
                <c:pt idx="1">
                  <c:v>94</c:v>
                </c:pt>
                <c:pt idx="2">
                  <c:v>95</c:v>
                </c:pt>
                <c:pt idx="3">
                  <c:v>96</c:v>
                </c:pt>
                <c:pt idx="4">
                  <c:v>96.428571428571402</c:v>
                </c:pt>
                <c:pt idx="5">
                  <c:v>97</c:v>
                </c:pt>
                <c:pt idx="6">
                  <c:v>98</c:v>
                </c:pt>
                <c:pt idx="7">
                  <c:v>98</c:v>
                </c:pt>
                <c:pt idx="8">
                  <c:v>99</c:v>
                </c:pt>
                <c:pt idx="9">
                  <c:v>99</c:v>
                </c:pt>
                <c:pt idx="10" formatCode="General">
                  <c:v>100</c:v>
                </c:pt>
                <c:pt idx="11" formatCode="General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59-43AC-A018-659C18B0DE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axId val="492922272"/>
        <c:axId val="492924568"/>
      </c:barChart>
      <c:catAx>
        <c:axId val="492922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924568"/>
        <c:crossesAt val="0"/>
        <c:auto val="0"/>
        <c:lblAlgn val="ctr"/>
        <c:lblOffset val="100"/>
        <c:noMultiLvlLbl val="0"/>
      </c:catAx>
      <c:valAx>
        <c:axId val="492924568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49292227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cap="all" spc="15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cap="all" spc="150" baseline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СПЕЦИАЛИТЕТ (%)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5313917952036818"/>
          <c:y val="4.8008045080942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cap="all" spc="150" baseline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7583387392394447"/>
          <c:y val="0.14022987995700148"/>
          <c:w val="0.17638092211182851"/>
          <c:h val="0.830866503887724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Актерское искусство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2A-47B5-9BF5-4A6207ECED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492922272"/>
        <c:axId val="492924568"/>
      </c:barChart>
      <c:catAx>
        <c:axId val="492922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924568"/>
        <c:crossesAt val="0"/>
        <c:auto val="0"/>
        <c:lblAlgn val="l"/>
        <c:lblOffset val="100"/>
        <c:noMultiLvlLbl val="0"/>
      </c:catAx>
      <c:valAx>
        <c:axId val="492924568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49292227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cap="all" spc="15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cap="all" spc="150" baseline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МАГИСТРАТУРА (%)</a:t>
            </a:r>
          </a:p>
        </c:rich>
      </c:tx>
      <c:layout>
        <c:manualLayout>
          <c:xMode val="edge"/>
          <c:yMode val="edge"/>
          <c:x val="0.34578129009627784"/>
          <c:y val="1.83210241427602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cap="all" spc="150" baseline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758338524095169"/>
          <c:y val="0.14741514541516126"/>
          <c:w val="0.20139399497215951"/>
          <c:h val="0.792545349004307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Вокальное искусство</c:v>
                </c:pt>
                <c:pt idx="1">
                  <c:v>Филология</c:v>
                </c:pt>
                <c:pt idx="2">
                  <c:v>Лингвистика</c:v>
                </c:pt>
                <c:pt idx="3">
                  <c:v>Социология</c:v>
                </c:pt>
                <c:pt idx="4">
                  <c:v>Менеджмент</c:v>
                </c:pt>
                <c:pt idx="5">
                  <c:v>Социально-культурная деятельность</c:v>
                </c:pt>
                <c:pt idx="6">
                  <c:v>Психология</c:v>
                </c:pt>
                <c:pt idx="7">
                  <c:v>Педагогическое образование</c:v>
                </c:pt>
                <c:pt idx="8">
                  <c:v>Специальное (дефектологическое) образование</c:v>
                </c:pt>
                <c:pt idx="9">
                  <c:v>Психолого-педагогическое образование</c:v>
                </c:pt>
                <c:pt idx="10">
                  <c:v>Информационные системы и технологии</c:v>
                </c:pt>
                <c:pt idx="11">
                  <c:v>Реклама и связи с общественностью</c:v>
                </c:pt>
                <c:pt idx="12">
                  <c:v>Бизнес-информатика</c:v>
                </c:pt>
                <c:pt idx="13">
                  <c:v>Государственное и муниципальное управление</c:v>
                </c:pt>
                <c:pt idx="14">
                  <c:v>Дизайн</c:v>
                </c:pt>
                <c:pt idx="15">
                  <c:v>История</c:v>
                </c:pt>
                <c:pt idx="16">
                  <c:v>Прикладная информатика</c:v>
                </c:pt>
                <c:pt idx="17">
                  <c:v>Социальная работа</c:v>
                </c:pt>
                <c:pt idx="18">
                  <c:v>Физическая культура</c:v>
                </c:pt>
                <c:pt idx="19">
                  <c:v>Юриспруденция</c:v>
                </c:pt>
              </c:strCache>
            </c:strRef>
          </c:cat>
          <c:val>
            <c:numRef>
              <c:f>Лист1!$B$2:$B$21</c:f>
              <c:numCache>
                <c:formatCode>#,##0</c:formatCode>
                <c:ptCount val="20"/>
                <c:pt idx="0">
                  <c:v>54</c:v>
                </c:pt>
                <c:pt idx="1">
                  <c:v>75</c:v>
                </c:pt>
                <c:pt idx="2">
                  <c:v>76</c:v>
                </c:pt>
                <c:pt idx="3">
                  <c:v>89</c:v>
                </c:pt>
                <c:pt idx="4">
                  <c:v>90</c:v>
                </c:pt>
                <c:pt idx="5">
                  <c:v>93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5-41BC-9F4C-93148AF45F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axId val="492922272"/>
        <c:axId val="492924568"/>
      </c:barChart>
      <c:catAx>
        <c:axId val="492922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924568"/>
        <c:crossesAt val="0"/>
        <c:auto val="0"/>
        <c:lblAlgn val="l"/>
        <c:lblOffset val="100"/>
        <c:noMultiLvlLbl val="0"/>
      </c:catAx>
      <c:valAx>
        <c:axId val="492924568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9292227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8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6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12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7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0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4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8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95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76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3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AA4A-6D15-4385-A048-E586793D61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5813F-ABB3-4D29-9E1F-E5C45F1C8A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6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291362"/>
            <a:ext cx="12192000" cy="537438"/>
          </a:xfrm>
          <a:prstGeom prst="rect">
            <a:avLst/>
          </a:prstGeom>
          <a:solidFill>
            <a:srgbClr val="FFF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05183143"/>
              </p:ext>
            </p:extLst>
          </p:nvPr>
        </p:nvGraphicFramePr>
        <p:xfrm>
          <a:off x="-899174" y="1291362"/>
          <a:ext cx="8976374" cy="5166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27028039"/>
              </p:ext>
            </p:extLst>
          </p:nvPr>
        </p:nvGraphicFramePr>
        <p:xfrm>
          <a:off x="5172075" y="1151951"/>
          <a:ext cx="2781300" cy="516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1776389"/>
              </p:ext>
            </p:extLst>
          </p:nvPr>
        </p:nvGraphicFramePr>
        <p:xfrm>
          <a:off x="6791785" y="1291362"/>
          <a:ext cx="7158551" cy="5302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1951"/>
          </a:xfrm>
        </p:spPr>
        <p:txBody>
          <a:bodyPr>
            <a:normAutofit/>
          </a:bodyPr>
          <a:lstStyle/>
          <a:p>
            <a:pPr algn="ctr">
              <a:defRPr sz="2200" b="1" i="0" u="none" strike="noStrike" kern="1200" cap="all" spc="15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ПРОЦЕНТ трудоустроенных выпускников ГАОУ ВО МГПУ </a:t>
            </a:r>
            <a:b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2020-2021 </a:t>
            </a:r>
            <a: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  <a:t>учебного года</a:t>
            </a:r>
            <a:b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  <a:t>(по программам ВЫСШЕГО ОБРАЗОВАНИЯ)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245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>
              <a:defRPr sz="2200" b="1" i="0" u="none" strike="noStrike" kern="1200" cap="all" spc="15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средняя заработная плата </a:t>
            </a:r>
            <a: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  <a:t>трудоустроенных выпускников ГАОУ ВО МГПУ </a:t>
            </a:r>
            <a: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/>
            </a:r>
            <a:b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2020-2021 </a:t>
            </a:r>
            <a: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  <a:t>учебного года</a:t>
            </a:r>
            <a:b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  <a:t>(по программам ВЫСШЕГО ОБРАЗОВАНИЯ)</a:t>
            </a:r>
            <a:endParaRPr lang="ru-RU" sz="20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15580"/>
              </p:ext>
            </p:extLst>
          </p:nvPr>
        </p:nvGraphicFramePr>
        <p:xfrm>
          <a:off x="609074" y="1103039"/>
          <a:ext cx="10973851" cy="5497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8496">
                  <a:extLst>
                    <a:ext uri="{9D8B030D-6E8A-4147-A177-3AD203B41FA5}">
                      <a16:colId xmlns:a16="http://schemas.microsoft.com/office/drawing/2014/main" val="3326206752"/>
                    </a:ext>
                  </a:extLst>
                </a:gridCol>
                <a:gridCol w="2148585">
                  <a:extLst>
                    <a:ext uri="{9D8B030D-6E8A-4147-A177-3AD203B41FA5}">
                      <a16:colId xmlns:a16="http://schemas.microsoft.com/office/drawing/2014/main" val="1747083431"/>
                    </a:ext>
                  </a:extLst>
                </a:gridCol>
                <a:gridCol w="2179063">
                  <a:extLst>
                    <a:ext uri="{9D8B030D-6E8A-4147-A177-3AD203B41FA5}">
                      <a16:colId xmlns:a16="http://schemas.microsoft.com/office/drawing/2014/main" val="3121105176"/>
                    </a:ext>
                  </a:extLst>
                </a:gridCol>
                <a:gridCol w="2017707">
                  <a:extLst>
                    <a:ext uri="{9D8B030D-6E8A-4147-A177-3AD203B41FA5}">
                      <a16:colId xmlns:a16="http://schemas.microsoft.com/office/drawing/2014/main" val="1403471054"/>
                    </a:ext>
                  </a:extLst>
                </a:gridCol>
              </a:tblGrid>
              <a:tr h="395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направления/специальности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₽)</a:t>
                      </a:r>
                    </a:p>
                  </a:txBody>
                  <a:tcPr marL="7770" marR="7770" marT="777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Магистратура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(₽)</a:t>
                      </a:r>
                    </a:p>
                  </a:txBody>
                  <a:tcPr marL="7770" marR="7770" marT="777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Специалитет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(₽)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943366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Бизнес-информатика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71 950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116 536</a:t>
                      </a:r>
                      <a:endParaRPr lang="ru-RU" sz="11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7238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Государственное и муниципальное управление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59 386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81 954</a:t>
                      </a:r>
                      <a:endParaRPr lang="ru-RU" sz="11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712881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Дизайн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50 741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69 934</a:t>
                      </a:r>
                      <a:endParaRPr lang="ru-RU" sz="11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473831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История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54 844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70 218</a:t>
                      </a:r>
                      <a:endParaRPr lang="ru-RU" sz="11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577804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Лингвистика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61 066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53 910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386764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Педагогическое образование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64 770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89 937</a:t>
                      </a:r>
                      <a:endParaRPr lang="ru-RU" sz="11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23281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Прикладная информатика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94 661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111 466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870057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Психология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43 582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90 543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75890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Психолого-педагогическое образование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43 784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70 078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22922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Социальная работа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61 334</a:t>
                      </a:r>
                      <a:endParaRPr lang="ru-RU" sz="11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62 192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86295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Социально-культурная деятельность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59 177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74 989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917690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Социология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50 499</a:t>
                      </a:r>
                      <a:endParaRPr lang="ru-RU" sz="11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70 599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073866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Специальное (дефектологическое) образование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58 982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78 858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165758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Физическая культура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39 714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74 758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182020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Филология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48 735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83 512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798627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Юриспруденция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49 088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90 204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295372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Востоковедение и африканистика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44 964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515001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Декоративно-прикладное искусство и народные промыслы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55 968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010922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Организация работы с молодежью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40 708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98767"/>
                  </a:ext>
                </a:extLst>
              </a:tr>
              <a:tr h="3648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Педагогическое образование (с двумя профилями подготовки)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72 275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366004"/>
                  </a:ext>
                </a:extLst>
              </a:tr>
              <a:tr h="3648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Физическая культура для лиц с отклонениями в состоянии здоровья (адаптивная физическая культура)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69 392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052754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Менеджмент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99 506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11592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Информационные системы и технологии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84 777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351167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Вокальное искусство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65 406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49790"/>
                  </a:ext>
                </a:extLst>
              </a:tr>
              <a:tr h="182428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Реклама и связи с общественностью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96 368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103362"/>
                  </a:ext>
                </a:extLst>
              </a:tr>
              <a:tr h="118166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1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Актерское искусство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770" marR="7770" marT="777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49 238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49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9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854154"/>
              </p:ext>
            </p:extLst>
          </p:nvPr>
        </p:nvGraphicFramePr>
        <p:xfrm>
          <a:off x="526176" y="1447226"/>
          <a:ext cx="11151474" cy="36199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8349">
                  <a:extLst>
                    <a:ext uri="{9D8B030D-6E8A-4147-A177-3AD203B41FA5}">
                      <a16:colId xmlns:a16="http://schemas.microsoft.com/office/drawing/2014/main" val="2965842563"/>
                    </a:ext>
                  </a:extLst>
                </a:gridCol>
                <a:gridCol w="2680335">
                  <a:extLst>
                    <a:ext uri="{9D8B030D-6E8A-4147-A177-3AD203B41FA5}">
                      <a16:colId xmlns:a16="http://schemas.microsoft.com/office/drawing/2014/main" val="2513781445"/>
                    </a:ext>
                  </a:extLst>
                </a:gridCol>
                <a:gridCol w="3448549">
                  <a:extLst>
                    <a:ext uri="{9D8B030D-6E8A-4147-A177-3AD203B41FA5}">
                      <a16:colId xmlns:a16="http://schemas.microsoft.com/office/drawing/2014/main" val="1463745487"/>
                    </a:ext>
                  </a:extLst>
                </a:gridCol>
                <a:gridCol w="3634241">
                  <a:extLst>
                    <a:ext uri="{9D8B030D-6E8A-4147-A177-3AD203B41FA5}">
                      <a16:colId xmlns:a16="http://schemas.microsoft.com/office/drawing/2014/main" val="1713002856"/>
                    </a:ext>
                  </a:extLst>
                </a:gridCol>
              </a:tblGrid>
              <a:tr h="13529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ДИАПАЗОН З/П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50000"/>
                        </a:lnSpc>
                      </a:pPr>
                      <a:r>
                        <a:rPr lang="ru-RU" sz="1800" kern="1200" dirty="0" smtClean="0"/>
                        <a:t>БАКАЛАВРИАТ</a:t>
                      </a:r>
                      <a:endParaRPr lang="ru-RU" sz="1800" b="1" kern="1200" dirty="0">
                        <a:solidFill>
                          <a:srgbClr val="DF593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50000"/>
                        </a:lnSpc>
                      </a:pPr>
                      <a:r>
                        <a:rPr lang="ru-RU" sz="1800" kern="1200" dirty="0" smtClean="0"/>
                        <a:t>СПЕЦИАЛИТЕТ</a:t>
                      </a:r>
                      <a:endParaRPr lang="ru-RU" sz="1800" b="1" kern="1200" dirty="0">
                        <a:solidFill>
                          <a:srgbClr val="DF593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ru-RU" sz="1800" kern="1200" dirty="0" smtClean="0"/>
                        <a:t>МАГИСТРАТУРА</a:t>
                      </a:r>
                      <a:endParaRPr lang="ru-RU" sz="1800" b="1" kern="1200" dirty="0">
                        <a:solidFill>
                          <a:srgbClr val="DF593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504182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↑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94 661 р.</a:t>
                      </a:r>
                      <a:endParaRPr lang="ru-RU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49 238 р.</a:t>
                      </a:r>
                      <a:endParaRPr lang="ru-RU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116 536 р.</a:t>
                      </a:r>
                      <a:endParaRPr lang="ru-RU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657108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↓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39 714 р.</a:t>
                      </a:r>
                      <a:endParaRPr lang="ru-RU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49 238 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53 910 р.</a:t>
                      </a:r>
                      <a:endParaRPr lang="ru-RU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72768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3" y="0"/>
            <a:ext cx="12192000" cy="1325563"/>
          </a:xfrm>
        </p:spPr>
        <p:txBody>
          <a:bodyPr>
            <a:normAutofit/>
          </a:bodyPr>
          <a:lstStyle/>
          <a:p>
            <a:pPr algn="ctr">
              <a:defRPr sz="2200" b="1" i="0" u="none" strike="noStrike" kern="1200" cap="all" spc="15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средняя заработная плата </a:t>
            </a:r>
            <a: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  <a:t>трудоустроенных выпускников ГАОУ ВО МГПУ </a:t>
            </a:r>
            <a: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/>
            </a:r>
            <a:b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ru-RU" sz="2000" b="1" cap="all" spc="1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2020-2021 </a:t>
            </a:r>
            <a: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  <a:t>учебного года</a:t>
            </a:r>
            <a:b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ru-RU" sz="2000" b="1" cap="all" spc="150" dirty="0">
                <a:solidFill>
                  <a:prstClr val="black">
                    <a:lumMod val="50000"/>
                    <a:lumOff val="50000"/>
                  </a:prstClr>
                </a:solidFill>
              </a:rPr>
              <a:t>(по программам ВЫСШЕГО ОБРАЗОВАНИЯ)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2023071" y="4405243"/>
            <a:ext cx="2463205" cy="22979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2700"/>
          </a:effectLst>
          <a:scene3d>
            <a:camera prst="perspectiveRelaxed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DF5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</a:t>
            </a:r>
            <a:r>
              <a:rPr lang="ru-RU" sz="1400" b="1" dirty="0" smtClean="0">
                <a:solidFill>
                  <a:srgbClr val="DF5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з/п выпускника </a:t>
            </a:r>
            <a:r>
              <a:rPr lang="ru-RU" sz="1400" b="1" dirty="0">
                <a:solidFill>
                  <a:srgbClr val="DF5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</a:p>
          <a:p>
            <a:pPr algn="ctr"/>
            <a:endParaRPr lang="ru-RU" sz="1400" b="1" dirty="0">
              <a:solidFill>
                <a:srgbClr val="DF59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DF5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56.934 </a:t>
            </a:r>
            <a:r>
              <a:rPr lang="ru-RU" sz="2400" b="1" dirty="0">
                <a:solidFill>
                  <a:srgbClr val="DF5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</a:t>
            </a:r>
          </a:p>
        </p:txBody>
      </p:sp>
      <p:sp>
        <p:nvSpPr>
          <p:cNvPr id="11" name="Овал 10"/>
          <p:cNvSpPr/>
          <p:nvPr/>
        </p:nvSpPr>
        <p:spPr>
          <a:xfrm>
            <a:off x="8528644" y="4455284"/>
            <a:ext cx="2587032" cy="22479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2700"/>
          </a:effectLst>
          <a:scene3d>
            <a:camera prst="perspectiveRelaxed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DF5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з/п выпускника МАГИСТРАТУРЫ</a:t>
            </a:r>
          </a:p>
          <a:p>
            <a:pPr algn="ctr"/>
            <a:endParaRPr lang="ru-RU" sz="1400" b="1" dirty="0">
              <a:solidFill>
                <a:srgbClr val="DF59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DF5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81.787 р.</a:t>
            </a:r>
          </a:p>
        </p:txBody>
      </p:sp>
      <p:sp>
        <p:nvSpPr>
          <p:cNvPr id="12" name="Овал 11"/>
          <p:cNvSpPr/>
          <p:nvPr/>
        </p:nvSpPr>
        <p:spPr>
          <a:xfrm>
            <a:off x="5172075" y="4455284"/>
            <a:ext cx="2476500" cy="22479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2700"/>
          </a:effectLst>
          <a:scene3d>
            <a:camera prst="perspectiveRelaxed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DF5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з/п выпускника СПЕЦИАЛИТЕТА</a:t>
            </a:r>
          </a:p>
          <a:p>
            <a:pPr algn="ctr"/>
            <a:endParaRPr lang="ru-RU" sz="1400" b="1" dirty="0">
              <a:solidFill>
                <a:srgbClr val="DF59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DF59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49.238 р.</a:t>
            </a:r>
          </a:p>
        </p:txBody>
      </p:sp>
    </p:spTree>
    <p:extLst>
      <p:ext uri="{BB962C8B-B14F-4D97-AF65-F5344CB8AC3E}">
        <p14:creationId xmlns:p14="http://schemas.microsoft.com/office/powerpoint/2010/main" val="21847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324</Words>
  <Application>Microsoft Office PowerPoint</Application>
  <PresentationFormat>Широкоэкранный</PresentationFormat>
  <Paragraphs>136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Bahnschrift SemiLight</vt:lpstr>
      <vt:lpstr>Calibri</vt:lpstr>
      <vt:lpstr>Calibri Light</vt:lpstr>
      <vt:lpstr>Тема Office</vt:lpstr>
      <vt:lpstr>ПРОЦЕНТ трудоустроенных выпускников ГАОУ ВО МГПУ  2020-2021 учебного года (по программам ВЫСШЕГО ОБРАЗОВАНИЯ)</vt:lpstr>
      <vt:lpstr>средняя заработная плата трудоустроенных выпускников ГАОУ ВО МГПУ  2020-2021 учебного года (по программам ВЫСШЕГО ОБРАЗОВАНИЯ)</vt:lpstr>
      <vt:lpstr>средняя заработная плата трудоустроенных выпускников ГАОУ ВО МГПУ  2020-2021 учебного года (по программам ВЫСШЕГО ОБРАЗОВАНИЯ)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Юткина Дарья Тимуровна</dc:creator>
  <cp:lastModifiedBy>Юткина Дарья Тимуровна</cp:lastModifiedBy>
  <cp:revision>43</cp:revision>
  <cp:lastPrinted>2022-09-26T13:09:27Z</cp:lastPrinted>
  <dcterms:created xsi:type="dcterms:W3CDTF">2022-09-26T12:20:08Z</dcterms:created>
  <dcterms:modified xsi:type="dcterms:W3CDTF">2022-10-03T08:58:41Z</dcterms:modified>
</cp:coreProperties>
</file>