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8" r:id="rId8"/>
    <p:sldId id="273" r:id="rId9"/>
    <p:sldId id="269" r:id="rId10"/>
    <p:sldId id="270" r:id="rId11"/>
    <p:sldId id="264" r:id="rId12"/>
    <p:sldId id="265" r:id="rId13"/>
    <p:sldId id="263" r:id="rId14"/>
    <p:sldId id="271" r:id="rId15"/>
    <p:sldId id="267" r:id="rId16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Номер слайда 3"/>
          <p:cNvSpPr/>
          <p:nvPr/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49B887BD-5360-465B-8F58-415662847E99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1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39" name="Прямоугольник 4"/>
          <p:cNvSpPr/>
          <p:nvPr/>
        </p:nvSpPr>
        <p:spPr>
          <a:xfrm>
            <a:off x="861840" y="2020320"/>
            <a:ext cx="9318240" cy="92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" name="Прямоугольник 5"/>
          <p:cNvSpPr/>
          <p:nvPr/>
        </p:nvSpPr>
        <p:spPr>
          <a:xfrm>
            <a:off x="1014120" y="2172600"/>
            <a:ext cx="9318240" cy="92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Прямоугольник 1"/>
          <p:cNvSpPr/>
          <p:nvPr/>
        </p:nvSpPr>
        <p:spPr>
          <a:xfrm>
            <a:off x="629063" y="1018051"/>
            <a:ext cx="10558440" cy="533846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50000"/>
              </a:lnSpc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 </a:t>
            </a:r>
            <a:endParaRPr lang="ru-RU" sz="1800" b="0" strike="noStrike" spc="-1" dirty="0">
              <a:latin typeface="XO Orie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54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Социальная дидактика – сохраняя традиции, приближаем будущее</a:t>
            </a:r>
            <a:endParaRPr lang="ru-RU" sz="5400" b="0" strike="noStrike" spc="-1" dirty="0">
              <a:latin typeface="XO Orie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800" b="0" i="1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 </a:t>
            </a:r>
            <a:endParaRPr lang="ru-RU" sz="1800" b="0" strike="noStrike" spc="-1" dirty="0">
              <a:latin typeface="XO Oriel"/>
            </a:endParaRPr>
          </a:p>
          <a:p>
            <a:pPr marL="457200" indent="450360" algn="r">
              <a:lnSpc>
                <a:spcPct val="150000"/>
              </a:lnSpc>
              <a:tabLst>
                <a:tab pos="0" algn="l"/>
              </a:tabLst>
            </a:pPr>
            <a:endParaRPr lang="ru-RU" sz="1800" b="0" strike="noStrike" spc="-1" dirty="0">
              <a:latin typeface="XO Oriel"/>
            </a:endParaRPr>
          </a:p>
          <a:p>
            <a:pPr marL="457200" indent="450360" algn="r">
              <a:lnSpc>
                <a:spcPct val="150000"/>
              </a:lnSpc>
              <a:tabLst>
                <a:tab pos="0" algn="l"/>
              </a:tabLst>
            </a:pPr>
            <a:endParaRPr lang="ru-RU" sz="1800" b="0" strike="noStrike" spc="-1" dirty="0">
              <a:latin typeface="XO Oriel"/>
            </a:endParaRPr>
          </a:p>
          <a:p>
            <a:pPr marL="457200" indent="450360" algn="r">
              <a:lnSpc>
                <a:spcPct val="100000"/>
              </a:lnSpc>
              <a:tabLst>
                <a:tab pos="0" algn="l"/>
              </a:tabLst>
            </a:pPr>
            <a:r>
              <a:rPr lang="ru-RU" sz="2000" b="1" strike="noStrike" spc="-1" dirty="0" err="1">
                <a:solidFill>
                  <a:srgbClr val="000000"/>
                </a:solidFill>
                <a:latin typeface="Times New Roman"/>
                <a:ea typeface="Times New Roman"/>
              </a:rPr>
              <a:t>Машарова</a:t>
            </a:r>
            <a:r>
              <a:rPr lang="ru-RU" sz="2000" b="1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Татьяна Викторовна, 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доктор педагогических наук, профессор, </a:t>
            </a:r>
            <a:endParaRPr lang="ru-RU" sz="2000" b="0" strike="noStrike" spc="-1" dirty="0">
              <a:latin typeface="XO Oriel"/>
            </a:endParaRPr>
          </a:p>
          <a:p>
            <a:pPr marL="457200" indent="450360" algn="r">
              <a:lnSpc>
                <a:spcPct val="100000"/>
              </a:lnSpc>
              <a:tabLst>
                <a:tab pos="0" algn="l"/>
              </a:tabLst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профессор Департамента педагогики Института педагогики и психологии образования </a:t>
            </a:r>
            <a:endParaRPr lang="ru-RU" sz="2000" b="0" strike="noStrike" spc="-1" dirty="0">
              <a:latin typeface="XO Oriel"/>
            </a:endParaRPr>
          </a:p>
          <a:p>
            <a:pPr marL="457200" indent="450360" algn="r">
              <a:lnSpc>
                <a:spcPct val="100000"/>
              </a:lnSpc>
              <a:tabLst>
                <a:tab pos="0" algn="l"/>
              </a:tabLst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ФГОУ ВО «Московский городской педагогический университет», </a:t>
            </a:r>
            <a:endParaRPr lang="ru-RU" sz="2000" b="0" strike="noStrike" spc="-1" dirty="0">
              <a:latin typeface="XO Oriel"/>
            </a:endParaRPr>
          </a:p>
          <a:p>
            <a:pPr marL="457200" indent="450360" algn="r">
              <a:lnSpc>
                <a:spcPct val="100000"/>
              </a:lnSpc>
              <a:tabLst>
                <a:tab pos="0" algn="l"/>
              </a:tabLst>
            </a:pP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Москва, Россия, е-</a:t>
            </a:r>
            <a:r>
              <a:rPr lang="en-US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mail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r>
              <a:rPr lang="en-US" dirty="0"/>
              <a:t>masharovatv@mgpu.ru</a:t>
            </a:r>
            <a:r>
              <a:rPr lang="ru-RU" sz="2000" b="0" strike="noStrike" spc="-1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2000" b="0" strike="noStrike" spc="-1" dirty="0">
              <a:latin typeface="XO Oriel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i="1" spc="-1" dirty="0">
                <a:solidFill>
                  <a:srgbClr val="0070C0"/>
                </a:solidFill>
                <a:latin typeface="Arial Black"/>
                <a:ea typeface="Calibri"/>
                <a:cs typeface="+mn-cs"/>
              </a:rPr>
              <a:t>6.3.Социальная дидактика: социально-значимые задачи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2054268" y="1604519"/>
            <a:ext cx="8592855" cy="4755337"/>
          </a:xfrm>
        </p:spPr>
        <p:txBody>
          <a:bodyPr/>
          <a:lstStyle/>
          <a:p>
            <a:r>
              <a:rPr lang="ru-RU" sz="2400" dirty="0"/>
              <a:t>Социально –значимые задачи, </a:t>
            </a:r>
          </a:p>
          <a:p>
            <a:pPr algn="just"/>
            <a:r>
              <a:rPr lang="ru-RU" sz="2400" dirty="0"/>
              <a:t>по мнению </a:t>
            </a:r>
            <a:r>
              <a:rPr lang="ru-RU" sz="2400" dirty="0" err="1"/>
              <a:t>Г.Н.Серикова</a:t>
            </a:r>
            <a:r>
              <a:rPr lang="ru-RU" sz="2400" dirty="0"/>
              <a:t> представляют собой</a:t>
            </a:r>
          </a:p>
          <a:p>
            <a:pPr algn="just"/>
            <a:r>
              <a:rPr lang="ru-RU" sz="2400" dirty="0"/>
              <a:t> комплекс действий субъектов образовательного процесса, </a:t>
            </a:r>
          </a:p>
          <a:p>
            <a:r>
              <a:rPr lang="ru-RU" sz="2400" dirty="0"/>
              <a:t>направленных на реализацию социальных преобразований, способствующих позитивным изменениям в самом человеке, </a:t>
            </a:r>
          </a:p>
          <a:p>
            <a:r>
              <a:rPr lang="ru-RU" sz="2400" dirty="0"/>
              <a:t>в среде школы и во внешнем социальном пространстве</a:t>
            </a:r>
          </a:p>
        </p:txBody>
      </p:sp>
    </p:spTree>
    <p:extLst>
      <p:ext uri="{BB962C8B-B14F-4D97-AF65-F5344CB8AC3E}">
        <p14:creationId xmlns:p14="http://schemas.microsoft.com/office/powerpoint/2010/main" val="2039016152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Заголовок 1"/>
          <p:cNvSpPr/>
          <p:nvPr/>
        </p:nvSpPr>
        <p:spPr>
          <a:xfrm>
            <a:off x="838080" y="229566"/>
            <a:ext cx="10513080" cy="10993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5000"/>
          </a:bodyPr>
          <a:lstStyle/>
          <a:p>
            <a:pPr algn="ctr">
              <a:lnSpc>
                <a:spcPct val="90000"/>
              </a:lnSpc>
            </a:pPr>
            <a:r>
              <a:rPr lang="ru-RU" sz="36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7. Социальная дидактика и ситуативная доминанта </a:t>
            </a:r>
            <a:endParaRPr lang="ru-RU" sz="3600" b="0" strike="noStrike" spc="-1" dirty="0">
              <a:latin typeface="XO Oriel"/>
            </a:endParaRPr>
          </a:p>
        </p:txBody>
      </p:sp>
      <p:sp>
        <p:nvSpPr>
          <p:cNvPr id="71" name="Объект 2"/>
          <p:cNvSpPr/>
          <p:nvPr/>
        </p:nvSpPr>
        <p:spPr>
          <a:xfrm>
            <a:off x="365760" y="1328928"/>
            <a:ext cx="7571232" cy="53901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2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     </a:t>
            </a:r>
            <a:endParaRPr lang="ru-RU" sz="2400" b="0" strike="noStrike" spc="-1" dirty="0">
              <a:latin typeface="XO Oriel"/>
            </a:endParaRPr>
          </a:p>
          <a:p>
            <a:pPr marL="228600" indent="-2260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endParaRPr lang="ru-RU" sz="2400" b="0" strike="noStrike" spc="-1" dirty="0">
              <a:latin typeface="XO Oriel"/>
            </a:endParaRPr>
          </a:p>
        </p:txBody>
      </p:sp>
      <p:sp>
        <p:nvSpPr>
          <p:cNvPr id="72" name="Номер слайда 3"/>
          <p:cNvSpPr/>
          <p:nvPr/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4AF27DED-7327-42DB-B7F5-2A0117F55954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11</a:t>
            </a:fld>
            <a:endParaRPr lang="ru-RU" sz="1200" b="0" strike="noStrike" spc="-1" dirty="0">
              <a:latin typeface="XO Orie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59236" y="2623870"/>
            <a:ext cx="76964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Ситуативная доминанта </a:t>
            </a:r>
            <a:r>
              <a:rPr lang="ru-RU" sz="2000" dirty="0"/>
              <a:t>- </a:t>
            </a:r>
            <a:r>
              <a:rPr lang="ru-RU" sz="2000" b="1" i="1" dirty="0"/>
              <a:t>актуализированное внутреннее состояние обучающегося, созданное посредством  взаимодействия его с конкретными обстоятельствами внешнего мира( учителем, учениками, событиями настоящего момента и др.). </a:t>
            </a:r>
          </a:p>
        </p:txBody>
      </p:sp>
    </p:spTree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Заголовок 1"/>
          <p:cNvSpPr/>
          <p:nvPr/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3000" lnSpcReduction="10000"/>
          </a:bodyPr>
          <a:lstStyle/>
          <a:p>
            <a:pPr algn="ctr">
              <a:lnSpc>
                <a:spcPct val="90000"/>
              </a:lnSpc>
            </a:pPr>
            <a:br>
              <a:rPr dirty="0"/>
            </a:br>
            <a:r>
              <a:rPr lang="ru-RU" sz="42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8. Социальная дидактика: ситуации выбора </a:t>
            </a:r>
            <a:endParaRPr lang="ru-RU" sz="4200" b="0" strike="noStrike" spc="-1" dirty="0">
              <a:latin typeface="XO Oriel"/>
            </a:endParaRPr>
          </a:p>
        </p:txBody>
      </p:sp>
      <p:sp>
        <p:nvSpPr>
          <p:cNvPr id="75" name="Объект 2"/>
          <p:cNvSpPr/>
          <p:nvPr/>
        </p:nvSpPr>
        <p:spPr>
          <a:xfrm>
            <a:off x="838080" y="2585880"/>
            <a:ext cx="10513080" cy="3768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" name="Номер слайда 3"/>
          <p:cNvSpPr/>
          <p:nvPr/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5F5943D2-22FE-4569-9E4E-0985536E11B5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12</a:t>
            </a:fld>
            <a:endParaRPr lang="ru-RU" sz="1200" b="0" strike="noStrike" spc="-1">
              <a:latin typeface="XO Oriel"/>
            </a:endParaRPr>
          </a:p>
        </p:txBody>
      </p:sp>
      <p:pic>
        <p:nvPicPr>
          <p:cNvPr id="78" name="Рисунок 4_0"/>
          <p:cNvPicPr/>
          <p:nvPr/>
        </p:nvPicPr>
        <p:blipFill>
          <a:blip r:embed="rId2"/>
          <a:stretch/>
        </p:blipFill>
        <p:spPr>
          <a:xfrm>
            <a:off x="8610840" y="3206520"/>
            <a:ext cx="3100680" cy="2448360"/>
          </a:xfrm>
          <a:prstGeom prst="rect">
            <a:avLst/>
          </a:prstGeom>
          <a:ln w="0"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838080" y="1767344"/>
            <a:ext cx="81636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95840" y="1646279"/>
            <a:ext cx="830592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   </a:t>
            </a:r>
            <a:r>
              <a:rPr lang="ru-RU" sz="2000" dirty="0"/>
              <a:t>Специально созданная педагогом </a:t>
            </a:r>
            <a:r>
              <a:rPr lang="ru-RU" sz="2000" b="1" dirty="0"/>
              <a:t>ситуация выбора </a:t>
            </a:r>
            <a:r>
              <a:rPr lang="ru-RU" sz="2000" dirty="0"/>
              <a:t>-комплекс обстоятельств и условий внешнего мира и внутреннего состояния обучающегося, на фоне которых актуализируется необходимость поиска и предпочтения одной из скрытых или явно выраженных альтернатив.</a:t>
            </a:r>
          </a:p>
          <a:p>
            <a:r>
              <a:rPr lang="ru-RU" sz="2000" dirty="0"/>
              <a:t> При этом у обучающегося имеется внешняя свобода, когда ограничения выбора и производимых действий заданы извне, а также и внутренняя свобода, когда границы допустимого определяет для себя сам ученик. </a:t>
            </a:r>
          </a:p>
          <a:p>
            <a:r>
              <a:rPr lang="ru-RU" sz="2000" dirty="0"/>
              <a:t>   Следовательно, надо предоставить ему не только внешнюю свободу, но и помочь обрести внутреннюю независимость от внешних обстоятельств и условий.  </a:t>
            </a:r>
          </a:p>
          <a:p>
            <a:r>
              <a:rPr lang="ru-RU" sz="2000" dirty="0"/>
              <a:t>   </a:t>
            </a:r>
          </a:p>
          <a:p>
            <a:r>
              <a:rPr lang="ru-RU" sz="2000" dirty="0"/>
              <a:t>    </a:t>
            </a:r>
            <a:r>
              <a:rPr lang="ru-RU" dirty="0"/>
              <a:t>Иначе говоря, «учение – не только свет, по народной пословице, – оно также и свобода. Ничто так не освобождает человека, как знание…» (И. С. Тургенев).</a:t>
            </a:r>
          </a:p>
        </p:txBody>
      </p:sp>
    </p:spTree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Заголовок 1"/>
          <p:cNvSpPr/>
          <p:nvPr/>
        </p:nvSpPr>
        <p:spPr>
          <a:xfrm>
            <a:off x="838080" y="365040"/>
            <a:ext cx="10513080" cy="132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36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9.1. Социальная дидактика: </a:t>
            </a:r>
            <a:r>
              <a:rPr lang="ru-RU" sz="3600" b="1" i="1" strike="noStrike" spc="-1" dirty="0" err="1">
                <a:solidFill>
                  <a:srgbClr val="0070C0"/>
                </a:solidFill>
                <a:latin typeface="Arial Black"/>
                <a:ea typeface="Calibri"/>
              </a:rPr>
              <a:t>Soft</a:t>
            </a:r>
            <a:r>
              <a:rPr lang="ru-RU" sz="36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 </a:t>
            </a:r>
            <a:r>
              <a:rPr lang="ru-RU" sz="3600" b="1" i="1" strike="noStrike" spc="-1" dirty="0" err="1">
                <a:solidFill>
                  <a:srgbClr val="0070C0"/>
                </a:solidFill>
                <a:latin typeface="Arial Black"/>
                <a:ea typeface="Calibri"/>
              </a:rPr>
              <a:t>skills</a:t>
            </a:r>
            <a:r>
              <a:rPr lang="ru-RU" sz="36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 </a:t>
            </a:r>
            <a:endParaRPr lang="ru-RU" sz="3600" b="0" strike="noStrike" spc="-1" dirty="0">
              <a:latin typeface="XO Oriel"/>
            </a:endParaRPr>
          </a:p>
        </p:txBody>
      </p:sp>
      <p:sp>
        <p:nvSpPr>
          <p:cNvPr id="67" name="Объект 2"/>
          <p:cNvSpPr/>
          <p:nvPr/>
        </p:nvSpPr>
        <p:spPr>
          <a:xfrm>
            <a:off x="838080" y="1825560"/>
            <a:ext cx="10513080" cy="43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" name="Номер слайда 3"/>
          <p:cNvSpPr/>
          <p:nvPr/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7ED88F07-85AD-4BAB-9E1C-3F24F072D619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13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1270800" y="1688400"/>
            <a:ext cx="9539640" cy="4854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   </a:t>
            </a:r>
            <a:endParaRPr lang="ru-RU" sz="2400" b="0" strike="noStrike" spc="-1" dirty="0">
              <a:latin typeface="XO Orie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8080" y="1643400"/>
            <a:ext cx="1035200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10 гибких навыков будущего, которые необходимы специалисту в любой профессии, это:</a:t>
            </a:r>
          </a:p>
          <a:p>
            <a:r>
              <a:rPr lang="ru-RU" sz="2400" dirty="0"/>
              <a:t>- умение решать комплексные задачи со многими неизвестными;</a:t>
            </a:r>
          </a:p>
          <a:p>
            <a:r>
              <a:rPr lang="ru-RU" sz="2400" dirty="0"/>
              <a:t>- критическое мышление;</a:t>
            </a:r>
          </a:p>
          <a:p>
            <a:r>
              <a:rPr lang="ru-RU" sz="2400" dirty="0"/>
              <a:t>- творческое мышление;</a:t>
            </a:r>
          </a:p>
          <a:p>
            <a:r>
              <a:rPr lang="ru-RU" sz="2400" dirty="0"/>
              <a:t>- умение управлять людьми;</a:t>
            </a:r>
          </a:p>
          <a:p>
            <a:r>
              <a:rPr lang="ru-RU" sz="2400" dirty="0"/>
              <a:t>- умение работать в команде;</a:t>
            </a:r>
          </a:p>
          <a:p>
            <a:r>
              <a:rPr lang="ru-RU" sz="2400" dirty="0"/>
              <a:t>- способность распознавать свои и чужие эмоции, управлять ими;</a:t>
            </a:r>
          </a:p>
          <a:p>
            <a:r>
              <a:rPr lang="ru-RU" sz="2400" dirty="0"/>
              <a:t>- умение формировать суждения и принимать ответственные решения;</a:t>
            </a:r>
          </a:p>
          <a:p>
            <a:r>
              <a:rPr lang="ru-RU" sz="2400" dirty="0"/>
              <a:t>- </a:t>
            </a:r>
            <a:r>
              <a:rPr lang="ru-RU" sz="2400" dirty="0" err="1"/>
              <a:t>клиенто</a:t>
            </a:r>
            <a:r>
              <a:rPr lang="ru-RU" sz="2400" dirty="0"/>
              <a:t>-ориентированность действий;</a:t>
            </a:r>
          </a:p>
          <a:p>
            <a:r>
              <a:rPr lang="ru-RU" sz="2400" dirty="0"/>
              <a:t>- ведение переговоров;</a:t>
            </a:r>
          </a:p>
          <a:p>
            <a:r>
              <a:rPr lang="ru-RU" sz="2400" dirty="0"/>
              <a:t>- быстрое переключение с одной задачи на другую.</a:t>
            </a:r>
          </a:p>
        </p:txBody>
      </p:sp>
    </p:spTree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480" y="507643"/>
            <a:ext cx="10972440" cy="638769"/>
          </a:xfrm>
        </p:spPr>
        <p:txBody>
          <a:bodyPr/>
          <a:lstStyle/>
          <a:p>
            <a:pPr algn="ctr"/>
            <a:r>
              <a:rPr lang="ru-RU" sz="3600" b="1" i="1" spc="-1" dirty="0">
                <a:solidFill>
                  <a:srgbClr val="0070C0"/>
                </a:solidFill>
                <a:latin typeface="Arial Black"/>
                <a:ea typeface="Calibri"/>
                <a:cs typeface="+mn-cs"/>
              </a:rPr>
              <a:t>9. 2. Социальная дидактика: </a:t>
            </a:r>
            <a:r>
              <a:rPr lang="ru-RU" sz="3600" b="1" i="1" spc="-1" dirty="0" err="1">
                <a:solidFill>
                  <a:srgbClr val="0070C0"/>
                </a:solidFill>
                <a:latin typeface="Arial Black"/>
                <a:ea typeface="Calibri"/>
                <a:cs typeface="+mn-cs"/>
              </a:rPr>
              <a:t>Soft</a:t>
            </a:r>
            <a:r>
              <a:rPr lang="ru-RU" sz="3600" b="1" i="1" spc="-1" dirty="0">
                <a:solidFill>
                  <a:srgbClr val="0070C0"/>
                </a:solidFill>
                <a:latin typeface="Arial Black"/>
                <a:ea typeface="Calibri"/>
                <a:cs typeface="+mn-cs"/>
              </a:rPr>
              <a:t> </a:t>
            </a:r>
            <a:r>
              <a:rPr lang="ru-RU" sz="3600" b="1" i="1" spc="-1" dirty="0" err="1">
                <a:solidFill>
                  <a:srgbClr val="0070C0"/>
                </a:solidFill>
                <a:latin typeface="Arial Black"/>
                <a:ea typeface="Calibri"/>
                <a:cs typeface="+mn-cs"/>
              </a:rPr>
              <a:t>skills</a:t>
            </a:r>
            <a:r>
              <a:rPr lang="ru-RU" sz="3600" b="1" i="1" spc="-1" dirty="0">
                <a:solidFill>
                  <a:srgbClr val="0070C0"/>
                </a:solidFill>
                <a:latin typeface="Arial Black"/>
                <a:ea typeface="Calibri"/>
                <a:cs typeface="+mn-cs"/>
              </a:rPr>
              <a:t> </a:t>
            </a:r>
            <a:br>
              <a:rPr lang="ru-RU" sz="3600" b="1" i="1" spc="-1" dirty="0">
                <a:solidFill>
                  <a:srgbClr val="0070C0"/>
                </a:solidFill>
                <a:latin typeface="Arial Black"/>
                <a:ea typeface="Calibri"/>
                <a:cs typeface="+mn-cs"/>
              </a:rPr>
            </a:br>
            <a:endParaRPr lang="ru-RU" sz="3600" b="1" i="1" spc="-1" dirty="0">
              <a:solidFill>
                <a:srgbClr val="0070C0"/>
              </a:solidFill>
              <a:latin typeface="Arial Black"/>
              <a:ea typeface="Calibri"/>
              <a:cs typeface="+mn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609480" y="1415441"/>
            <a:ext cx="10972440" cy="5053598"/>
          </a:xfrm>
        </p:spPr>
        <p:txBody>
          <a:bodyPr/>
          <a:lstStyle/>
          <a:p>
            <a:r>
              <a:rPr lang="ru-RU" sz="2400" dirty="0"/>
              <a:t>Гибкие навыки превратились в 4 ключевых компетенции:</a:t>
            </a:r>
          </a:p>
          <a:p>
            <a:r>
              <a:rPr lang="ru-RU" sz="2400" b="1" dirty="0"/>
              <a:t>критическое мышление </a:t>
            </a:r>
            <a:r>
              <a:rPr lang="ru-RU" sz="2400" dirty="0"/>
              <a:t>– способность критически оценивать информацию, поступающую извне, анализировать ее и проверять на достоверность, делать аргументированные выводы;</a:t>
            </a:r>
          </a:p>
          <a:p>
            <a:r>
              <a:rPr lang="ru-RU" sz="2400" b="1" dirty="0"/>
              <a:t>креативность</a:t>
            </a:r>
            <a:r>
              <a:rPr lang="ru-RU" sz="2400" dirty="0"/>
              <a:t> – умение нешаблонно мыслить, находить неожиданные решения возникшей проблемы;</a:t>
            </a:r>
          </a:p>
          <a:p>
            <a:r>
              <a:rPr lang="ru-RU" sz="2400" b="1" dirty="0"/>
              <a:t>коммуникативные навыки </a:t>
            </a:r>
            <a:r>
              <a:rPr lang="ru-RU" sz="2400" dirty="0"/>
              <a:t>– умение общаться, доносить свою мысль до аудитории, слышать собеседника, договариваться;</a:t>
            </a:r>
          </a:p>
          <a:p>
            <a:r>
              <a:rPr lang="ru-RU" sz="2400" b="1" dirty="0"/>
              <a:t>координация </a:t>
            </a:r>
            <a:r>
              <a:rPr lang="ru-RU" sz="2400" dirty="0"/>
              <a:t>– способность работать в команде, брать на себя как лидерские, так и исполнительские функции.</a:t>
            </a:r>
          </a:p>
          <a:p>
            <a:endParaRPr lang="ru-RU" sz="2400" dirty="0"/>
          </a:p>
          <a:p>
            <a:pPr marL="0" indent="0">
              <a:buNone/>
            </a:pPr>
            <a:r>
              <a:rPr lang="ru-RU" sz="2400" dirty="0"/>
              <a:t>     </a:t>
            </a:r>
            <a:r>
              <a:rPr lang="ru-RU" sz="2000" dirty="0"/>
              <a:t>В конечном счете, как отмечал </a:t>
            </a:r>
            <a:r>
              <a:rPr lang="ru-RU" sz="2000" dirty="0" err="1"/>
              <a:t>Петро́ний</a:t>
            </a:r>
            <a:r>
              <a:rPr lang="ru-RU" sz="2000" dirty="0"/>
              <a:t> Гай </a:t>
            </a:r>
            <a:r>
              <a:rPr lang="ru-RU" sz="2000" dirty="0" err="1"/>
              <a:t>Аматуни</a:t>
            </a:r>
            <a:r>
              <a:rPr lang="ru-RU" sz="2000" dirty="0"/>
              <a:t>́ – советский писатель-фантаст: «Чему бы ты ни учился, ты учишься для себя».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266972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Заголовок 1"/>
          <p:cNvSpPr/>
          <p:nvPr/>
        </p:nvSpPr>
        <p:spPr>
          <a:xfrm>
            <a:off x="1082880" y="365040"/>
            <a:ext cx="10573200" cy="132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9500"/>
          </a:bodyPr>
          <a:lstStyle/>
          <a:p>
            <a:pPr algn="ctr">
              <a:lnSpc>
                <a:spcPct val="90000"/>
              </a:lnSpc>
            </a:pPr>
            <a:r>
              <a:rPr lang="ru-RU" sz="40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Социальная дидактика – за пределами привычных понятий</a:t>
            </a:r>
            <a:endParaRPr lang="ru-RU" sz="4000" b="0" strike="noStrike" spc="-1" dirty="0">
              <a:latin typeface="XO Oriel"/>
            </a:endParaRPr>
          </a:p>
        </p:txBody>
      </p:sp>
      <p:sp>
        <p:nvSpPr>
          <p:cNvPr id="84" name="Номер слайда 3"/>
          <p:cNvSpPr/>
          <p:nvPr/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23BCD633-04A4-4805-AE49-CA314146ACF5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15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85" name="Объект 2"/>
          <p:cNvSpPr/>
          <p:nvPr/>
        </p:nvSpPr>
        <p:spPr>
          <a:xfrm>
            <a:off x="838080" y="3328416"/>
            <a:ext cx="7207920" cy="731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ru-RU" sz="2800" b="0" strike="noStrike" spc="-1" dirty="0">
              <a:latin typeface="XO Oriel"/>
            </a:endParaRPr>
          </a:p>
          <a:p>
            <a:pPr marL="2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tabLst>
                <a:tab pos="0" algn="l"/>
              </a:tabLst>
            </a:pPr>
            <a:r>
              <a:rPr lang="ru-RU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ru-RU" sz="2800" b="0" strike="noStrike" spc="-1" dirty="0">
              <a:latin typeface="XO Orie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975" y="3238434"/>
            <a:ext cx="7852329" cy="1066892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Заголовок 1"/>
          <p:cNvSpPr/>
          <p:nvPr/>
        </p:nvSpPr>
        <p:spPr>
          <a:xfrm>
            <a:off x="1143306" y="820959"/>
            <a:ext cx="9905040" cy="566342"/>
          </a:xfrm>
          <a:prstGeom prst="rect">
            <a:avLst/>
          </a:prstGeom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ru-RU" sz="36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1. Социальная дидактика: следствие открытости образования </a:t>
            </a:r>
          </a:p>
          <a:p>
            <a:pPr algn="ctr">
              <a:lnSpc>
                <a:spcPct val="90000"/>
              </a:lnSpc>
              <a:tabLst>
                <a:tab pos="0" algn="l"/>
              </a:tabLst>
            </a:pPr>
            <a:endParaRPr lang="ru-RU" sz="3600" b="0" strike="noStrike" spc="-1" dirty="0">
              <a:latin typeface="XO Oriel"/>
            </a:endParaRPr>
          </a:p>
        </p:txBody>
      </p:sp>
      <p:sp>
        <p:nvSpPr>
          <p:cNvPr id="43" name="Номер слайда 3"/>
          <p:cNvSpPr/>
          <p:nvPr/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01E71498-87EE-4007-8135-832715645383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2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44" name="Объект 2"/>
          <p:cNvSpPr/>
          <p:nvPr/>
        </p:nvSpPr>
        <p:spPr>
          <a:xfrm>
            <a:off x="878400" y="1607760"/>
            <a:ext cx="8708400" cy="4947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</a:pPr>
            <a:r>
              <a:rPr lang="ru-RU" sz="3100" b="1" i="1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ru-RU" sz="3100" b="0" strike="noStrike" spc="-1">
              <a:latin typeface="XO Oriel"/>
            </a:endParaRPr>
          </a:p>
          <a:p>
            <a:pPr>
              <a:lnSpc>
                <a:spcPct val="90000"/>
              </a:lnSpc>
              <a:tabLst>
                <a:tab pos="0" algn="l"/>
              </a:tabLst>
            </a:pPr>
            <a:endParaRPr lang="ru-RU" sz="3100" b="0" strike="noStrike" spc="-1">
              <a:latin typeface="XO Orie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56040" y="1720840"/>
            <a:ext cx="83307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42576" y="2422433"/>
            <a:ext cx="65311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   Социальная дидактика – это феномен, который возник в ответ на вызовы времени к современному образованию. </a:t>
            </a:r>
          </a:p>
          <a:p>
            <a:pPr algn="just"/>
            <a:r>
              <a:rPr lang="ru-RU" sz="2400" dirty="0"/>
              <a:t>Один из них заключается в том, что школы сегодня стремятся к максимальной открытости для социума.  </a:t>
            </a:r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Заголовок 1"/>
          <p:cNvSpPr/>
          <p:nvPr/>
        </p:nvSpPr>
        <p:spPr>
          <a:xfrm>
            <a:off x="838080" y="365040"/>
            <a:ext cx="10513080" cy="8496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36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2. Социальная дидактика:  специфические принципы </a:t>
            </a:r>
            <a:endParaRPr lang="ru-RU" sz="3600" b="0" strike="noStrike" spc="-1" dirty="0">
              <a:latin typeface="XO Oriel"/>
            </a:endParaRPr>
          </a:p>
        </p:txBody>
      </p:sp>
      <p:sp>
        <p:nvSpPr>
          <p:cNvPr id="48" name="Объект 2"/>
          <p:cNvSpPr/>
          <p:nvPr/>
        </p:nvSpPr>
        <p:spPr>
          <a:xfrm>
            <a:off x="838080" y="1742352"/>
            <a:ext cx="10513080" cy="475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endParaRPr lang="ru-RU" sz="2800" b="0" strike="noStrike" spc="-1" dirty="0">
              <a:latin typeface="XO Oriel"/>
            </a:endParaRPr>
          </a:p>
        </p:txBody>
      </p:sp>
      <p:sp>
        <p:nvSpPr>
          <p:cNvPr id="49" name="Номер слайда 3"/>
          <p:cNvSpPr/>
          <p:nvPr/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5CC2A6FC-4390-4545-BDB5-E868D1FD7F2E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3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2131" y="1225689"/>
            <a:ext cx="11491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 </a:t>
            </a:r>
          </a:p>
          <a:p>
            <a:r>
              <a:rPr lang="ru-RU" sz="2400" b="1" i="1" dirty="0"/>
              <a:t>   принцип </a:t>
            </a:r>
            <a:r>
              <a:rPr lang="ru-RU" sz="2400" b="1" i="1" dirty="0" err="1"/>
              <a:t>социумности</a:t>
            </a:r>
            <a:r>
              <a:rPr lang="ru-RU" sz="2400" dirty="0"/>
              <a:t>, который предполагает рассмотрение проблем социализации сквозь призму взаимодействия с педагогическими возможностями социальной среды; </a:t>
            </a:r>
          </a:p>
          <a:p>
            <a:r>
              <a:rPr lang="ru-RU" sz="2400" b="1" i="1" dirty="0"/>
              <a:t>   принцип </a:t>
            </a:r>
            <a:r>
              <a:rPr lang="ru-RU" sz="2400" b="1" i="1" dirty="0" err="1"/>
              <a:t>культуросообразности</a:t>
            </a:r>
            <a:r>
              <a:rPr lang="ru-RU" sz="2400" dirty="0"/>
              <a:t>, необходимость его обусловлена самой сущностью человека; </a:t>
            </a:r>
          </a:p>
          <a:p>
            <a:r>
              <a:rPr lang="ru-RU" sz="2400" b="1" i="1" dirty="0"/>
              <a:t>   принцип </a:t>
            </a:r>
            <a:r>
              <a:rPr lang="ru-RU" sz="2400" b="1" i="1" dirty="0" err="1"/>
              <a:t>природосообразности</a:t>
            </a:r>
            <a:r>
              <a:rPr lang="ru-RU" sz="2400" dirty="0"/>
              <a:t>, согласно которому педагог в своей деятельности руководствуется факторами естественного развития ребенка; </a:t>
            </a:r>
          </a:p>
          <a:p>
            <a:r>
              <a:rPr lang="ru-RU" sz="2400" b="1" i="1" dirty="0"/>
              <a:t>   принцип гуманизма</a:t>
            </a:r>
            <a:r>
              <a:rPr lang="ru-RU" sz="2400" dirty="0"/>
              <a:t>– система взглядов, признающая ценность человека как личности, его право на свободу, счастье и развитие. </a:t>
            </a: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Заголовок 1"/>
          <p:cNvSpPr/>
          <p:nvPr/>
        </p:nvSpPr>
        <p:spPr>
          <a:xfrm>
            <a:off x="838080" y="156752"/>
            <a:ext cx="10513080" cy="132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5500"/>
          </a:bodyPr>
          <a:lstStyle/>
          <a:p>
            <a:pPr algn="ctr">
              <a:lnSpc>
                <a:spcPct val="90000"/>
              </a:lnSpc>
            </a:pPr>
            <a:r>
              <a:rPr lang="ru-RU" sz="36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3. Социальная дидактика: актуальность </a:t>
            </a:r>
          </a:p>
          <a:p>
            <a:pPr algn="ctr">
              <a:lnSpc>
                <a:spcPct val="90000"/>
              </a:lnSpc>
            </a:pPr>
            <a:r>
              <a:rPr lang="ru-RU" sz="36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и востребованность </a:t>
            </a:r>
            <a:endParaRPr lang="ru-RU" sz="3600" b="0" strike="noStrike" spc="-1" dirty="0">
              <a:latin typeface="XO Oriel"/>
            </a:endParaRPr>
          </a:p>
        </p:txBody>
      </p:sp>
      <p:sp>
        <p:nvSpPr>
          <p:cNvPr id="51" name="Объект 2"/>
          <p:cNvSpPr/>
          <p:nvPr/>
        </p:nvSpPr>
        <p:spPr>
          <a:xfrm>
            <a:off x="838080" y="1825560"/>
            <a:ext cx="10513080" cy="434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4000"/>
          </a:bodyPr>
          <a:lstStyle/>
          <a:p>
            <a:pPr marL="1588" indent="446088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ru-RU" sz="2800" b="0" strike="noStrike" spc="-1" dirty="0">
              <a:latin typeface="XO Oriel"/>
            </a:endParaRPr>
          </a:p>
          <a:p>
            <a:pPr marL="2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ru-RU" sz="2800" b="0" strike="noStrike" spc="-1" dirty="0">
              <a:latin typeface="XO Oriel"/>
            </a:endParaRPr>
          </a:p>
        </p:txBody>
      </p:sp>
      <p:sp>
        <p:nvSpPr>
          <p:cNvPr id="52" name="Номер слайда 3"/>
          <p:cNvSpPr/>
          <p:nvPr/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6BE8C272-94C4-47E1-A21D-418DE6BFD223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4</a:t>
            </a:fld>
            <a:endParaRPr lang="ru-RU" sz="1200" b="0" strike="noStrike" spc="-1">
              <a:latin typeface="XO Oriel"/>
            </a:endParaRPr>
          </a:p>
        </p:txBody>
      </p:sp>
      <p:pic>
        <p:nvPicPr>
          <p:cNvPr id="53" name="Рисунок 4"/>
          <p:cNvPicPr/>
          <p:nvPr/>
        </p:nvPicPr>
        <p:blipFill>
          <a:blip r:embed="rId2"/>
          <a:stretch/>
        </p:blipFill>
        <p:spPr>
          <a:xfrm>
            <a:off x="9724959" y="4872284"/>
            <a:ext cx="2216520" cy="2216520"/>
          </a:xfrm>
          <a:prstGeom prst="rect">
            <a:avLst/>
          </a:prstGeom>
          <a:ln w="0"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838080" y="1479752"/>
            <a:ext cx="105130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  Актуальность и востребованность социальной дидактики как общественного явления и научной категории определяются </a:t>
            </a:r>
            <a:r>
              <a:rPr lang="ru-RU" sz="2400" b="1" dirty="0"/>
              <a:t>двумя </a:t>
            </a:r>
            <a:r>
              <a:rPr lang="ru-RU" sz="2400" dirty="0"/>
              <a:t>обстоятельствами:</a:t>
            </a:r>
          </a:p>
          <a:p>
            <a:r>
              <a:rPr lang="ru-RU" sz="2400" dirty="0"/>
              <a:t>   – необходимостью теоретического обоснования задач, которые практика образования поставила перед органами исполнительной власти субъектов Российской Федерации и органов местного самоуправления; </a:t>
            </a:r>
          </a:p>
          <a:p>
            <a:r>
              <a:rPr lang="ru-RU" sz="2400" dirty="0"/>
              <a:t>– расширением сферы педагогического влияния, поскольку школа становится педагогическим центром, призванным быть активатором социальной координации взаимоотношений различных социальных институтов в образовательном пространстве.</a:t>
            </a:r>
          </a:p>
        </p:txBody>
      </p:sp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Заголовок 1"/>
          <p:cNvSpPr/>
          <p:nvPr/>
        </p:nvSpPr>
        <p:spPr>
          <a:xfrm>
            <a:off x="838080" y="176616"/>
            <a:ext cx="10513080" cy="132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5000"/>
          </a:bodyPr>
          <a:lstStyle/>
          <a:p>
            <a:pPr algn="ctr">
              <a:lnSpc>
                <a:spcPct val="90000"/>
              </a:lnSpc>
            </a:pPr>
            <a:r>
              <a:rPr lang="ru-RU" sz="3600" b="1" i="1" spc="-1" dirty="0">
                <a:solidFill>
                  <a:srgbClr val="0070C0"/>
                </a:solidFill>
                <a:latin typeface="Arial Black"/>
                <a:ea typeface="Calibri"/>
              </a:rPr>
              <a:t>4</a:t>
            </a:r>
            <a:r>
              <a:rPr lang="ru-RU" sz="36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. Социальная дидактика: предпосылки возникновения </a:t>
            </a:r>
            <a:endParaRPr lang="ru-RU" sz="3600" b="0" strike="noStrike" spc="-1" dirty="0">
              <a:latin typeface="XO Oriel"/>
            </a:endParaRPr>
          </a:p>
        </p:txBody>
      </p:sp>
      <p:sp>
        <p:nvSpPr>
          <p:cNvPr id="59" name="Объект 2"/>
          <p:cNvSpPr/>
          <p:nvPr/>
        </p:nvSpPr>
        <p:spPr>
          <a:xfrm>
            <a:off x="499872" y="1499616"/>
            <a:ext cx="11131296" cy="53583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45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ru-RU" sz="4500" b="0" strike="noStrike" spc="-1" dirty="0">
              <a:latin typeface="XO Oriel"/>
            </a:endParaRPr>
          </a:p>
          <a:p>
            <a:pPr marL="252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33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ru-RU" sz="3300" b="0" strike="noStrike" spc="-1" dirty="0">
              <a:latin typeface="XO Orie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 dirty="0">
              <a:latin typeface="XO Oriel"/>
            </a:endParaRPr>
          </a:p>
        </p:txBody>
      </p:sp>
      <p:sp>
        <p:nvSpPr>
          <p:cNvPr id="60" name="Номер слайда 3"/>
          <p:cNvSpPr/>
          <p:nvPr/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771D4BD8-829C-4E83-AA1B-4D3E38348454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5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8080" y="1462873"/>
            <a:ext cx="1066698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   Во-первых,</a:t>
            </a:r>
            <a:r>
              <a:rPr lang="ru-RU" sz="2400" dirty="0"/>
              <a:t> обучающий и обучаемый традиционно вступают во взаимодействие друг с другом посредством педагогических форм, методов и средств, образуя социальную систему; </a:t>
            </a:r>
          </a:p>
          <a:p>
            <a:r>
              <a:rPr lang="ru-RU" sz="2400" b="1" i="1" dirty="0"/>
              <a:t>   Во-вторых, </a:t>
            </a:r>
            <a:r>
              <a:rPr lang="ru-RU" sz="2400" dirty="0"/>
              <a:t>педагогический процесс социализации, с точки зрения современной парадигмы личности обучаемого предполагает активное привлечение педагогического потенциала самой личности; </a:t>
            </a:r>
          </a:p>
          <a:p>
            <a:r>
              <a:rPr lang="ru-RU" sz="2400" b="1" i="1" dirty="0"/>
              <a:t>   В-третьих,</a:t>
            </a:r>
            <a:r>
              <a:rPr lang="ru-RU" sz="2400" dirty="0"/>
              <a:t> современный взгляд на процесс социализации, предусматривает применение педагогического потенциала социума;</a:t>
            </a:r>
          </a:p>
          <a:p>
            <a:r>
              <a:rPr lang="ru-RU" sz="2400" b="1" i="1" dirty="0"/>
              <a:t>   В-четвертых,</a:t>
            </a:r>
            <a:r>
              <a:rPr lang="ru-RU" sz="2400" dirty="0"/>
              <a:t> реализация социально-педагогического подхода в различных сферах жизнедеятельности позволяет успешно реализовать педагогический потенциал социальных институтов;  </a:t>
            </a:r>
          </a:p>
          <a:p>
            <a:r>
              <a:rPr lang="ru-RU" sz="2400" b="1" i="1" dirty="0"/>
              <a:t>   В-пятых,</a:t>
            </a:r>
            <a:r>
              <a:rPr lang="ru-RU" sz="2400" dirty="0"/>
              <a:t> взаимодействие с потенциалом социума существенно сказывается на  формах и методах обучения </a:t>
            </a:r>
            <a:r>
              <a:rPr lang="ru-RU" sz="2400"/>
              <a:t>и воспитания.  </a:t>
            </a:r>
            <a:endParaRPr lang="ru-RU" sz="2400" dirty="0"/>
          </a:p>
        </p:txBody>
      </p:sp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Заголовок 1"/>
          <p:cNvSpPr/>
          <p:nvPr/>
        </p:nvSpPr>
        <p:spPr>
          <a:xfrm>
            <a:off x="1848960" y="365040"/>
            <a:ext cx="8769600" cy="1323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99500"/>
          </a:bodyPr>
          <a:lstStyle/>
          <a:p>
            <a:pPr algn="ctr">
              <a:lnSpc>
                <a:spcPct val="90000"/>
              </a:lnSpc>
            </a:pPr>
            <a:r>
              <a:rPr lang="ru-RU" sz="3600" b="1" i="1" spc="-1" dirty="0">
                <a:solidFill>
                  <a:srgbClr val="0070C0"/>
                </a:solidFill>
                <a:latin typeface="Arial Black"/>
                <a:ea typeface="Calibri"/>
              </a:rPr>
              <a:t>5</a:t>
            </a:r>
            <a:r>
              <a:rPr lang="ru-RU" sz="3600" b="1" i="1" strike="noStrike" spc="-1" dirty="0">
                <a:solidFill>
                  <a:srgbClr val="0070C0"/>
                </a:solidFill>
                <a:latin typeface="Arial Black"/>
                <a:ea typeface="Calibri"/>
              </a:rPr>
              <a:t>. Социальная дидактика: определение</a:t>
            </a:r>
            <a:endParaRPr lang="ru-RU" sz="3600" b="0" strike="noStrike" spc="-1" dirty="0">
              <a:latin typeface="XO Oriel"/>
            </a:endParaRPr>
          </a:p>
        </p:txBody>
      </p:sp>
      <p:sp>
        <p:nvSpPr>
          <p:cNvPr id="62" name="Номер слайда 3"/>
          <p:cNvSpPr/>
          <p:nvPr/>
        </p:nvSpPr>
        <p:spPr>
          <a:xfrm>
            <a:off x="8610480" y="6356520"/>
            <a:ext cx="2740680" cy="36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C8F7EF40-607A-461D-BAB7-0A901190EC3B}" type="slidenum">
              <a:rPr lang="ru-RU" sz="1200" b="0" strike="noStrike" spc="-1">
                <a:solidFill>
                  <a:srgbClr val="8B8B8B"/>
                </a:solidFill>
                <a:latin typeface="Calibri"/>
                <a:ea typeface="DejaVu Sans"/>
              </a:rPr>
              <a:t>6</a:t>
            </a:fld>
            <a:endParaRPr lang="ru-RU" sz="1200" b="0" strike="noStrike" spc="-1">
              <a:latin typeface="XO Oriel"/>
            </a:endParaRPr>
          </a:p>
        </p:txBody>
      </p:sp>
      <p:sp>
        <p:nvSpPr>
          <p:cNvPr id="63" name="Объект 2"/>
          <p:cNvSpPr/>
          <p:nvPr/>
        </p:nvSpPr>
        <p:spPr>
          <a:xfrm>
            <a:off x="336960" y="1961280"/>
            <a:ext cx="11156040" cy="4757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ru-RU" sz="2900" b="1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ru-RU" sz="2900" b="0" strike="noStrike" spc="-1">
              <a:latin typeface="XO Orie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70420" y="1896743"/>
            <a:ext cx="1036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   </a:t>
            </a:r>
            <a:r>
              <a:rPr lang="ru-RU" sz="3600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28580" y="1720840"/>
            <a:ext cx="98899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   Социальная дидактика – это дидактика отношений, которая ориентирована на формирование социального интеллекта и готовностью обучаемых к преодолению социальных барьеров, и решению социально значимых задач .</a:t>
            </a:r>
          </a:p>
          <a:p>
            <a:endParaRPr lang="ru-RU" sz="2800" dirty="0"/>
          </a:p>
          <a:p>
            <a:r>
              <a:rPr lang="ru-RU" sz="2800" dirty="0"/>
              <a:t>(при выстраивании </a:t>
            </a:r>
            <a:r>
              <a:rPr lang="ru-RU" sz="2800" b="1" i="1" dirty="0"/>
              <a:t>«суверенной национальной системы образования».)  </a:t>
            </a:r>
          </a:p>
          <a:p>
            <a:r>
              <a:rPr lang="ru-RU" sz="2400" dirty="0"/>
              <a:t>   </a:t>
            </a:r>
          </a:p>
          <a:p>
            <a:r>
              <a:rPr lang="ru-RU" sz="2400" dirty="0"/>
              <a:t>   (из лекции Министра просвещения РФ С.С. Кравцова «О развитии суверенной национальной системы образования» 25.01 2023 г. в МГОПУ). </a:t>
            </a:r>
          </a:p>
        </p:txBody>
      </p:sp>
    </p:spTree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i="1" spc="-1" dirty="0">
                <a:solidFill>
                  <a:srgbClr val="0070C0"/>
                </a:solidFill>
                <a:latin typeface="Arial Black"/>
                <a:ea typeface="Calibri"/>
                <a:cs typeface="+mn-cs"/>
              </a:rPr>
              <a:t>6.1.Социальная дидактика: социальный интеллект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4687098"/>
          </a:xfrm>
        </p:spPr>
        <p:txBody>
          <a:bodyPr/>
          <a:lstStyle/>
          <a:p>
            <a:r>
              <a:rPr lang="ru-RU" dirty="0"/>
              <a:t>   </a:t>
            </a:r>
          </a:p>
          <a:p>
            <a:r>
              <a:rPr lang="ru-RU" dirty="0"/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Социальный интеллект (англ. </a:t>
            </a:r>
            <a:r>
              <a:rPr lang="ru-RU" dirty="0" err="1"/>
              <a:t>social</a:t>
            </a:r>
            <a:r>
              <a:rPr lang="ru-RU" dirty="0"/>
              <a:t> </a:t>
            </a:r>
            <a:r>
              <a:rPr lang="ru-RU" dirty="0" err="1"/>
              <a:t>intelligence</a:t>
            </a:r>
            <a:r>
              <a:rPr lang="ru-RU" dirty="0"/>
              <a:t>) – комплекс способностей человека, определяющий успешность социального взаимодействия. Это способность понимать другого человека, анализировать свое поведение, а также способность действовать сообразно ситуации. Впервые термин был употреблен Эдвардом Ли </a:t>
            </a:r>
            <a:r>
              <a:rPr lang="ru-RU" dirty="0" err="1"/>
              <a:t>Торндайком</a:t>
            </a:r>
            <a:r>
              <a:rPr lang="ru-RU" dirty="0"/>
              <a:t> и далее развивался в трудах Г. </a:t>
            </a:r>
            <a:r>
              <a:rPr lang="ru-RU" dirty="0" err="1"/>
              <a:t>Олпорта</a:t>
            </a:r>
            <a:r>
              <a:rPr lang="ru-RU" dirty="0"/>
              <a:t>, Дж. </a:t>
            </a:r>
            <a:r>
              <a:rPr lang="ru-RU" dirty="0" err="1"/>
              <a:t>Гилфорда</a:t>
            </a:r>
            <a:r>
              <a:rPr lang="ru-RU" dirty="0"/>
              <a:t> и </a:t>
            </a:r>
            <a:r>
              <a:rPr lang="ru-RU" dirty="0" err="1"/>
              <a:t>др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553453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227483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48000" y="2551837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В советской психологии первой феномен социального интеллекта описала М. И. </a:t>
            </a:r>
            <a:r>
              <a:rPr lang="ru-RU" dirty="0" err="1"/>
              <a:t>Бобнева</a:t>
            </a:r>
            <a:r>
              <a:rPr lang="ru-RU" dirty="0"/>
              <a:t>. По ее мнению, социальный интеллект формируется течение жизни в процессе общения с другими людьми</a:t>
            </a:r>
          </a:p>
          <a:p>
            <a:r>
              <a:rPr lang="ru-RU" i="1" dirty="0"/>
              <a:t>Социальный интеллект — это знания, навыки и умения, которые помогают человеку успешно взаимодействовать с окружающими. Способность понимать поведение других людей и своё собственное, действовать по обстоятельствам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92679" y="701459"/>
            <a:ext cx="66513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spc="-1" dirty="0">
                <a:solidFill>
                  <a:srgbClr val="0070C0"/>
                </a:solidFill>
                <a:latin typeface="Arial Black"/>
                <a:ea typeface="Calibri"/>
              </a:rPr>
              <a:t>6.1.Социальная дидактика: социальный интеллект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2517320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i="1" spc="-1" dirty="0">
                <a:solidFill>
                  <a:srgbClr val="0070C0"/>
                </a:solidFill>
                <a:latin typeface="Arial Black"/>
                <a:ea typeface="Calibri"/>
                <a:cs typeface="+mn-cs"/>
              </a:rPr>
              <a:t>6.2.Социальная дидактика: социальный барьер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609480" y="2019868"/>
            <a:ext cx="10972440" cy="3561931"/>
          </a:xfrm>
        </p:spPr>
        <p:txBody>
          <a:bodyPr/>
          <a:lstStyle/>
          <a:p>
            <a:r>
              <a:rPr lang="ru-RU" sz="2400" dirty="0"/>
              <a:t>   Социальный барьер (барьер социального восприятия) – это препятствие общения, нахождения новых знакомств, все, что связано с коммуникацией.  Б.Д. </a:t>
            </a:r>
            <a:r>
              <a:rPr lang="ru-RU" sz="2400" dirty="0" err="1"/>
              <a:t>Парыгин</a:t>
            </a:r>
            <a:r>
              <a:rPr lang="ru-RU" sz="2400" dirty="0"/>
              <a:t> считает, что «общение является необходимым условием существования и социализации личности». </a:t>
            </a:r>
          </a:p>
          <a:p>
            <a:r>
              <a:rPr lang="ru-RU" sz="2400" dirty="0"/>
              <a:t>   Л.П. </a:t>
            </a:r>
            <a:r>
              <a:rPr lang="ru-RU" sz="2400" dirty="0" err="1"/>
              <a:t>Буева</a:t>
            </a:r>
            <a:r>
              <a:rPr lang="ru-RU" sz="2400" dirty="0"/>
              <a:t> отмечает, что благодаря общению человек усваивает формы поведения. </a:t>
            </a:r>
          </a:p>
          <a:p>
            <a:r>
              <a:rPr lang="ru-RU" sz="2400" dirty="0"/>
              <a:t>   М.С. Каган рассматривает общение как «коммуникативный вид деятельности», выражающий практическую активность субъекта.</a:t>
            </a:r>
          </a:p>
        </p:txBody>
      </p:sp>
    </p:spTree>
    <p:extLst>
      <p:ext uri="{BB962C8B-B14F-4D97-AF65-F5344CB8AC3E}">
        <p14:creationId xmlns:p14="http://schemas.microsoft.com/office/powerpoint/2010/main" val="128897857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1246</TotalTime>
  <Words>1078</Words>
  <Application>Microsoft Office PowerPoint</Application>
  <PresentationFormat>Широкоэкранный</PresentationFormat>
  <Paragraphs>105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Arial Black</vt:lpstr>
      <vt:lpstr>Calibri</vt:lpstr>
      <vt:lpstr>Symbol</vt:lpstr>
      <vt:lpstr>Times New Roman</vt:lpstr>
      <vt:lpstr>Wingdings</vt:lpstr>
      <vt:lpstr>XO Oriel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6.1.Социальная дидактика: социальный интеллект</vt:lpstr>
      <vt:lpstr>Презентация PowerPoint</vt:lpstr>
      <vt:lpstr>6.2.Социальная дидактика: социальный барьер</vt:lpstr>
      <vt:lpstr>6.3.Социальная дидактика: социально-значимые задачи</vt:lpstr>
      <vt:lpstr>Презентация PowerPoint</vt:lpstr>
      <vt:lpstr>Презентация PowerPoint</vt:lpstr>
      <vt:lpstr>Презентация PowerPoint</vt:lpstr>
      <vt:lpstr>9. 2. Социальная дидактика: Soft skills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Гурин Григорий Геннадьевич</dc:creator>
  <dc:description/>
  <cp:lastModifiedBy>Горин Сергей Анатольевич</cp:lastModifiedBy>
  <cp:revision>146</cp:revision>
  <dcterms:created xsi:type="dcterms:W3CDTF">2020-12-08T18:10:55Z</dcterms:created>
  <dcterms:modified xsi:type="dcterms:W3CDTF">2023-03-06T09:22:58Z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Широкоэкранный</vt:lpwstr>
  </property>
  <property fmtid="{D5CDD505-2E9C-101B-9397-08002B2CF9AE}" pid="3" name="Slides">
    <vt:i4>21</vt:i4>
  </property>
</Properties>
</file>