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588" r:id="rId3"/>
    <p:sldId id="587" r:id="rId4"/>
    <p:sldId id="452" r:id="rId5"/>
    <p:sldId id="453" r:id="rId6"/>
    <p:sldId id="478" r:id="rId7"/>
    <p:sldId id="476" r:id="rId8"/>
    <p:sldId id="479" r:id="rId9"/>
    <p:sldId id="480" r:id="rId10"/>
    <p:sldId id="451" r:id="rId11"/>
    <p:sldId id="932" r:id="rId12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77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D1FDA8-5700-4420-A2F9-376E6D34A476}" type="datetimeFigureOut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40479F-AB6E-4F38-AF0B-34C211E96F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919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032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7AB7F36-7C1E-4DAA-B036-77EC7DE1FF4D}" type="slidenum">
              <a:rPr lang="ru-RU" sz="1200"/>
              <a:pPr algn="r"/>
              <a:t>5</a:t>
            </a:fld>
            <a:endParaRPr lang="ru-RU" sz="120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6B95B-0D21-46CE-A5B9-13FE8FCF1501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CD5A6-1B9F-4ABE-83EF-EE0560D20C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4FE54-1BCB-4721-B52E-7466F7FA21EC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3CBC6-AB00-4E49-B2D8-E653556537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AB5F-2FA9-403A-91D6-A2D3AFABAF43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FF20E-931C-40C1-8C12-D4028EED54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B2618-B0B4-4D70-8598-388F9B972EB4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9F637-31B9-406A-9A4A-80D396DBA1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109728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04F57-9AA5-4F23-AC90-2A3944ED1340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9B571-5DF5-45B7-BD69-FBD77CE05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5AEB6-B88B-4E1F-907B-7DF28F4928EB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2E83F-21BD-4DB4-BB98-3CA0D0A1A3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251E7-1FE6-4B2F-8D9A-57F7E7B371FA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4FB38-9C82-4045-9F23-5544A75F2B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1E5EE-941D-4C28-A6C6-04E1CFC4C417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BAEED-94E7-4B4E-B986-492C37D5F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4D651-F725-4E40-92B6-070EDEBAF0CC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BF672-76B1-429C-A634-9E8F66041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200FC-64C1-473D-B75A-7960C6E26AEF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4A93-3462-4204-88BF-FFD1A4D7E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D0B65-6E95-4166-8DE5-C5EA451CE70C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D62CC-5B8D-459D-AFBF-64DA4913C2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68A44-EC4E-4C26-902B-DE5A81E9989A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C7DFA-CECA-4213-8953-ABC40B4726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18486-E003-4D01-BC2D-47851CC5C4F8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D83C4-155E-4E88-9713-54DE8F959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99DD9-A927-40FD-AF68-E7E7E14DE37F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2AB78-E0C1-4408-AFF7-65D463F09B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CE923A-CF7E-4A5F-92B7-BB71CE73DEE8}" type="datetime1">
              <a:rPr lang="ru-RU"/>
              <a:pPr>
                <a:defRPr/>
              </a:pPr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5C7DC3-4B7E-4C79-B720-C7BEDF0A62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&#1085;&#1096;&#1091;.&#1084;&#1086;&#1089;&#1082;&#1074;&#1072;/books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5" descr="фон 13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069" y="-33104"/>
            <a:ext cx="950144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Заголовок 1"/>
          <p:cNvSpPr>
            <a:spLocks noGrp="1"/>
          </p:cNvSpPr>
          <p:nvPr>
            <p:ph type="ctrTitle"/>
          </p:nvPr>
        </p:nvSpPr>
        <p:spPr>
          <a:xfrm>
            <a:off x="1415480" y="116633"/>
            <a:ext cx="9937104" cy="1656183"/>
          </a:xfrm>
        </p:spPr>
        <p:txBody>
          <a:bodyPr/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ru-RU" sz="1600" dirty="0">
                <a:latin typeface="Arial" charset="0"/>
                <a:cs typeface="Arial" charset="0"/>
              </a:rPr>
              <a:t/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/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/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/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/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/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/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>ГОСУДАРСТВЕННОЕ АВТОНОМНОЕ ОБРАЗОВАТЕЛЬНОЕ</a:t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>УЧРЕЖДЕНИЕ ВЫСШЕГО ОБРАЗОВАНИЯ ГОРОДА МОСКВЫ</a:t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>    </a:t>
            </a:r>
            <a:r>
              <a:rPr lang="ru-RU" sz="1600" b="1" dirty="0">
                <a:latin typeface="Arial" charset="0"/>
                <a:cs typeface="Arial" charset="0"/>
              </a:rPr>
              <a:t>МОСКОВСКИЙ ГОРОДСКОЙ ПЕДАГОГИЧЕСКИЙ   УНИВЕРСИТЕТ</a:t>
            </a:r>
            <a:br>
              <a:rPr lang="ru-RU" sz="1600" b="1" dirty="0">
                <a:latin typeface="Arial" charset="0"/>
                <a:cs typeface="Arial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>Институт педагогики и психологии образования </a:t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/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Международный креатив-форум </a:t>
            </a:r>
            <a:r>
              <a:rPr lang="ru-RU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«СОЦИАЛЬНАЯ ДИДАКТИКА: ЗА ПРЕДЕЛАМИ ПРИВЫЧНЫХ ПОНЯТИЙ»</a:t>
            </a:r>
            <a:r>
              <a:rPr lang="ru-RU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Arial" charset="0"/>
                <a:cs typeface="Arial" charset="0"/>
              </a:rPr>
              <a:t>      </a:t>
            </a:r>
            <a:br>
              <a:rPr lang="ru-RU" sz="1600" dirty="0">
                <a:latin typeface="Arial" charset="0"/>
                <a:cs typeface="Arial" charset="0"/>
              </a:rPr>
            </a:br>
            <a:r>
              <a:rPr lang="ru-RU" sz="1800" dirty="0">
                <a:latin typeface="Arial" charset="0"/>
                <a:cs typeface="Arial" charset="0"/>
              </a:rPr>
              <a:t/>
            </a:r>
            <a:br>
              <a:rPr lang="ru-RU" sz="1800" dirty="0">
                <a:latin typeface="Arial" charset="0"/>
                <a:cs typeface="Arial" charset="0"/>
              </a:rPr>
            </a:br>
            <a:r>
              <a:rPr lang="en-US" sz="2800" dirty="0">
                <a:latin typeface="Arial" charset="0"/>
              </a:rPr>
              <a:t/>
            </a:r>
            <a:br>
              <a:rPr lang="en-US" sz="2800" dirty="0">
                <a:latin typeface="Arial" charset="0"/>
              </a:rPr>
            </a:br>
            <a:endParaRPr lang="ru-RU" sz="2800" dirty="0">
              <a:latin typeface="Arial" charset="0"/>
            </a:endParaRPr>
          </a:p>
        </p:txBody>
      </p:sp>
      <p:sp>
        <p:nvSpPr>
          <p:cNvPr id="1536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6318" y="2132856"/>
            <a:ext cx="8040321" cy="4608512"/>
          </a:xfrm>
        </p:spPr>
        <p:txBody>
          <a:bodyPr/>
          <a:lstStyle/>
          <a:p>
            <a:pPr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endParaRPr lang="ru-RU" sz="36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36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УЧЕБНАЯ ГРАМОТНОСТЬ: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ценностные приоритеты и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содержательные особенности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ведущей функциональной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грамотности обучающегося </a:t>
            </a:r>
          </a:p>
          <a:p>
            <a:pPr algn="r" eaLnBrk="1" hangingPunct="1"/>
            <a:endParaRPr lang="ru-RU" sz="2000" dirty="0">
              <a:solidFill>
                <a:schemeClr val="tx1"/>
              </a:solidFill>
              <a:latin typeface="Arial" charset="0"/>
            </a:endParaRPr>
          </a:p>
          <a:p>
            <a:pPr algn="r" eaLnBrk="1" hangingPunct="1"/>
            <a:r>
              <a:rPr lang="ru-RU" sz="2000" dirty="0">
                <a:solidFill>
                  <a:schemeClr val="tx1"/>
                </a:solidFill>
                <a:latin typeface="Arial" charset="0"/>
              </a:rPr>
              <a:t>Воровщиков Сергей Георгиевич, </a:t>
            </a:r>
            <a:br>
              <a:rPr lang="ru-RU" sz="2000" dirty="0">
                <a:solidFill>
                  <a:schemeClr val="tx1"/>
                </a:solidFill>
                <a:latin typeface="Arial" charset="0"/>
              </a:rPr>
            </a:br>
            <a:r>
              <a:rPr lang="ru-RU" sz="2000" dirty="0" err="1">
                <a:solidFill>
                  <a:schemeClr val="tx1"/>
                </a:solidFill>
                <a:latin typeface="Arial" charset="0"/>
              </a:rPr>
              <a:t>д.п.н</a:t>
            </a:r>
            <a:r>
              <a:rPr lang="ru-RU" sz="2000" dirty="0">
                <a:solidFill>
                  <a:schemeClr val="tx1"/>
                </a:solidFill>
                <a:latin typeface="Arial" charset="0"/>
              </a:rPr>
              <a:t>., профессор, </a:t>
            </a:r>
            <a:r>
              <a:rPr lang="en-US" sz="2000" dirty="0">
                <a:solidFill>
                  <a:schemeClr val="tx1"/>
                </a:solidFill>
                <a:latin typeface="Arial" charset="0"/>
              </a:rPr>
              <a:t>V</a:t>
            </a:r>
            <a:r>
              <a:rPr lang="ru-RU" sz="2000" dirty="0" err="1">
                <a:solidFill>
                  <a:schemeClr val="tx1"/>
                </a:solidFill>
                <a:latin typeface="Arial" charset="0"/>
              </a:rPr>
              <a:t>orovshikov</a:t>
            </a:r>
            <a:r>
              <a:rPr lang="en-US" sz="2000" dirty="0">
                <a:solidFill>
                  <a:schemeClr val="tx1"/>
                </a:solidFill>
                <a:latin typeface="Arial" charset="0"/>
              </a:rPr>
              <a:t>SG</a:t>
            </a:r>
            <a:r>
              <a:rPr lang="ru-RU" sz="2000" dirty="0">
                <a:solidFill>
                  <a:schemeClr val="tx1"/>
                </a:solidFill>
                <a:latin typeface="Arial" charset="0"/>
              </a:rPr>
              <a:t>@mgpu.ru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FFABCC-DE67-4861-A1B1-0BB0D59585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33" y="2955921"/>
            <a:ext cx="3528286" cy="36824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6400" y="152400"/>
            <a:ext cx="11176000" cy="838200"/>
          </a:xfrm>
        </p:spPr>
        <p:txBody>
          <a:bodyPr/>
          <a:lstStyle/>
          <a:p>
            <a:pPr algn="r">
              <a:lnSpc>
                <a:spcPct val="75000"/>
              </a:lnSpc>
            </a:pPr>
            <a:r>
              <a:rPr lang="ru-RU" sz="2400" b="1" dirty="0">
                <a:latin typeface="Arial" charset="0"/>
              </a:rPr>
              <a:t>МОДЕЛЬ ВНУТРИШКОЛЬНОЙ СИСТЕМЫ УЧЕБНО-МЕТОДИЧЕСКОГО ОБЕСПЕЧЕНИЯ ОСВОЕНИЯ УЧЕБНОЙ ГРАМОТНОСТИ (УГ)</a:t>
            </a:r>
            <a:endParaRPr lang="en-US" sz="2400" b="1" dirty="0">
              <a:latin typeface="Arial" charset="0"/>
            </a:endParaRP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06400" y="990600"/>
            <a:ext cx="11306224" cy="5562600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ct val="10000"/>
              </a:spcBef>
              <a:buFont typeface="Arial" charset="0"/>
              <a:buNone/>
            </a:pPr>
            <a:r>
              <a:rPr lang="ru-RU" sz="1800" dirty="0">
                <a:latin typeface="Arial" charset="0"/>
              </a:rPr>
              <a:t>1. </a:t>
            </a:r>
            <a:r>
              <a:rPr lang="ru-RU" sz="1800" b="1" dirty="0">
                <a:latin typeface="Arial" charset="0"/>
              </a:rPr>
              <a:t>Социально-педагогические ценности</a:t>
            </a:r>
            <a:r>
              <a:rPr lang="ru-RU" sz="1800" dirty="0">
                <a:latin typeface="Arial" charset="0"/>
              </a:rPr>
              <a:t>  освоения УГ как ведущей функциональной грамотности обучающихся</a:t>
            </a:r>
          </a:p>
          <a:p>
            <a:pPr>
              <a:lnSpc>
                <a:spcPct val="105000"/>
              </a:lnSpc>
              <a:spcBef>
                <a:spcPct val="10000"/>
              </a:spcBef>
              <a:buFont typeface="Arial" charset="0"/>
              <a:buNone/>
            </a:pPr>
            <a:r>
              <a:rPr lang="ru-RU" sz="1800" dirty="0">
                <a:latin typeface="Arial" charset="0"/>
              </a:rPr>
              <a:t>2. </a:t>
            </a:r>
            <a:r>
              <a:rPr lang="ru-RU" sz="1800" b="1" dirty="0">
                <a:latin typeface="Arial" charset="0"/>
              </a:rPr>
              <a:t>Содержание деятельностного компонента</a:t>
            </a:r>
            <a:r>
              <a:rPr lang="ru-RU" sz="1800" dirty="0">
                <a:latin typeface="Arial" charset="0"/>
              </a:rPr>
              <a:t> УГ в виде классификации общеучебных умений</a:t>
            </a:r>
            <a:r>
              <a:rPr lang="en-US" sz="1800" dirty="0">
                <a:latin typeface="Arial" charset="0"/>
              </a:rPr>
              <a:t> (</a:t>
            </a:r>
            <a:r>
              <a:rPr lang="ru-RU" sz="1800" dirty="0">
                <a:latin typeface="Arial" charset="0"/>
              </a:rPr>
              <a:t>в стандарте =УУД</a:t>
            </a:r>
            <a:r>
              <a:rPr lang="en-US" sz="1800" dirty="0">
                <a:latin typeface="Arial" charset="0"/>
              </a:rPr>
              <a:t>)</a:t>
            </a:r>
            <a:r>
              <a:rPr lang="ru-RU" sz="1800" dirty="0">
                <a:latin typeface="Arial" charset="0"/>
              </a:rPr>
              <a:t> </a:t>
            </a:r>
          </a:p>
          <a:p>
            <a:pPr>
              <a:lnSpc>
                <a:spcPct val="105000"/>
              </a:lnSpc>
              <a:spcBef>
                <a:spcPct val="10000"/>
              </a:spcBef>
              <a:buFont typeface="Arial" charset="0"/>
              <a:buNone/>
            </a:pPr>
            <a:r>
              <a:rPr lang="ru-RU" sz="1800" dirty="0">
                <a:latin typeface="Arial" charset="0"/>
              </a:rPr>
              <a:t>3. Учебно-методический комплекс </a:t>
            </a:r>
            <a:r>
              <a:rPr lang="ru-RU" sz="1800" b="1" dirty="0">
                <a:latin typeface="Arial" charset="0"/>
              </a:rPr>
              <a:t>метапредметных курсов</a:t>
            </a:r>
            <a:r>
              <a:rPr lang="ru-RU" sz="1800" dirty="0">
                <a:latin typeface="Arial" charset="0"/>
              </a:rPr>
              <a:t>, обеспечивающих целенаправленное освоение приоритетных компонентов УГ</a:t>
            </a:r>
          </a:p>
          <a:p>
            <a:pPr>
              <a:lnSpc>
                <a:spcPct val="105000"/>
              </a:lnSpc>
              <a:spcBef>
                <a:spcPct val="10000"/>
              </a:spcBef>
              <a:buFont typeface="Arial" charset="0"/>
              <a:buNone/>
            </a:pPr>
            <a:r>
              <a:rPr lang="ru-RU" sz="1800" dirty="0">
                <a:latin typeface="Arial" charset="0"/>
              </a:rPr>
              <a:t>4. Учебно-методический комплекс </a:t>
            </a:r>
            <a:r>
              <a:rPr lang="ru-RU" sz="1800" b="1" dirty="0">
                <a:latin typeface="Arial" charset="0"/>
              </a:rPr>
              <a:t>метапредметных учебных занятий</a:t>
            </a:r>
            <a:r>
              <a:rPr lang="ru-RU" sz="1800" dirty="0">
                <a:latin typeface="Arial" charset="0"/>
              </a:rPr>
              <a:t>, обеспечивающих целенаправленное освоение УГ </a:t>
            </a:r>
          </a:p>
          <a:p>
            <a:pPr>
              <a:lnSpc>
                <a:spcPct val="105000"/>
              </a:lnSpc>
              <a:spcBef>
                <a:spcPct val="10000"/>
              </a:spcBef>
              <a:buFont typeface="Arial" charset="0"/>
              <a:buNone/>
            </a:pPr>
            <a:r>
              <a:rPr lang="ru-RU" sz="1800" dirty="0">
                <a:latin typeface="Arial" charset="0"/>
              </a:rPr>
              <a:t>5. Управленческо-методические нормы организации и осуществления </a:t>
            </a:r>
            <a:r>
              <a:rPr lang="ru-RU" sz="1800" b="1" dirty="0">
                <a:latin typeface="Arial" charset="0"/>
              </a:rPr>
              <a:t>проектной и исследовательской деятельности</a:t>
            </a:r>
            <a:r>
              <a:rPr lang="ru-RU" sz="1800" dirty="0">
                <a:latin typeface="Arial" charset="0"/>
              </a:rPr>
              <a:t>, способствующей применению в творческом режиме УГ </a:t>
            </a:r>
          </a:p>
          <a:p>
            <a:pPr>
              <a:lnSpc>
                <a:spcPct val="105000"/>
              </a:lnSpc>
              <a:spcBef>
                <a:spcPct val="10000"/>
              </a:spcBef>
              <a:buFont typeface="Arial" charset="0"/>
              <a:buNone/>
            </a:pPr>
            <a:r>
              <a:rPr lang="ru-RU" sz="1800" dirty="0">
                <a:latin typeface="Arial" charset="0"/>
              </a:rPr>
              <a:t>6. Программно-методическое обеспечение реализации </a:t>
            </a:r>
            <a:r>
              <a:rPr lang="ru-RU" sz="1800" b="1" dirty="0">
                <a:latin typeface="Arial" charset="0"/>
              </a:rPr>
              <a:t>программа дополнительного образования</a:t>
            </a:r>
            <a:r>
              <a:rPr lang="ru-RU" sz="1800" dirty="0">
                <a:latin typeface="Arial" charset="0"/>
              </a:rPr>
              <a:t>, способствующих развитию готовности учащихся осуществлять самоуправляемую учебно-познавательную деятельность. </a:t>
            </a:r>
          </a:p>
          <a:p>
            <a:pPr>
              <a:lnSpc>
                <a:spcPct val="105000"/>
              </a:lnSpc>
              <a:buFont typeface="Arial" charset="0"/>
              <a:buNone/>
            </a:pPr>
            <a:r>
              <a:rPr lang="ru-RU" sz="1800" dirty="0">
                <a:latin typeface="Arial" charset="0"/>
              </a:rPr>
              <a:t>7. Реализация учебно-методического сопровождения </a:t>
            </a:r>
            <a:r>
              <a:rPr lang="ru-RU" sz="1800" b="1" dirty="0">
                <a:latin typeface="Arial" charset="0"/>
              </a:rPr>
              <a:t>воспитательных акций и мероприятий</a:t>
            </a:r>
            <a:r>
              <a:rPr lang="ru-RU" sz="1800" dirty="0">
                <a:latin typeface="Arial" charset="0"/>
              </a:rPr>
              <a:t>, демонстрирующих позитивный потенциал ценности учебно-познавательной деятельности</a:t>
            </a:r>
          </a:p>
          <a:p>
            <a:pPr>
              <a:lnSpc>
                <a:spcPct val="105000"/>
              </a:lnSpc>
              <a:buFont typeface="Arial" charset="0"/>
              <a:buNone/>
            </a:pPr>
            <a:r>
              <a:rPr lang="ru-RU" sz="1800" dirty="0">
                <a:latin typeface="Arial" charset="0"/>
              </a:rPr>
              <a:t>8. Соблюдение требований к ведению </a:t>
            </a:r>
            <a:r>
              <a:rPr lang="ru-RU" sz="1800" b="1" dirty="0">
                <a:latin typeface="Arial" charset="0"/>
              </a:rPr>
              <a:t>портфолио социокультурных достижений</a:t>
            </a:r>
            <a:r>
              <a:rPr lang="ru-RU" sz="1800" dirty="0">
                <a:latin typeface="Arial" charset="0"/>
              </a:rPr>
              <a:t> учащихся, максимально развивающему учебно-управленческие </a:t>
            </a:r>
            <a:r>
              <a:rPr lang="ru-RU" sz="1800">
                <a:latin typeface="Arial" charset="0"/>
              </a:rPr>
              <a:t>умения школьников</a:t>
            </a:r>
          </a:p>
          <a:p>
            <a:pPr>
              <a:lnSpc>
                <a:spcPct val="105000"/>
              </a:lnSpc>
              <a:buFont typeface="Arial" charset="0"/>
              <a:buNone/>
            </a:pPr>
            <a:r>
              <a:rPr lang="ru-RU" sz="1800">
                <a:latin typeface="Arial" charset="0"/>
              </a:rPr>
              <a:t>и </a:t>
            </a:r>
            <a:r>
              <a:rPr lang="ru-RU" sz="1800" dirty="0">
                <a:latin typeface="Arial" charset="0"/>
              </a:rPr>
              <a:t>т.д.</a:t>
            </a: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304800" y="152400"/>
            <a:ext cx="11582400" cy="655320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ct val="85000"/>
              </a:lnSpc>
              <a:spcBef>
                <a:spcPct val="35000"/>
              </a:spcBef>
            </a:pPr>
            <a:r>
              <a:rPr lang="ru-RU" altLang="ja-JP" sz="3600">
                <a:latin typeface="Calibri" pitchFamily="34" charset="0"/>
              </a:rPr>
              <a:t/>
            </a:r>
            <a:br>
              <a:rPr lang="ru-RU" altLang="ja-JP" sz="3600">
                <a:latin typeface="Calibri" pitchFamily="34" charset="0"/>
              </a:rPr>
            </a:br>
            <a:r>
              <a:rPr lang="ru-RU" altLang="ja-JP" sz="3600">
                <a:latin typeface="Calibri" pitchFamily="34" charset="0"/>
              </a:rPr>
              <a:t/>
            </a:r>
            <a:br>
              <a:rPr lang="ru-RU" altLang="ja-JP" sz="3600">
                <a:latin typeface="Calibri" pitchFamily="34" charset="0"/>
              </a:rPr>
            </a:br>
            <a:r>
              <a:rPr lang="ru-RU" altLang="ja-JP" sz="3600">
                <a:latin typeface="Calibri" pitchFamily="34" charset="0"/>
              </a:rPr>
              <a:t/>
            </a:r>
            <a:br>
              <a:rPr lang="ru-RU" altLang="ja-JP" sz="3600">
                <a:latin typeface="Calibri" pitchFamily="34" charset="0"/>
              </a:rPr>
            </a:br>
            <a:r>
              <a:rPr lang="ru-RU" altLang="ja-JP" sz="3600">
                <a:latin typeface="Calibri" pitchFamily="34" charset="0"/>
              </a:rPr>
              <a:t> </a:t>
            </a:r>
            <a:br>
              <a:rPr lang="ru-RU" altLang="ja-JP" sz="3600">
                <a:latin typeface="Calibri" pitchFamily="34" charset="0"/>
              </a:rPr>
            </a:br>
            <a:endParaRPr lang="ru-RU" sz="540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2" name="Заголовок 5">
            <a:extLst>
              <a:ext uri="{FF2B5EF4-FFF2-40B4-BE49-F238E27FC236}">
                <a16:creationId xmlns:a16="http://schemas.microsoft.com/office/drawing/2014/main" id="{5669919B-91B4-F57A-922B-7B3CC51BC04A}"/>
              </a:ext>
            </a:extLst>
          </p:cNvPr>
          <p:cNvSpPr txBox="1">
            <a:spLocks/>
          </p:cNvSpPr>
          <p:nvPr/>
        </p:nvSpPr>
        <p:spPr>
          <a:xfrm>
            <a:off x="304800" y="304800"/>
            <a:ext cx="1398712" cy="58259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b="1" dirty="0">
                <a:solidFill>
                  <a:srgbClr val="0070C0"/>
                </a:solidFill>
              </a:rPr>
              <a:t>Как?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7" name="Rectangle 2"/>
          <p:cNvSpPr>
            <a:spLocks noGrp="1"/>
          </p:cNvSpPr>
          <p:nvPr>
            <p:ph type="ctrTitle" idx="4294967295"/>
          </p:nvPr>
        </p:nvSpPr>
        <p:spPr>
          <a:xfrm>
            <a:off x="6600056" y="4365625"/>
            <a:ext cx="5472608" cy="1955800"/>
          </a:xfrm>
        </p:spPr>
        <p:txBody>
          <a:bodyPr/>
          <a:lstStyle/>
          <a:p>
            <a:r>
              <a:rPr lang="ru-RU" sz="2000" b="1" dirty="0">
                <a:latin typeface="Arial" charset="0"/>
              </a:rPr>
              <a:t/>
            </a:r>
            <a:br>
              <a:rPr lang="ru-RU" sz="2000" b="1" dirty="0">
                <a:latin typeface="Arial" charset="0"/>
              </a:rPr>
            </a:br>
            <a:r>
              <a:rPr lang="ru-RU" sz="2000" b="1" dirty="0">
                <a:latin typeface="Arial" charset="0"/>
              </a:rPr>
              <a:t>Воровщиков Сергей Георгиевич, </a:t>
            </a:r>
            <a:br>
              <a:rPr lang="ru-RU" sz="2000" b="1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доктор педагогических наук, профессор</a:t>
            </a:r>
            <a:r>
              <a:rPr lang="en-US" sz="2000" dirty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/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VorovshikovSG@mgpu.ru</a:t>
            </a:r>
            <a:endParaRPr lang="en-US" sz="2000" dirty="0">
              <a:latin typeface="Arial" charset="0"/>
            </a:endParaRPr>
          </a:p>
        </p:txBody>
      </p:sp>
      <p:sp>
        <p:nvSpPr>
          <p:cNvPr id="418818" name="Rectangle 3"/>
          <p:cNvSpPr>
            <a:spLocks noChangeArrowheads="1"/>
          </p:cNvSpPr>
          <p:nvPr/>
        </p:nvSpPr>
        <p:spPr bwMode="auto">
          <a:xfrm>
            <a:off x="47328" y="908720"/>
            <a:ext cx="7344816" cy="532453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effectLst/>
                <a:latin typeface="+mn-lt"/>
                <a:ea typeface="Times New Roman" panose="02020603050405020304" pitchFamily="18" charset="0"/>
              </a:rPr>
              <a:t>Решения проблем могут умирать, но сами проблемы всегда пребывают живыми. Если бы это было не так, у философии не было бы столь долгой истории!</a:t>
            </a:r>
          </a:p>
          <a:p>
            <a:pPr algn="just"/>
            <a:endParaRPr lang="ru-RU" sz="2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ru-RU" sz="2800" i="1" dirty="0">
                <a:effectLst/>
                <a:latin typeface="+mn-lt"/>
                <a:ea typeface="Times New Roman" panose="02020603050405020304" pitchFamily="18" charset="0"/>
              </a:rPr>
              <a:t>Харальд </a:t>
            </a:r>
            <a:r>
              <a:rPr lang="ru-RU" sz="2800" i="1" dirty="0" err="1">
                <a:effectLst/>
                <a:latin typeface="+mn-lt"/>
                <a:ea typeface="Times New Roman" panose="02020603050405020304" pitchFamily="18" charset="0"/>
              </a:rPr>
              <a:t>Хеффдинг</a:t>
            </a:r>
            <a:r>
              <a:rPr lang="ru-RU" sz="2800" i="1" dirty="0">
                <a:effectLst/>
                <a:latin typeface="+mn-lt"/>
                <a:ea typeface="Times New Roman" panose="02020603050405020304" pitchFamily="18" charset="0"/>
              </a:rPr>
              <a:t>, профессор Копенгагенского университета, Учитель Нильса Бора</a:t>
            </a:r>
            <a:endParaRPr lang="ru-RU" sz="2800" dirty="0">
              <a:effectLst/>
              <a:latin typeface="+mn-lt"/>
              <a:ea typeface="Times New Roman" panose="02020603050405020304" pitchFamily="18" charset="0"/>
            </a:endParaRPr>
          </a:p>
          <a:p>
            <a:endParaRPr kumimoji="1" lang="ru-RU" sz="2800" b="1" dirty="0">
              <a:hlinkClick r:id="rId2"/>
            </a:endParaRPr>
          </a:p>
          <a:p>
            <a:endParaRPr kumimoji="1" lang="ru-RU" sz="2800" b="1" dirty="0">
              <a:hlinkClick r:id="rId2"/>
            </a:endParaRPr>
          </a:p>
          <a:p>
            <a:endParaRPr kumimoji="1" lang="ru-RU" sz="2800" b="1" dirty="0">
              <a:hlinkClick r:id="rId2"/>
            </a:endParaRPr>
          </a:p>
          <a:p>
            <a:pPr algn="ctr"/>
            <a:r>
              <a:rPr kumimoji="1" lang="ru-RU" sz="3200" b="1" dirty="0">
                <a:latin typeface="Times New Roman" pitchFamily="18" charset="0"/>
              </a:rPr>
              <a:t>Спасибо за внимание !</a:t>
            </a:r>
            <a:endParaRPr kumimoji="1" lang="en-US" sz="3200" b="1" dirty="0">
              <a:latin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C4708F9-C1F2-4D57-2612-6C4546F502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168" y="-171400"/>
            <a:ext cx="4653136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826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body" idx="1"/>
          </p:nvPr>
        </p:nvSpPr>
        <p:spPr>
          <a:xfrm>
            <a:off x="551384" y="152400"/>
            <a:ext cx="11161240" cy="67056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bg1"/>
              </a:buClr>
              <a:buFont typeface="Wingdings" pitchFamily="2" charset="2"/>
              <a:buNone/>
            </a:pP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…Я не могу поверить, чтобы наука могла подвинуться далеко, когда ученые ее тянут в разные стороны! </a:t>
            </a:r>
          </a:p>
          <a:p>
            <a:pPr algn="r">
              <a:lnSpc>
                <a:spcPct val="90000"/>
              </a:lnSpc>
              <a:buClr>
                <a:schemeClr val="bg1"/>
              </a:buClr>
              <a:buFont typeface="Wingdings" pitchFamily="2" charset="2"/>
              <a:buNone/>
            </a:pPr>
            <a:r>
              <a:rPr lang="ru-RU" sz="2400" i="1" dirty="0">
                <a:effectLst/>
                <a:latin typeface="+mj-lt"/>
                <a:ea typeface="Times New Roman" panose="02020603050405020304" pitchFamily="18" charset="0"/>
              </a:rPr>
              <a:t>Фауст из философского романа В.Ф. Одоевский «Русские ночи»</a:t>
            </a:r>
          </a:p>
          <a:p>
            <a:pPr algn="ctr">
              <a:lnSpc>
                <a:spcPct val="90000"/>
              </a:lnSpc>
              <a:buClr>
                <a:schemeClr val="bg1"/>
              </a:buClr>
              <a:buFont typeface="Wingdings" pitchFamily="2" charset="2"/>
              <a:buNone/>
            </a:pPr>
            <a:endParaRPr lang="ru-RU" sz="2400" b="1" i="1" dirty="0"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None/>
            </a:pPr>
            <a:r>
              <a:rPr lang="ru-RU" sz="2400" b="1" i="1" dirty="0">
                <a:effectLst/>
                <a:latin typeface="+mj-lt"/>
                <a:ea typeface="Times New Roman" panose="02020603050405020304" pitchFamily="18" charset="0"/>
              </a:rPr>
              <a:t>ФУНКЦИОНАЛЬНАЯ ГРАМОТНОСТЬ </a:t>
            </a:r>
            <a:r>
              <a:rPr lang="ru-RU" sz="2400" i="1" dirty="0">
                <a:effectLst/>
                <a:latin typeface="+mj-lt"/>
                <a:ea typeface="Times New Roman" panose="02020603050405020304" pitchFamily="18" charset="0"/>
              </a:rPr>
              <a:t>– это владение на базовом уровне элементарными действиями, необходимыми для осуществления деятельности в определённой сфере (А.В. Хуторской)</a:t>
            </a:r>
          </a:p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None/>
            </a:pPr>
            <a:endParaRPr lang="ru-RU" sz="24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None/>
            </a:pP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Математическая формула функции y = f (x).  </a:t>
            </a:r>
          </a:p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None/>
            </a:pPr>
            <a:r>
              <a:rPr lang="ru-RU" sz="2400" i="1" dirty="0">
                <a:effectLst/>
                <a:latin typeface="+mj-lt"/>
                <a:ea typeface="Times New Roman" panose="02020603050405020304" pitchFamily="18" charset="0"/>
              </a:rPr>
              <a:t>С педагогической точки зрения: </a:t>
            </a:r>
          </a:p>
          <a:p>
            <a:pPr algn="just">
              <a:lnSpc>
                <a:spcPct val="90000"/>
              </a:lnSpc>
              <a:buClr>
                <a:schemeClr val="bg1"/>
              </a:buClr>
              <a:buFontTx/>
              <a:buChar char="-"/>
            </a:pP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- х – готовность человека, </a:t>
            </a:r>
          </a:p>
          <a:p>
            <a:pPr algn="just">
              <a:lnSpc>
                <a:spcPct val="90000"/>
              </a:lnSpc>
              <a:buClr>
                <a:schemeClr val="bg1"/>
              </a:buClr>
              <a:buFontTx/>
              <a:buChar char="-"/>
            </a:pPr>
            <a:r>
              <a:rPr lang="ru-RU" sz="2400" dirty="0">
                <a:latin typeface="+mj-lt"/>
                <a:ea typeface="Times New Roman" panose="02020603050405020304" pitchFamily="18" charset="0"/>
              </a:rPr>
              <a:t>- </a:t>
            </a: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y – результат применения этой готовности в действии,</a:t>
            </a:r>
          </a:p>
          <a:p>
            <a:pPr algn="just">
              <a:lnSpc>
                <a:spcPct val="90000"/>
              </a:lnSpc>
              <a:buClr>
                <a:schemeClr val="bg1"/>
              </a:buClr>
              <a:buFontTx/>
              <a:buChar char="-"/>
            </a:pPr>
            <a:r>
              <a:rPr lang="ru-RU" sz="2400" dirty="0">
                <a:latin typeface="+mj-lt"/>
                <a:ea typeface="Times New Roman" panose="02020603050405020304" pitchFamily="18" charset="0"/>
              </a:rPr>
              <a:t>-</a:t>
            </a: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 f – функция, позволяющая человеку с готовностью «х», получить результат «y». </a:t>
            </a:r>
          </a:p>
          <a:p>
            <a:pPr algn="just">
              <a:lnSpc>
                <a:spcPct val="90000"/>
              </a:lnSpc>
              <a:buClr>
                <a:schemeClr val="bg1"/>
              </a:buClr>
              <a:buFontTx/>
              <a:buChar char="-"/>
            </a:pP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Если переходить к обучению, то </a:t>
            </a:r>
            <a:r>
              <a:rPr lang="ru-RU" sz="2400" i="1" dirty="0">
                <a:effectLst/>
                <a:latin typeface="+mj-lt"/>
                <a:ea typeface="Times New Roman" panose="02020603050405020304" pitchFamily="18" charset="0"/>
              </a:rPr>
              <a:t>задача учителя </a:t>
            </a: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– научить ученика добиваться результата «y», имея готовность «x» </a:t>
            </a:r>
            <a:endParaRPr lang="ru-RU" sz="2400" i="1" dirty="0"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None/>
            </a:pPr>
            <a:endParaRPr lang="ru-RU" sz="1800" dirty="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46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body" idx="1"/>
          </p:nvPr>
        </p:nvSpPr>
        <p:spPr>
          <a:xfrm>
            <a:off x="191344" y="152400"/>
            <a:ext cx="11593288" cy="6705600"/>
          </a:xfrm>
        </p:spPr>
        <p:txBody>
          <a:bodyPr/>
          <a:lstStyle/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None/>
            </a:pPr>
            <a:r>
              <a:rPr lang="ru-RU" sz="2400" i="1" dirty="0">
                <a:effectLst/>
                <a:latin typeface="+mj-lt"/>
                <a:ea typeface="Times New Roman" panose="02020603050405020304" pitchFamily="18" charset="0"/>
              </a:rPr>
              <a:t>Для развития функциональной грамотности учитель должен:</a:t>
            </a:r>
          </a:p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AutoNum type="arabicPeriod"/>
            </a:pP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1. Иметь заданный результат – образовательный стандарт «y»; </a:t>
            </a:r>
          </a:p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AutoNum type="arabicPeriod"/>
            </a:pP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2. Продиагностировать необходимую готовность ученика «x»; </a:t>
            </a:r>
          </a:p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AutoNum type="arabicPeriod"/>
            </a:pP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3. Знать способы организации создания учеником результата «y»; </a:t>
            </a:r>
          </a:p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AutoNum type="arabicPeriod"/>
            </a:pP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4</a:t>
            </a:r>
            <a:r>
              <a:rPr lang="ru-RU" sz="2400" dirty="0">
                <a:latin typeface="+mj-lt"/>
                <a:ea typeface="Times New Roman" panose="02020603050405020304" pitchFamily="18" charset="0"/>
              </a:rPr>
              <a:t>. В</a:t>
            </a: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ладеть методикой обучения ученика с готовностью «x» достижению результата «y» (А.В. Хуторской)</a:t>
            </a:r>
            <a:endParaRPr lang="ru-RU" sz="2400" i="1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None/>
            </a:pPr>
            <a:endParaRPr lang="ru-RU" sz="2400" b="1" i="1" dirty="0">
              <a:latin typeface="+mj-lt"/>
            </a:endParaRPr>
          </a:p>
          <a:p>
            <a:pPr algn="just">
              <a:lnSpc>
                <a:spcPct val="90000"/>
              </a:lnSpc>
              <a:buClr>
                <a:schemeClr val="bg1"/>
              </a:buClr>
              <a:buFont typeface="Wingdings" pitchFamily="2" charset="2"/>
              <a:buNone/>
            </a:pPr>
            <a:r>
              <a:rPr lang="ru-RU" sz="2400" b="1" i="1" dirty="0">
                <a:latin typeface="+mj-lt"/>
              </a:rPr>
              <a:t>Учебная грамотность обучающихся </a:t>
            </a:r>
            <a:r>
              <a:rPr lang="ru-RU" sz="2400" dirty="0">
                <a:latin typeface="+mj-lt"/>
              </a:rPr>
              <a:t>–</a:t>
            </a:r>
            <a:r>
              <a:rPr lang="ru-RU" sz="24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владение обучающимися на базовом уровне элементарными действиями, необходимыми для </a:t>
            </a:r>
            <a:r>
              <a:rPr lang="ru-RU" altLang="ru-RU" sz="2400" dirty="0">
                <a:latin typeface="+mj-lt"/>
              </a:rPr>
              <a:t>разработки проекта и проведения исследования</a:t>
            </a:r>
          </a:p>
          <a:p>
            <a:pPr marL="0" indent="0" algn="just">
              <a:lnSpc>
                <a:spcPct val="90000"/>
              </a:lnSpc>
              <a:buClr>
                <a:schemeClr val="bg1"/>
              </a:buClr>
              <a:buNone/>
            </a:pPr>
            <a:r>
              <a:rPr lang="ru-RU" sz="2400" dirty="0">
                <a:effectLst/>
                <a:ea typeface="Times New Roman" panose="02020603050405020304" pitchFamily="18" charset="0"/>
              </a:rPr>
              <a:t>(Хуторской А.В. Функциональная грамотность в образовании  / А.В. Хуторской, С.Г. Воровщиков, Г.А. Андрианова и др.: науч.-</a:t>
            </a:r>
            <a:r>
              <a:rPr lang="ru-RU" sz="2400" dirty="0" err="1">
                <a:effectLst/>
                <a:ea typeface="Times New Roman" panose="02020603050405020304" pitchFamily="18" charset="0"/>
              </a:rPr>
              <a:t>методич</a:t>
            </a:r>
            <a:r>
              <a:rPr lang="ru-RU" sz="2400" dirty="0">
                <a:effectLst/>
                <a:ea typeface="Times New Roman" panose="02020603050405020304" pitchFamily="18" charset="0"/>
              </a:rPr>
              <a:t>. пособие; под ред. А.В. Хуторского. – М.: Издательство Института образования человека, 2023. – 123 с.)</a:t>
            </a:r>
          </a:p>
        </p:txBody>
      </p:sp>
    </p:spTree>
    <p:extLst>
      <p:ext uri="{BB962C8B-B14F-4D97-AF65-F5344CB8AC3E}">
        <p14:creationId xmlns:p14="http://schemas.microsoft.com/office/powerpoint/2010/main" val="424720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6388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700"/>
              <a:t>  </a:t>
            </a:r>
            <a:endParaRPr lang="ru-RU" sz="700"/>
          </a:p>
          <a:p>
            <a:pPr algn="r">
              <a:buFont typeface="Arial" charset="0"/>
              <a:buNone/>
            </a:pPr>
            <a:r>
              <a:rPr lang="ru-RU" sz="1000" b="1">
                <a:latin typeface="Times New Roman" pitchFamily="18" charset="0"/>
              </a:rPr>
              <a:t> </a:t>
            </a:r>
            <a:endParaRPr lang="en-US" sz="1000" b="1">
              <a:latin typeface="Times New Roman" pitchFamily="18" charset="0"/>
            </a:endParaRPr>
          </a:p>
        </p:txBody>
      </p:sp>
      <p:graphicFrame>
        <p:nvGraphicFramePr>
          <p:cNvPr id="44045" name="Group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0928557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/>
              <a:tblGrid>
                <a:gridCol w="55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5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5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 кого, есть «Зачем», тот выдержит любое «Как».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Фридрих Ницше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7114" name="Picture 11" descr="Nitzshef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8000" y="0"/>
            <a:ext cx="6604000" cy="74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4">
            <a:extLst>
              <a:ext uri="{FF2B5EF4-FFF2-40B4-BE49-F238E27FC236}">
                <a16:creationId xmlns:a16="http://schemas.microsoft.com/office/drawing/2014/main" id="{83BA9453-3205-8AB9-AB9C-BA485E7B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7" y="142852"/>
            <a:ext cx="2160239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Cambria" pitchFamily="18" charset="0"/>
              </a:rPr>
              <a:t>«ЗАЧЕМ?»</a:t>
            </a:r>
            <a:endParaRPr lang="ru-RU" sz="3200" dirty="0">
              <a:solidFill>
                <a:srgbClr val="0070C0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12192000" cy="6705600"/>
          </a:xfrm>
        </p:spPr>
        <p:txBody>
          <a:bodyPr/>
          <a:lstStyle/>
          <a:p>
            <a:pPr algn="ctr">
              <a:lnSpc>
                <a:spcPct val="90000"/>
              </a:lnSpc>
              <a:buClr>
                <a:schemeClr val="bg1"/>
              </a:buClr>
              <a:buFont typeface="Arial" charset="0"/>
              <a:buNone/>
            </a:pPr>
            <a:r>
              <a:rPr lang="ru-RU" sz="3000" b="1" dirty="0">
                <a:latin typeface="Arial" charset="0"/>
              </a:rPr>
              <a:t>Основные направления исследований отечественных дидактов</a:t>
            </a:r>
            <a:r>
              <a:rPr lang="en-US" sz="3000" b="1" dirty="0">
                <a:latin typeface="Arial" charset="0"/>
              </a:rPr>
              <a:t> </a:t>
            </a:r>
            <a:r>
              <a:rPr lang="ru-RU" sz="3000" b="1" dirty="0">
                <a:latin typeface="Arial" charset="0"/>
              </a:rPr>
              <a:t>общеучебных умений с 70-ых годов ХХ в. по н/в:</a:t>
            </a:r>
          </a:p>
          <a:p>
            <a:pPr algn="ctr">
              <a:lnSpc>
                <a:spcPct val="90000"/>
              </a:lnSpc>
              <a:buClr>
                <a:schemeClr val="bg1"/>
              </a:buClr>
              <a:buFont typeface="Arial" charset="0"/>
              <a:buNone/>
            </a:pPr>
            <a:endParaRPr lang="ru-RU" b="1" dirty="0">
              <a:latin typeface="Arial" charset="0"/>
            </a:endParaRPr>
          </a:p>
          <a:p>
            <a:pPr>
              <a:lnSpc>
                <a:spcPct val="90000"/>
              </a:lnSpc>
              <a:buClr>
                <a:schemeClr val="bg1"/>
              </a:buClr>
              <a:buFont typeface="Arial" charset="0"/>
              <a:buNone/>
            </a:pPr>
            <a:r>
              <a:rPr lang="ru-RU" sz="3000" dirty="0">
                <a:latin typeface="Arial" charset="0"/>
              </a:rPr>
              <a:t>- определение понятия «общеучебные умения»; </a:t>
            </a:r>
          </a:p>
          <a:p>
            <a:pPr>
              <a:lnSpc>
                <a:spcPct val="90000"/>
              </a:lnSpc>
              <a:buClr>
                <a:schemeClr val="bg1"/>
              </a:buClr>
              <a:buFontTx/>
              <a:buNone/>
            </a:pPr>
            <a:r>
              <a:rPr lang="ru-RU" sz="3000" dirty="0">
                <a:latin typeface="Arial" charset="0"/>
              </a:rPr>
              <a:t>- поиск и обоснование классификационных оснований для группировки умений;</a:t>
            </a:r>
          </a:p>
          <a:p>
            <a:pPr>
              <a:lnSpc>
                <a:spcPct val="90000"/>
              </a:lnSpc>
              <a:buClr>
                <a:schemeClr val="bg1"/>
              </a:buClr>
              <a:buFontTx/>
              <a:buNone/>
            </a:pPr>
            <a:r>
              <a:rPr lang="ru-RU" sz="3000" dirty="0">
                <a:latin typeface="Arial" charset="0"/>
              </a:rPr>
              <a:t>-  различная группировка общеучебных умений; </a:t>
            </a:r>
          </a:p>
          <a:p>
            <a:pPr>
              <a:lnSpc>
                <a:spcPct val="90000"/>
              </a:lnSpc>
              <a:buClr>
                <a:schemeClr val="bg1"/>
              </a:buClr>
              <a:buFontTx/>
              <a:buNone/>
            </a:pPr>
            <a:r>
              <a:rPr lang="ru-RU" sz="3000" dirty="0">
                <a:latin typeface="Arial" charset="0"/>
              </a:rPr>
              <a:t>- установление специфических особенностей отдельных групп общеучебных умений; </a:t>
            </a:r>
          </a:p>
          <a:p>
            <a:pPr>
              <a:lnSpc>
                <a:spcPct val="90000"/>
              </a:lnSpc>
              <a:buClr>
                <a:schemeClr val="bg1"/>
              </a:buClr>
              <a:buFontTx/>
              <a:buNone/>
            </a:pPr>
            <a:r>
              <a:rPr lang="ru-RU" sz="3000" dirty="0">
                <a:latin typeface="Arial" charset="0"/>
              </a:rPr>
              <a:t>- выявление динамики развития каждой группы умений; </a:t>
            </a:r>
          </a:p>
          <a:p>
            <a:pPr>
              <a:lnSpc>
                <a:spcPct val="90000"/>
              </a:lnSpc>
              <a:buClr>
                <a:schemeClr val="bg1"/>
              </a:buClr>
              <a:buFontTx/>
              <a:buNone/>
            </a:pPr>
            <a:r>
              <a:rPr lang="ru-RU" sz="3000" dirty="0">
                <a:latin typeface="Arial" charset="0"/>
              </a:rPr>
              <a:t>- определение роли конкретных учебных предметов в совершенствовании тех или иных групп общеучебных умений и т.д.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/>
          </p:cNvSpPr>
          <p:nvPr>
            <p:ph type="body" idx="1"/>
          </p:nvPr>
        </p:nvSpPr>
        <p:spPr>
          <a:xfrm>
            <a:off x="203200" y="188913"/>
            <a:ext cx="11785600" cy="6516687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ru-RU" sz="2800" b="1">
                <a:latin typeface="Arial" charset="0"/>
              </a:rPr>
              <a:t>Требования к классификации</a:t>
            </a:r>
            <a:r>
              <a:rPr lang="ru-RU" sz="2800">
                <a:latin typeface="Arial" charset="0"/>
              </a:rPr>
              <a:t> </a:t>
            </a:r>
            <a:r>
              <a:rPr lang="ru-RU" sz="2800" b="1">
                <a:latin typeface="Arial" charset="0"/>
              </a:rPr>
              <a:t>общеучебных умений</a:t>
            </a:r>
          </a:p>
          <a:p>
            <a:pPr>
              <a:lnSpc>
                <a:spcPct val="95000"/>
              </a:lnSpc>
              <a:buFont typeface="Arial" charset="0"/>
              <a:buNone/>
            </a:pPr>
            <a:r>
              <a:rPr lang="ru-RU" sz="2800" b="1">
                <a:latin typeface="Arial" charset="0"/>
              </a:rPr>
              <a:t>-</a:t>
            </a:r>
            <a:r>
              <a:rPr lang="ru-RU" sz="2800">
                <a:latin typeface="Arial" charset="0"/>
              </a:rPr>
              <a:t> соблюдать логические правила классификации;</a:t>
            </a:r>
            <a:r>
              <a:rPr lang="ru-RU" sz="2800" b="1">
                <a:latin typeface="Arial" charset="0"/>
              </a:rPr>
              <a:t> </a:t>
            </a:r>
          </a:p>
          <a:p>
            <a:pPr>
              <a:lnSpc>
                <a:spcPct val="95000"/>
              </a:lnSpc>
              <a:buFont typeface="Arial" charset="0"/>
              <a:buNone/>
            </a:pPr>
            <a:r>
              <a:rPr lang="ru-RU" sz="2800" b="1">
                <a:latin typeface="Arial" charset="0"/>
              </a:rPr>
              <a:t>-</a:t>
            </a:r>
            <a:r>
              <a:rPr lang="ru-RU" sz="2800">
                <a:latin typeface="Arial" charset="0"/>
              </a:rPr>
              <a:t> создаваться с учетом достижений не только психологии, но и гносеологии, педагогики;</a:t>
            </a:r>
            <a:endParaRPr lang="ru-RU" sz="2800" b="1">
              <a:latin typeface="Arial" charset="0"/>
            </a:endParaRPr>
          </a:p>
          <a:p>
            <a:pPr>
              <a:lnSpc>
                <a:spcPct val="95000"/>
              </a:lnSpc>
              <a:buFont typeface="Arial" charset="0"/>
              <a:buNone/>
            </a:pPr>
            <a:r>
              <a:rPr lang="ru-RU" sz="2800" b="1">
                <a:latin typeface="Arial" charset="0"/>
              </a:rPr>
              <a:t>-</a:t>
            </a:r>
            <a:r>
              <a:rPr lang="ru-RU" sz="2800">
                <a:latin typeface="Arial" charset="0"/>
              </a:rPr>
              <a:t> учитывать требования современных примерных программ учебных курсов;</a:t>
            </a:r>
            <a:endParaRPr lang="ru-RU" sz="2800" b="1">
              <a:latin typeface="Arial" charset="0"/>
            </a:endParaRPr>
          </a:p>
          <a:p>
            <a:pPr>
              <a:lnSpc>
                <a:spcPct val="95000"/>
              </a:lnSpc>
              <a:buFont typeface="Arial" charset="0"/>
              <a:buNone/>
            </a:pPr>
            <a:r>
              <a:rPr lang="ru-RU" sz="2800" b="1">
                <a:latin typeface="Arial" charset="0"/>
              </a:rPr>
              <a:t>-</a:t>
            </a:r>
            <a:r>
              <a:rPr lang="ru-RU" sz="2800">
                <a:latin typeface="Arial" charset="0"/>
              </a:rPr>
              <a:t> обладать обоснованными в пояснительной записке основаниями для классификации умений;</a:t>
            </a:r>
            <a:endParaRPr lang="ru-RU" sz="2800" b="1">
              <a:latin typeface="Arial" charset="0"/>
            </a:endParaRPr>
          </a:p>
          <a:p>
            <a:pPr>
              <a:lnSpc>
                <a:spcPct val="95000"/>
              </a:lnSpc>
              <a:buFont typeface="Arial" charset="0"/>
              <a:buNone/>
            </a:pPr>
            <a:r>
              <a:rPr lang="ru-RU" sz="2800" b="1">
                <a:latin typeface="Arial" charset="0"/>
              </a:rPr>
              <a:t>-</a:t>
            </a:r>
            <a:r>
              <a:rPr lang="ru-RU" sz="2800">
                <a:latin typeface="Arial" charset="0"/>
              </a:rPr>
              <a:t> содержать конкретные операционально представленные формулировки умений;</a:t>
            </a:r>
            <a:endParaRPr lang="ru-RU" sz="2800" b="1">
              <a:latin typeface="Arial" charset="0"/>
            </a:endParaRPr>
          </a:p>
          <a:p>
            <a:pPr>
              <a:lnSpc>
                <a:spcPct val="95000"/>
              </a:lnSpc>
              <a:buFont typeface="Arial" charset="0"/>
              <a:buNone/>
            </a:pPr>
            <a:r>
              <a:rPr lang="ru-RU" sz="2800" b="1">
                <a:latin typeface="Arial" charset="0"/>
              </a:rPr>
              <a:t>-</a:t>
            </a:r>
            <a:r>
              <a:rPr lang="ru-RU" sz="2800">
                <a:latin typeface="Arial" charset="0"/>
              </a:rPr>
              <a:t> включать определение необходимых понятий и алгоритмов реализации умений;</a:t>
            </a:r>
            <a:endParaRPr lang="ru-RU" sz="2800" b="1">
              <a:latin typeface="Arial" charset="0"/>
            </a:endParaRPr>
          </a:p>
          <a:p>
            <a:pPr>
              <a:lnSpc>
                <a:spcPct val="95000"/>
              </a:lnSpc>
              <a:buFont typeface="Arial" charset="0"/>
              <a:buNone/>
            </a:pPr>
            <a:r>
              <a:rPr lang="ru-RU" sz="2800" b="1">
                <a:latin typeface="Arial" charset="0"/>
              </a:rPr>
              <a:t>-</a:t>
            </a:r>
            <a:r>
              <a:rPr lang="ru-RU" sz="2800">
                <a:latin typeface="Arial" charset="0"/>
              </a:rPr>
              <a:t> иметь удобную для пользователя нумерацию умений.</a:t>
            </a:r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/>
          </p:cNvSpPr>
          <p:nvPr>
            <p:ph type="body" sz="half" idx="1"/>
          </p:nvPr>
        </p:nvSpPr>
        <p:spPr>
          <a:xfrm>
            <a:off x="1117600" y="1827213"/>
            <a:ext cx="5486400" cy="4041775"/>
          </a:xfrm>
        </p:spPr>
        <p:txBody>
          <a:bodyPr/>
          <a:lstStyle/>
          <a:p>
            <a:endParaRPr lang="ru-RU" sz="2800" b="1"/>
          </a:p>
          <a:p>
            <a:pPr>
              <a:buFont typeface="Arial" charset="0"/>
              <a:buNone/>
            </a:pPr>
            <a:endParaRPr lang="ru-RU" sz="2800" b="1"/>
          </a:p>
          <a:p>
            <a:pPr>
              <a:buFont typeface="Arial" charset="0"/>
              <a:buNone/>
            </a:pPr>
            <a:endParaRPr lang="ru-RU" sz="2800" b="1"/>
          </a:p>
          <a:p>
            <a:pPr>
              <a:lnSpc>
                <a:spcPct val="75000"/>
              </a:lnSpc>
              <a:spcBef>
                <a:spcPct val="10000"/>
              </a:spcBef>
            </a:pPr>
            <a:endParaRPr lang="en-US" sz="4000" b="1" i="1">
              <a:latin typeface="Times New Roman" pitchFamily="18" charset="0"/>
            </a:endParaRPr>
          </a:p>
          <a:p>
            <a:pPr>
              <a:lnSpc>
                <a:spcPct val="75000"/>
              </a:lnSpc>
              <a:spcBef>
                <a:spcPct val="10000"/>
              </a:spcBef>
            </a:pPr>
            <a:endParaRPr lang="en-US" sz="4000" b="1" i="1">
              <a:latin typeface="Times New Roman" pitchFamily="18" charset="0"/>
            </a:endParaRPr>
          </a:p>
          <a:p>
            <a:pPr>
              <a:lnSpc>
                <a:spcPct val="75000"/>
              </a:lnSpc>
              <a:spcBef>
                <a:spcPct val="10000"/>
              </a:spcBef>
            </a:pPr>
            <a:endParaRPr lang="en-US" sz="4000" b="1" i="1">
              <a:latin typeface="Times New Roman" pitchFamily="18" charset="0"/>
            </a:endParaRPr>
          </a:p>
          <a:p>
            <a:pPr>
              <a:lnSpc>
                <a:spcPct val="75000"/>
              </a:lnSpc>
              <a:spcBef>
                <a:spcPct val="10000"/>
              </a:spcBef>
            </a:pPr>
            <a:endParaRPr lang="en-US" sz="4000" b="1" i="1">
              <a:latin typeface="Times New Roman" pitchFamily="18" charset="0"/>
            </a:endParaRPr>
          </a:p>
          <a:p>
            <a:pPr>
              <a:lnSpc>
                <a:spcPct val="75000"/>
              </a:lnSpc>
              <a:spcBef>
                <a:spcPct val="10000"/>
              </a:spcBef>
            </a:pPr>
            <a:endParaRPr lang="en-US" sz="4000" b="1" i="1">
              <a:latin typeface="Times New Roman" pitchFamily="18" charset="0"/>
            </a:endParaRPr>
          </a:p>
          <a:p>
            <a:pPr>
              <a:lnSpc>
                <a:spcPct val="75000"/>
              </a:lnSpc>
              <a:spcBef>
                <a:spcPct val="10000"/>
              </a:spcBef>
            </a:pPr>
            <a:endParaRPr lang="en-US" sz="3600" b="1">
              <a:latin typeface="Times New Roman" pitchFamily="18" charset="0"/>
            </a:endParaRPr>
          </a:p>
          <a:p>
            <a:pPr>
              <a:lnSpc>
                <a:spcPct val="75000"/>
              </a:lnSpc>
              <a:spcBef>
                <a:spcPct val="10000"/>
              </a:spcBef>
              <a:buFont typeface="Arial" charset="0"/>
              <a:buNone/>
            </a:pPr>
            <a:endParaRPr lang="en-US" sz="3600" b="1">
              <a:latin typeface="Times New Roman" pitchFamily="18" charset="0"/>
            </a:endParaRPr>
          </a:p>
        </p:txBody>
      </p:sp>
      <p:graphicFrame>
        <p:nvGraphicFramePr>
          <p:cNvPr id="81933" name="Group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3385443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/>
              <a:tblGrid>
                <a:gridCol w="599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…в дидактике и школьной практике недостаточно уделяется внимания умениям осуществлять процесс учения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Шамова Т.И. Активизация учения школьников. 1976 г.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5002" name="Picture 11" descr="из газет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6688" y="0"/>
            <a:ext cx="604867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08000" y="152400"/>
            <a:ext cx="11176000" cy="6553200"/>
          </a:xfrm>
        </p:spPr>
        <p:txBody>
          <a:bodyPr/>
          <a:lstStyle/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en-GB" sz="2000" dirty="0">
                <a:latin typeface="Arial" charset="0"/>
              </a:rPr>
              <a:t> </a:t>
            </a:r>
            <a:r>
              <a:rPr lang="ru-RU" sz="3400" b="1" dirty="0">
                <a:latin typeface="Arial" charset="0"/>
              </a:rPr>
              <a:t>Классификация общеучебных умений </a:t>
            </a:r>
            <a:br>
              <a:rPr lang="ru-RU" sz="3400" b="1" dirty="0">
                <a:latin typeface="Arial" charset="0"/>
              </a:rPr>
            </a:br>
            <a:r>
              <a:rPr lang="ru-RU" sz="2800" dirty="0">
                <a:latin typeface="Arial" charset="0"/>
              </a:rPr>
              <a:t>(Д.В. </a:t>
            </a:r>
            <a:r>
              <a:rPr lang="ru-RU" sz="2800" dirty="0" err="1">
                <a:latin typeface="Arial" charset="0"/>
              </a:rPr>
              <a:t>Татьянченко</a:t>
            </a:r>
            <a:r>
              <a:rPr lang="ru-RU" sz="2800" dirty="0">
                <a:latin typeface="Arial" charset="0"/>
              </a:rPr>
              <a:t> и С.Г. Воровщиков)</a:t>
            </a:r>
            <a:endParaRPr lang="en-GB" sz="2800" dirty="0">
              <a:latin typeface="Arial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000" dirty="0">
                <a:latin typeface="Arial" charset="0"/>
              </a:rPr>
              <a:t>  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b="1" dirty="0">
                <a:latin typeface="Arial" charset="0"/>
              </a:rPr>
              <a:t>1. Учебно-управленческие умения.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b="1" dirty="0">
                <a:latin typeface="Arial" charset="0"/>
              </a:rPr>
              <a:t>2. Учебно-информационные умения.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dirty="0">
                <a:latin typeface="Arial" charset="0"/>
              </a:rPr>
              <a:t>    2.1. Умения работать с письменными текстами.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dirty="0">
                <a:latin typeface="Arial" charset="0"/>
              </a:rPr>
              <a:t>    2.2. Умения работать с устными текстами.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dirty="0">
                <a:latin typeface="Arial" charset="0"/>
              </a:rPr>
              <a:t>    2.3. Умения работать с реальными объектами как источниками информации.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b="1" dirty="0">
                <a:latin typeface="Arial" charset="0"/>
              </a:rPr>
              <a:t>3. Учебно-логические умения.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dirty="0">
                <a:latin typeface="Arial" charset="0"/>
              </a:rPr>
              <a:t>    3.1. Анализ и синтез.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dirty="0">
                <a:latin typeface="Arial" charset="0"/>
              </a:rPr>
              <a:t>    3.2. Сравнение.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dirty="0">
                <a:latin typeface="Arial" charset="0"/>
              </a:rPr>
              <a:t>    3.3. Обобщение и классификация.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dirty="0">
                <a:latin typeface="Arial" charset="0"/>
              </a:rPr>
              <a:t>    3.4. Определение понятий.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dirty="0">
                <a:latin typeface="Arial" charset="0"/>
              </a:rPr>
              <a:t>    3.5. Доказательство и опровержение.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ru-RU" sz="2700" dirty="0">
                <a:latin typeface="Arial" charset="0"/>
              </a:rPr>
              <a:t>    3.6. Определение и решение проблем.</a:t>
            </a:r>
          </a:p>
        </p:txBody>
      </p:sp>
      <p:sp>
        <p:nvSpPr>
          <p:cNvPr id="2" name="Прямоугольник 4">
            <a:extLst>
              <a:ext uri="{FF2B5EF4-FFF2-40B4-BE49-F238E27FC236}">
                <a16:creationId xmlns:a16="http://schemas.microsoft.com/office/drawing/2014/main" id="{5C844819-C9FE-E6CB-7674-6968DC4E8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352" y="404664"/>
            <a:ext cx="18722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Cambria" pitchFamily="18" charset="0"/>
              </a:rPr>
              <a:t>«ЧТО?»</a:t>
            </a:r>
            <a:endParaRPr lang="ru-RU" sz="3200" dirty="0">
              <a:solidFill>
                <a:srgbClr val="0070C0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"/>
            <a:ext cx="12192000" cy="65532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400" b="1">
                <a:latin typeface="Arial" charset="0"/>
              </a:rPr>
              <a:t>2.1.12. </a:t>
            </a:r>
            <a:r>
              <a:rPr lang="ru-RU" sz="2400">
                <a:latin typeface="Arial" charset="0"/>
              </a:rPr>
              <a:t>Составлять </a:t>
            </a:r>
            <a:r>
              <a:rPr lang="ru-RU" sz="2400" i="1">
                <a:latin typeface="Arial" charset="0"/>
              </a:rPr>
              <a:t>простой план </a:t>
            </a:r>
            <a:r>
              <a:rPr lang="ru-RU" sz="2400">
                <a:latin typeface="Arial" charset="0"/>
              </a:rPr>
              <a:t>письменного текста.</a:t>
            </a:r>
          </a:p>
          <a:p>
            <a:r>
              <a:rPr lang="ru-RU" sz="2400" i="1">
                <a:latin typeface="Arial" charset="0"/>
              </a:rPr>
              <a:t>План </a:t>
            </a:r>
            <a:r>
              <a:rPr lang="ru-RU" sz="2400">
                <a:latin typeface="Arial" charset="0"/>
              </a:rPr>
              <a:t>– это последовательное представление частей содержания изученного текста в кратких формулировках, отражающих </a:t>
            </a:r>
            <a:r>
              <a:rPr lang="ru-RU" sz="2400" i="1">
                <a:latin typeface="Arial" charset="0"/>
              </a:rPr>
              <a:t>тему </a:t>
            </a:r>
            <a:r>
              <a:rPr lang="ru-RU" sz="2400">
                <a:latin typeface="Arial" charset="0"/>
              </a:rPr>
              <a:t>и/или </a:t>
            </a:r>
            <a:r>
              <a:rPr lang="ru-RU" sz="2400" i="1">
                <a:latin typeface="Arial" charset="0"/>
              </a:rPr>
              <a:t>основную мысль</a:t>
            </a:r>
            <a:r>
              <a:rPr lang="ru-RU" sz="2400">
                <a:latin typeface="Arial" charset="0"/>
              </a:rPr>
              <a:t>.</a:t>
            </a:r>
          </a:p>
          <a:p>
            <a:r>
              <a:rPr lang="ru-RU" sz="2400" i="1">
                <a:latin typeface="Arial" charset="0"/>
              </a:rPr>
              <a:t>Тема </a:t>
            </a:r>
            <a:r>
              <a:rPr lang="ru-RU" sz="2400">
                <a:latin typeface="Arial" charset="0"/>
              </a:rPr>
              <a:t>– это исходный пункт текста или его части, то, относительно чего нечто утверждается или спрашивается.</a:t>
            </a:r>
          </a:p>
          <a:p>
            <a:r>
              <a:rPr lang="ru-RU" sz="2400" i="1">
                <a:latin typeface="Arial" charset="0"/>
              </a:rPr>
              <a:t>Основная мысль </a:t>
            </a:r>
            <a:r>
              <a:rPr lang="ru-RU" sz="2400">
                <a:latin typeface="Arial" charset="0"/>
              </a:rPr>
              <a:t>– это то, что утверждается или спрашивается о теме.</a:t>
            </a:r>
          </a:p>
          <a:p>
            <a:r>
              <a:rPr lang="ru-RU" sz="2400" i="1">
                <a:latin typeface="Arial" charset="0"/>
              </a:rPr>
              <a:t>Простой план </a:t>
            </a:r>
            <a:r>
              <a:rPr lang="ru-RU" sz="2400">
                <a:latin typeface="Arial" charset="0"/>
              </a:rPr>
              <a:t>– это план, включающий название значительных частей текста. Графическая форма записи простого плана выглядит следующим образом: </a:t>
            </a:r>
          </a:p>
          <a:p>
            <a:pPr>
              <a:buFont typeface="Arial" charset="0"/>
              <a:buNone/>
            </a:pPr>
            <a:r>
              <a:rPr lang="ru-RU" sz="2400">
                <a:latin typeface="Arial" charset="0"/>
              </a:rPr>
              <a:t>            1.</a:t>
            </a:r>
          </a:p>
          <a:p>
            <a:pPr>
              <a:buFont typeface="Arial" charset="0"/>
              <a:buNone/>
            </a:pPr>
            <a:r>
              <a:rPr lang="ru-RU" sz="2400">
                <a:latin typeface="Arial" charset="0"/>
              </a:rPr>
              <a:t>            2.</a:t>
            </a:r>
          </a:p>
          <a:p>
            <a:pPr>
              <a:buFont typeface="Arial" charset="0"/>
              <a:buNone/>
            </a:pPr>
            <a:r>
              <a:rPr lang="ru-RU" sz="2400">
                <a:latin typeface="Arial" charset="0"/>
              </a:rPr>
              <a:t>            3. и т.д.</a:t>
            </a:r>
          </a:p>
          <a:p>
            <a:pPr>
              <a:buFont typeface="Arial" charset="0"/>
              <a:buNone/>
            </a:pPr>
            <a:r>
              <a:rPr lang="ru-RU" sz="2400" b="1">
                <a:latin typeface="Arial" charset="0"/>
              </a:rPr>
              <a:t>2.1.13. </a:t>
            </a:r>
            <a:r>
              <a:rPr lang="ru-RU" sz="2400">
                <a:latin typeface="Arial" charset="0"/>
              </a:rPr>
              <a:t>Грамотно и каллиграфически </a:t>
            </a:r>
            <a:r>
              <a:rPr lang="ru-RU" sz="2400" i="1">
                <a:latin typeface="Arial" charset="0"/>
              </a:rPr>
              <a:t>правильно </a:t>
            </a:r>
            <a:r>
              <a:rPr lang="ru-RU" sz="2400">
                <a:latin typeface="Arial" charset="0"/>
              </a:rPr>
              <a:t>(т.е. разборчиво, связно, в соответствии с утвержденными нормами) списывать и писать под диктовку тексты. Темп письма и объем текста соответствуют утвержденной норме.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2212</TotalTime>
  <Words>940</Words>
  <Application>Microsoft Office PowerPoint</Application>
  <PresentationFormat>Широкоэкранный</PresentationFormat>
  <Paragraphs>113</Paragraphs>
  <Slides>11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Calibri</vt:lpstr>
      <vt:lpstr>Cambria</vt:lpstr>
      <vt:lpstr>Times New Roman</vt:lpstr>
      <vt:lpstr>Wingdings</vt:lpstr>
      <vt:lpstr>Тема Office</vt:lpstr>
      <vt:lpstr>       ГОСУДАРСТВЕННОЕ АВТОНОМНОЕ ОБРАЗОВАТЕЛЬНОЕ УЧРЕЖДЕНИЕ ВЫСШЕГО ОБРАЗОВАНИЯ ГОРОДА МОСКВЫ     МОСКОВСКИЙ ГОРОДСКОЙ ПЕДАГОГИЧЕСКИЙ   УНИВЕРСИТЕТ Институт педагогики и психологии образования   Международный креатив-форум  «СОЦИАЛЬНАЯ ДИДАКТИКА: ЗА ПРЕДЕЛАМИ ПРИВЫЧНЫХ ПОНЯТИЙ»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МОДЕЛЬ ВНУТРИШКОЛЬНОЙ СИСТЕМЫ УЧЕБНО-МЕТОДИЧЕСКОГО ОБЕСПЕЧЕНИЯ ОСВОЕНИЯ УЧЕБНОЙ ГРАМОТНОСТИ (УГ)</vt:lpstr>
      <vt:lpstr> Воровщиков Сергей Георгиевич,  доктор педагогических наук, профессор  VorovshikovSG@mgpu.ru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автономное образовательное учреждение высшего образования города Москвы «Московский городской педагогический университет» Институт естествознания и спортивных технологий</dc:title>
  <dc:creator>Алексей</dc:creator>
  <cp:lastModifiedBy>Кудряшова Анастасия Александровна</cp:lastModifiedBy>
  <cp:revision>89</cp:revision>
  <dcterms:created xsi:type="dcterms:W3CDTF">2019-02-17T08:02:22Z</dcterms:created>
  <dcterms:modified xsi:type="dcterms:W3CDTF">2023-03-09T08:30:26Z</dcterms:modified>
</cp:coreProperties>
</file>