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0"/>
  </p:notesMasterIdLst>
  <p:sldIdLst>
    <p:sldId id="296" r:id="rId2"/>
    <p:sldId id="298" r:id="rId3"/>
    <p:sldId id="304" r:id="rId4"/>
    <p:sldId id="292" r:id="rId5"/>
    <p:sldId id="305" r:id="rId6"/>
    <p:sldId id="300" r:id="rId7"/>
    <p:sldId id="301" r:id="rId8"/>
    <p:sldId id="302" r:id="rId9"/>
    <p:sldId id="307" r:id="rId10"/>
    <p:sldId id="303" r:id="rId11"/>
    <p:sldId id="306" r:id="rId12"/>
    <p:sldId id="297" r:id="rId13"/>
    <p:sldId id="279" r:id="rId14"/>
    <p:sldId id="280" r:id="rId15"/>
    <p:sldId id="285" r:id="rId16"/>
    <p:sldId id="287" r:id="rId17"/>
    <p:sldId id="290" r:id="rId18"/>
    <p:sldId id="29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4741"/>
    <a:srgbClr val="4F63AC"/>
    <a:srgbClr val="84B1DF"/>
    <a:srgbClr val="C896C3"/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1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06191-5E15-45D1-AF9C-0E942AB1F06F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FE67C6-FAD2-41FD-8D1E-F1030FD08E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930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29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84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5349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84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285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398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11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350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>
            <a:normAutofit/>
          </a:bodyPr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B2B84-0050-40C8-9ACE-E37AE7E9F83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823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93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06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4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97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26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56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27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37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97F3-8A2C-4D7A-8598-C7667BFBC64D}" type="datetimeFigureOut">
              <a:rPr lang="ru-RU" smtClean="0"/>
              <a:pPr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9BEED6-39BF-451F-A025-F58639579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90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Урок как событие 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Рожков Михаил Иосифович, главный научный сотрудник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</a:rPr>
              <a:t>ВЦХТ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 доктор педагогических наук, профессор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</a:rPr>
              <a:t>ЯГПУ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, заслуженный деятель науки РФ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74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Сериков Владислав Владиславович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«Урок становится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для ученика познанием своих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сил и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возможностей, рефлексией, </a:t>
            </a:r>
            <a:r>
              <a:rPr lang="ru-RU" b="1" i="1" dirty="0" err="1" smtClean="0">
                <a:solidFill>
                  <a:schemeClr val="accent5">
                    <a:lumMod val="50000"/>
                  </a:schemeClr>
                </a:solidFill>
              </a:rPr>
              <a:t>самоосознанием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, актуализацией сил само развития.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Личность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преодолевает зависимость от среды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и, в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том числе, от педагогических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воздействий. Логика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урока развивается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по направлению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к целостному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гуманитарному пространству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становления субъектной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позиции учащегося».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207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Учебная деятельность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Учебная деятельность есть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форма активного отношения школьника к изучаемому учебному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материалу.</a:t>
            </a:r>
          </a:p>
          <a:p>
            <a:pPr algn="just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Активность познания - это проявление преобразовательного, творческого отношения школьника к объектам его познания. 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Активность предполагает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наличие таких моментов, как избирательность подхода к объектам познания, выбор объекта в последующей деятельности, направленной на решение проблемы. </a:t>
            </a:r>
          </a:p>
        </p:txBody>
      </p:sp>
    </p:spTree>
    <p:extLst>
      <p:ext uri="{BB962C8B-B14F-4D97-AF65-F5344CB8AC3E}">
        <p14:creationId xmlns:p14="http://schemas.microsoft.com/office/powerpoint/2010/main" val="4098656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</a:rPr>
              <a:t>Махмутов</a:t>
            </a:r>
            <a:r>
              <a:rPr lang="ru-RU" b="1" dirty="0" smtClean="0">
                <a:solidFill>
                  <a:srgbClr val="C00000"/>
                </a:solidFill>
              </a:rPr>
              <a:t> Мирза </a:t>
            </a:r>
            <a:r>
              <a:rPr lang="ru-RU" b="1" dirty="0" err="1" smtClean="0">
                <a:solidFill>
                  <a:srgbClr val="C00000"/>
                </a:solidFill>
              </a:rPr>
              <a:t>Исмаилович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Урок (и процесс обучения в целом) может быть эффективным и высококачественным лишь при одном условии: необходимо найти оптимальное сочетание внешней (методической) подструктуры с внутренней, логико-психологической. Только в таком случае структура урока, представляющая собой оптимальное сочетание внешних и внутренних элементов процесса обучения, создаст возможности управления самостоятельной учебно-познавательной деятельностью ученика. 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750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8413" cy="160496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</a:rPr>
              <a:t>Воспитание как педагогическое сопровождение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2500313"/>
            <a:ext cx="6348413" cy="3541712"/>
          </a:xfrm>
        </p:spPr>
        <p:txBody>
          <a:bodyPr>
            <a:normAutofit/>
          </a:bodyPr>
          <a:lstStyle/>
          <a:p>
            <a:pPr marL="274320" indent="-274320" algn="just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u="sng" dirty="0">
                <a:solidFill>
                  <a:srgbClr val="002060"/>
                </a:solidFill>
              </a:rPr>
              <a:t>Развитие личности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/>
              <a:t>- процесс, в котором происходят как количественные, так и качественные преобразования в человеке, существенно влияющие на его социальное существование.</a:t>
            </a:r>
            <a:endParaRPr lang="ru-RU" sz="2000" dirty="0"/>
          </a:p>
          <a:p>
            <a:pPr marL="274320" indent="-274320" algn="just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u="sng" dirty="0">
                <a:solidFill>
                  <a:srgbClr val="002060"/>
                </a:solidFill>
              </a:rPr>
              <a:t>Воспитание</a:t>
            </a:r>
            <a:r>
              <a:rPr lang="ru-RU" sz="2000" b="1" dirty="0"/>
              <a:t> - педагогическое сопровождение развития человека, реализующего субъектную позицию, основанную на гуманистических, нравственных ценностях.</a:t>
            </a:r>
            <a:endParaRPr lang="ru-RU" sz="2000" dirty="0"/>
          </a:p>
          <a:p>
            <a:pPr marL="0" indent="0" algn="just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</a:rPr>
              <a:t>Критерии реализации субъектной позиции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самостоятельная оценка происходящих событий;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- </a:t>
            </a:r>
            <a:r>
              <a:rPr lang="ru-RU" b="1" dirty="0"/>
              <a:t>осознание собственной значимости для других людей, ответственности за результаты </a:t>
            </a:r>
            <a:r>
              <a:rPr lang="ru-RU" b="1" dirty="0" smtClean="0"/>
              <a:t>деятельности; </a:t>
            </a:r>
            <a:endParaRPr lang="ru-RU" b="1" dirty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- способность к </a:t>
            </a:r>
            <a:r>
              <a:rPr lang="ru-RU" b="1" dirty="0" smtClean="0"/>
              <a:t>рефлексии;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- </a:t>
            </a:r>
            <a:r>
              <a:rPr lang="ru-RU" b="1" dirty="0"/>
              <a:t>направленность на реализацию «САМО...» — </a:t>
            </a:r>
            <a:r>
              <a:rPr lang="ru-RU" b="1" dirty="0" smtClean="0"/>
              <a:t>саморазвития, самопознания самореализации, самоуправления;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 smtClean="0"/>
              <a:t>- </a:t>
            </a:r>
            <a:r>
              <a:rPr lang="ru-RU" b="1" dirty="0"/>
              <a:t>способность самостоятельно вносить коррективы в свою </a:t>
            </a:r>
            <a:r>
              <a:rPr lang="ru-RU" b="1" dirty="0" smtClean="0"/>
              <a:t>деятельность.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Поле самореализации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1885950" y="1598613"/>
            <a:ext cx="7258050" cy="3363912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Поле самореализации – это совокупность разнообразных объектов и условий, позволяющих реализовать потребности и интересы </a:t>
            </a:r>
            <a:r>
              <a:rPr lang="ru-RU" sz="2000" b="1" i="1" dirty="0" err="1" smtClean="0">
                <a:solidFill>
                  <a:schemeClr val="accent5">
                    <a:lumMod val="50000"/>
                  </a:schemeClr>
                </a:solidFill>
              </a:rPr>
              <a:t>ребенка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, утвердить собственную  значимость, достигнуть желаемого </a:t>
            </a: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социального </a:t>
            </a:r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статуса</a:t>
            </a:r>
          </a:p>
          <a:p>
            <a:pPr marL="274320" indent="-274320" algn="just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сфера деятельности (освоение новых видов деятельности);</a:t>
            </a:r>
          </a:p>
          <a:p>
            <a:pPr marL="274320" indent="-274320" algn="just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 сфера общения  (новые связи и отношения);</a:t>
            </a:r>
          </a:p>
          <a:p>
            <a:pPr marL="274320" indent="-274320" algn="just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b="1" i="1" dirty="0">
                <a:solidFill>
                  <a:schemeClr val="accent5">
                    <a:lumMod val="50000"/>
                  </a:schemeClr>
                </a:solidFill>
              </a:rPr>
              <a:t>сфера самопознания  (профессиональные и социальные пробы);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ru-RU" sz="20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C00000"/>
                </a:solidFill>
              </a:rPr>
              <a:t>Ситуации успеха</a:t>
            </a:r>
          </a:p>
        </p:txBody>
      </p:sp>
      <p:sp>
        <p:nvSpPr>
          <p:cNvPr id="378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Ребёнок должен ощутить  необходимость преодоления и познать радость преодоления, существенно влияют на результаты  его деятельности на его реальный успех. </a:t>
            </a:r>
          </a:p>
          <a:p>
            <a:pPr algn="just"/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Именно в процессе преодоления возникает стремление к саморазвитию, основанное на мотивации самосовершенствования, обеспечивается желанием стать лучше, изменить себя, чтобы стать успешным (свои личностные качества, отношения к себе, другим, жизни, событиям и т.д.).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i="1" smtClean="0">
                <a:solidFill>
                  <a:srgbClr val="FF0000"/>
                </a:solidFill>
              </a:rPr>
              <a:t>Методы воспитания</a:t>
            </a:r>
          </a:p>
        </p:txBody>
      </p:sp>
      <p:graphicFrame>
        <p:nvGraphicFramePr>
          <p:cNvPr id="41130" name="Group 170"/>
          <p:cNvGraphicFramePr>
            <a:graphicFrameLocks noGrp="1"/>
          </p:cNvGraphicFramePr>
          <p:nvPr>
            <p:ph type="tbl" idx="1"/>
          </p:nvPr>
        </p:nvGraphicFramePr>
        <p:xfrm>
          <a:off x="566738" y="1752600"/>
          <a:ext cx="8001000" cy="4478338"/>
        </p:xfrm>
        <a:graphic>
          <a:graphicData uri="http://schemas.openxmlformats.org/drawingml/2006/table">
            <a:tbl>
              <a:tblPr/>
              <a:tblGrid>
                <a:gridCol w="2636837"/>
                <a:gridCol w="2697163"/>
                <a:gridCol w="2667000"/>
              </a:tblGrid>
              <a:tr h="668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Сущностная сфера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Методы воспитания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Методы самовоспитания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Интеллектуальная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Убеждение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Самоубеждение</a:t>
                      </a:r>
                      <a:endParaRPr kumimoji="0" lang="ru-RU" alt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Эмоциональная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Внушение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Самовнушение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Мотивационная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Стимулирование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Мотивация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Волевая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Требование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Упражнение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Саморегуляции</a:t>
                      </a: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Коррекция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Самокоррекция</a:t>
                      </a:r>
                      <a:endParaRPr kumimoji="0" lang="ru-RU" alt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Предметно-практическая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Воспитывающие ситуации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Социальные пробы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Экзистенциальная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Метод </a:t>
                      </a:r>
                      <a:r>
                        <a:rPr kumimoji="0" lang="ru-RU" altLang="ru-RU" sz="1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диллем</a:t>
                      </a:r>
                      <a:endParaRPr kumimoji="0" lang="ru-RU" altLang="ru-RU" sz="1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71488" indent="-14288">
                        <a:spcBef>
                          <a:spcPct val="20000"/>
                        </a:spcBef>
                        <a:buSzPct val="80000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909638" indent="4763">
                        <a:spcBef>
                          <a:spcPct val="20000"/>
                        </a:spcBef>
                        <a:buSzPct val="70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306513" indent="65088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695450" indent="13335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1526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6098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0670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524250" indent="13335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Рефлексия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4144" y="365126"/>
            <a:ext cx="5481205" cy="1325563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Константин Дмитриевич Ушинский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2022763"/>
            <a:ext cx="6543675" cy="4154199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«В воспитании всё должно основываться на   личности воспитателя, потому что воспитательная сила изливается только из живого источника человеческой личности. Никакие уставы и программы, никакой искусственный организм заведения, как бы хитро он ни был придуман, не может заменить личности в деле воспитания»</a:t>
            </a:r>
            <a:endParaRPr lang="ru-RU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2770" name="Picture 2" descr="https://fs.znanio.ru/d5aff2/ca/9e/2cbb23e7db74e426161ba2adf72396d68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527" y="180109"/>
            <a:ext cx="2743200" cy="20607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Константин Дмитриевич Ушинский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6610350" cy="43313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 smtClean="0"/>
              <a:t>«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Ученье само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по себе становится воспитанием только тогда, когда достигает высшей области науки, входит в мир идеи и вносит эту идею через разум в сердце человека. Только на этой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учёной,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</a:rPr>
              <a:t>а не учебной ступени наука приобретает нравственную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</a:rPr>
              <a:t>силу».</a:t>
            </a:r>
          </a:p>
          <a:p>
            <a:pPr marL="0" indent="0" algn="just">
              <a:buNone/>
            </a:pP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7067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 eaLnBrk="1" hangingPunct="1">
              <a:spcAft>
                <a:spcPts val="0"/>
              </a:spcAft>
              <a:defRPr/>
            </a:pPr>
            <a:r>
              <a:rPr lang="ru-RU" b="1">
                <a:solidFill>
                  <a:srgbClr val="FF0000"/>
                </a:solidFill>
              </a:rPr>
              <a:t>Определение экзистенциальной педагогики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lvl="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ru-RU" b="1">
              <a:solidFill>
                <a:schemeClr val="accent4">
                  <a:lumMod val="50000"/>
                </a:schemeClr>
              </a:solidFill>
            </a:endParaRPr>
          </a:p>
          <a:p>
            <a:pPr marL="365760" lvl="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>
                <a:solidFill>
                  <a:schemeClr val="accent4">
                    <a:lumMod val="50000"/>
                  </a:schemeClr>
                </a:solidFill>
              </a:rPr>
              <a:t>Экзистенциализм – это направление в философии, главной темой изучения которого является человек, его насущные проблемы и смысл жизни. Экзистенциализм – слово латинского происхождения, в переводе означает “существование”. Экзистенциализм утверждает в центре находится существование каждого конкретного человека, его "Я";</a:t>
            </a:r>
          </a:p>
          <a:p>
            <a:pPr marL="365760" lvl="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ru-RU" b="1">
                <a:solidFill>
                  <a:schemeClr val="accent4">
                    <a:lumMod val="50000"/>
                  </a:schemeClr>
                </a:solidFill>
              </a:rPr>
              <a:t>Экзистенциальная педагогика – ветвь педагогического знания, исследующая закономерности и особенности воспитания и обучения человека, построенные на основе учения экзистенциализма. </a:t>
            </a:r>
          </a:p>
          <a:p>
            <a:pPr marL="365760" lvl="0" indent="-256032" algn="just" eaLnBrk="1" hangingPunct="1">
              <a:spcAft>
                <a:spcPts val="0"/>
              </a:spcAft>
              <a:buFont typeface="Wingdings 3"/>
              <a:buChar char=""/>
              <a:defRPr/>
            </a:pPr>
            <a:endParaRPr lang="ru-RU" b="1" i="1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70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Основные идеи экзистенциализма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Экзистенциальной  антропологии.  </a:t>
            </a:r>
            <a:endParaRPr lang="ru-RU" dirty="0" smtClean="0"/>
          </a:p>
          <a:p>
            <a:r>
              <a:rPr lang="ru-RU" b="1" dirty="0" smtClean="0"/>
              <a:t>Самоидентификации.</a:t>
            </a:r>
          </a:p>
          <a:p>
            <a:r>
              <a:rPr lang="ru-RU" b="1" dirty="0" err="1" smtClean="0"/>
              <a:t>Субъектности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ru-RU" b="1" dirty="0" smtClean="0"/>
              <a:t>Становления свободного человека.</a:t>
            </a:r>
          </a:p>
          <a:p>
            <a:r>
              <a:rPr lang="ru-RU" b="1" dirty="0" smtClean="0"/>
              <a:t>Соприсутствие и событийность .</a:t>
            </a:r>
            <a:endParaRPr lang="ru-RU" dirty="0" smtClean="0"/>
          </a:p>
          <a:p>
            <a:r>
              <a:rPr lang="ru-RU" b="1" dirty="0" smtClean="0"/>
              <a:t>Самореализация личности.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rgbClr val="C00000"/>
                </a:solidFill>
              </a:rPr>
              <a:t>Соприсутсвие</a:t>
            </a:r>
            <a:r>
              <a:rPr lang="ru-RU" b="1" dirty="0" smtClean="0">
                <a:solidFill>
                  <a:srgbClr val="C00000"/>
                </a:solidFill>
              </a:rPr>
              <a:t> и событийность как идеи экзистенциализма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dirty="0"/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Соприсутствие имеет экзистенциально-онтологический смысл. Если Соприсутствие экзистенциально определено событием и предполагает осознание человеком причастности к происходящему.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экзистенциализме используется для выражения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динамики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между человеком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бытием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воспринимая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бытие, сбывается в собственном существе. </a:t>
            </a:r>
          </a:p>
        </p:txBody>
      </p:sp>
    </p:spTree>
    <p:extLst>
      <p:ext uri="{BB962C8B-B14F-4D97-AF65-F5344CB8AC3E}">
        <p14:creationId xmlns:p14="http://schemas.microsoft.com/office/powerpoint/2010/main" val="10327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657350"/>
          </a:xfrm>
        </p:spPr>
        <p:txBody>
          <a:bodyPr>
            <a:normAutofit fontScale="90000"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</a:rPr>
              <a:t>Событие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«События, </a:t>
            </a:r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вторгаются в нашу 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жизнь, </a:t>
            </a:r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какими бы неприятными для нас они ни были, необходимы для того, чтобы мы научились тому, чему должны научиться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Ричард Бах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733675"/>
            <a:ext cx="6347714" cy="3307688"/>
          </a:xfrm>
        </p:spPr>
        <p:txBody>
          <a:bodyPr>
            <a:normAutofit/>
          </a:bodyPr>
          <a:lstStyle/>
          <a:p>
            <a:pPr algn="just"/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является главным элементом человеческой жизни; </a:t>
            </a: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обстоятельство или совокупность обстоятельств, которое или которые вызывают эмоциональное отношение к происходящему. </a:t>
            </a:r>
            <a:endParaRPr lang="ru-RU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События,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переживаемые обучающимися ,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быть естественными, а могут быть и специально организованы самими педагогами с целью решения какой-либо воспитательной задачи.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642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Событийный подход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предполагает соприсутствие детей, включенность в происходящее. Важно, что события в процессе рефлексии выводят воспитанников на осознание своих жизненных ценностей и смыслов. Событие предполагает также осознания взаимодействия с другими детьми и взрослыми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</a:p>
          <a:p>
            <a:pPr algn="just"/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Любое событие может оказать на </a:t>
            </a:r>
            <a:r>
              <a:rPr lang="ru-RU" sz="2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позитивное, так и негативное воздействие. Это связано как с социальным </a:t>
            </a:r>
            <a:r>
              <a:rPr lang="ru-RU" sz="26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опытом </a:t>
            </a:r>
            <a:r>
              <a:rPr lang="ru-RU" sz="26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ребёнка,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уровнем его нравственной воспитанности. </a:t>
            </a:r>
          </a:p>
          <a:p>
            <a:pPr algn="just"/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 само по себе не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ситуации, она </a:t>
            </a:r>
            <a:r>
              <a:rPr lang="ru-RU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создается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сочетанием события с обстоятельствами, так как одно и то же событие на фоне различных обстоятельств способно породить совершенно различные ситуации. Ситуация - система внешних по отношению к субъекту условий, побуждающих и опосредующих его активность. </a:t>
            </a:r>
          </a:p>
          <a:p>
            <a:pPr algn="just"/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/>
              <a:t> </a:t>
            </a:r>
          </a:p>
          <a:p>
            <a:pPr algn="just"/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576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Когда урок становится событием?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b="1" dirty="0" smtClean="0"/>
              <a:t>Открытие нового (неизвестный и жизненно-важный материал)</a:t>
            </a:r>
          </a:p>
          <a:p>
            <a:pPr algn="just"/>
            <a:r>
              <a:rPr lang="ru-RU" b="1" dirty="0" smtClean="0"/>
              <a:t>Занимательность (Урок-загадка, урок-игра, урок-путешествие и т.д.)</a:t>
            </a:r>
          </a:p>
          <a:p>
            <a:pPr algn="just"/>
            <a:r>
              <a:rPr lang="ru-RU" b="1" dirty="0" smtClean="0"/>
              <a:t>Ситуации поиска (проблемные ситуации, проблемно-исследовательская работа на уроке)</a:t>
            </a:r>
          </a:p>
          <a:p>
            <a:pPr algn="just"/>
            <a:r>
              <a:rPr lang="ru-RU" b="1" dirty="0" smtClean="0"/>
              <a:t>Реализация субъектной позиции (Обучение и учение)</a:t>
            </a:r>
          </a:p>
          <a:p>
            <a:pPr algn="just"/>
            <a:r>
              <a:rPr lang="ru-RU" b="1" dirty="0" smtClean="0"/>
              <a:t>Открытие нового в педагоге </a:t>
            </a:r>
          </a:p>
          <a:p>
            <a:pPr algn="just"/>
            <a:r>
              <a:rPr lang="ru-RU" b="1" dirty="0" smtClean="0"/>
              <a:t>Ситуационная доминанта (по </a:t>
            </a:r>
            <a:r>
              <a:rPr lang="ru-RU" b="1" dirty="0" err="1" smtClean="0"/>
              <a:t>Т.В</a:t>
            </a:r>
            <a:r>
              <a:rPr lang="ru-RU" b="1" dirty="0" smtClean="0"/>
              <a:t>. </a:t>
            </a:r>
            <a:r>
              <a:rPr lang="ru-RU" b="1" dirty="0" err="1" smtClean="0"/>
              <a:t>Машаровой</a:t>
            </a:r>
            <a:r>
              <a:rPr lang="ru-RU" b="1" dirty="0" smtClean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6878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Ситуационная доминанта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err="1" smtClean="0">
                <a:solidFill>
                  <a:srgbClr val="C00000"/>
                </a:solidFill>
              </a:rPr>
              <a:t>Т.В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r>
              <a:rPr lang="ru-RU" b="1" dirty="0" err="1" smtClean="0">
                <a:solidFill>
                  <a:srgbClr val="C00000"/>
                </a:solidFill>
              </a:rPr>
              <a:t>Машарова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В воспитании в процессе организации  учебной деятельности особое значение имеет </a:t>
            </a:r>
            <a:r>
              <a:rPr lang="ru-RU" b="1" i="1" dirty="0" err="1">
                <a:solidFill>
                  <a:schemeClr val="accent5">
                    <a:lumMod val="50000"/>
                  </a:schemeClr>
                </a:solidFill>
              </a:rPr>
              <a:t>учет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 ситуативной доминанты -  внутреннего состояния человека, актуализированного посредством взаимодействия его с обстоятельствами внешнего мира (учителем, учениками, событиями настоящего момента и др.) в конкретный момент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b="1" i="1" dirty="0" smtClean="0"/>
              <a:t>«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При учёте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ситуативной доминанты предполагается такая организация обучения, которая </a:t>
            </a:r>
            <a:r>
              <a:rPr lang="ru-RU" b="1" i="1" dirty="0" err="1">
                <a:solidFill>
                  <a:schemeClr val="accent5">
                    <a:lumMod val="50000"/>
                  </a:schemeClr>
                </a:solidFill>
              </a:rPr>
              <a:t>создает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 условия для самоопределения школьников на уровне формы организации образовательного процесса (ситуации выбора) и на уровне содержания и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форм организации </a:t>
            </a:r>
            <a:r>
              <a:rPr lang="ru-RU" b="1" i="1" dirty="0">
                <a:solidFill>
                  <a:schemeClr val="accent5">
                    <a:lumMod val="50000"/>
                  </a:schemeClr>
                </a:solidFill>
              </a:rPr>
              <a:t>деятельности учащихся на уроке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</a:rPr>
              <a:t>.»</a:t>
            </a:r>
            <a:endParaRPr lang="ru-RU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1829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570</TotalTime>
  <Words>811</Words>
  <Application>Microsoft Office PowerPoint</Application>
  <PresentationFormat>Экран (4:3)</PresentationFormat>
  <Paragraphs>92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 2</vt:lpstr>
      <vt:lpstr>Wingdings 3</vt:lpstr>
      <vt:lpstr>Грань</vt:lpstr>
      <vt:lpstr>Урок как событие </vt:lpstr>
      <vt:lpstr>Константин Дмитриевич Ушинский</vt:lpstr>
      <vt:lpstr>Определение экзистенциальной педагогики</vt:lpstr>
      <vt:lpstr>Основные идеи экзистенциализма</vt:lpstr>
      <vt:lpstr>Соприсутсвие и событийность как идеи экзистенциализма</vt:lpstr>
      <vt:lpstr>Событие «События, которые вторгаются в нашу жизнь, какими бы неприятными для нас они ни были, необходимы для того, чтобы мы научились тому, чему должны научиться».  Ричард Бах</vt:lpstr>
      <vt:lpstr>Событийный подход</vt:lpstr>
      <vt:lpstr>Когда урок становится событием?</vt:lpstr>
      <vt:lpstr>Ситуационная доминанта Т.В. Машарова</vt:lpstr>
      <vt:lpstr>Сериков Владислав Владиславович</vt:lpstr>
      <vt:lpstr>Учебная деятельность </vt:lpstr>
      <vt:lpstr>Махмутов Мирза Исмаилович</vt:lpstr>
      <vt:lpstr>Воспитание как педагогическое сопровождение</vt:lpstr>
      <vt:lpstr>Критерии реализации субъектной позиции</vt:lpstr>
      <vt:lpstr>Поле самореализации</vt:lpstr>
      <vt:lpstr>Ситуации успеха</vt:lpstr>
      <vt:lpstr>Методы воспитания</vt:lpstr>
      <vt:lpstr>Константин Дмитриевич Ушинский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acer</cp:lastModifiedBy>
  <cp:revision>46</cp:revision>
  <dcterms:created xsi:type="dcterms:W3CDTF">2020-12-20T19:37:54Z</dcterms:created>
  <dcterms:modified xsi:type="dcterms:W3CDTF">2023-03-06T07:07:54Z</dcterms:modified>
</cp:coreProperties>
</file>