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85" r:id="rId2"/>
    <p:sldId id="260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05F1-301C-482E-9E43-482562EE0675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C3C3-1031-482B-A175-C6D111CD03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300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05F1-301C-482E-9E43-482562EE0675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C3C3-1031-482B-A175-C6D111CD03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557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05F1-301C-482E-9E43-482562EE0675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C3C3-1031-482B-A175-C6D111CD03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070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05F1-301C-482E-9E43-482562EE0675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C3C3-1031-482B-A175-C6D111CD03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91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05F1-301C-482E-9E43-482562EE0675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C3C3-1031-482B-A175-C6D111CD03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227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05F1-301C-482E-9E43-482562EE0675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C3C3-1031-482B-A175-C6D111CD03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647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05F1-301C-482E-9E43-482562EE0675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C3C3-1031-482B-A175-C6D111CD03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6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05F1-301C-482E-9E43-482562EE0675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C3C3-1031-482B-A175-C6D111CD03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286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05F1-301C-482E-9E43-482562EE0675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C3C3-1031-482B-A175-C6D111CD03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077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05F1-301C-482E-9E43-482562EE0675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C3C3-1031-482B-A175-C6D111CD03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911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05F1-301C-482E-9E43-482562EE0675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EC3C3-1031-482B-A175-C6D111CD03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262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A05F1-301C-482E-9E43-482562EE0675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EC3C3-1031-482B-A175-C6D111CD03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311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FFD1C2-92CA-4F0E-A577-7B60C1E34791}"/>
              </a:ext>
            </a:extLst>
          </p:cNvPr>
          <p:cNvSpPr/>
          <p:nvPr/>
        </p:nvSpPr>
        <p:spPr>
          <a:xfrm>
            <a:off x="3407269" y="4677949"/>
            <a:ext cx="3025348" cy="2077569"/>
          </a:xfrm>
          <a:prstGeom prst="rect">
            <a:avLst/>
          </a:prstGeom>
          <a:solidFill>
            <a:srgbClr val="F5F5F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Rectangle 54">
            <a:extLst>
              <a:ext uri="{FF2B5EF4-FFF2-40B4-BE49-F238E27FC236}">
                <a16:creationId xmlns:a16="http://schemas.microsoft.com/office/drawing/2014/main" id="{287E14F4-CF48-4106-AD38-DEC1FFAF66E3}"/>
              </a:ext>
            </a:extLst>
          </p:cNvPr>
          <p:cNvSpPr/>
          <p:nvPr/>
        </p:nvSpPr>
        <p:spPr>
          <a:xfrm>
            <a:off x="665886" y="2280640"/>
            <a:ext cx="2585314" cy="27201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r>
              <a:rPr lang="ru-RU" altLang="ru-RU" sz="1200" b="1" dirty="0">
                <a:solidFill>
                  <a:schemeClr val="tx1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  <a:cs typeface="Arial" panose="020B0604020202020204" pitchFamily="34" charset="0"/>
              </a:rPr>
              <a:t>До 100% </a:t>
            </a:r>
            <a:r>
              <a:rPr lang="ru-RU" altLang="ru-RU" sz="1200" b="1" dirty="0" err="1">
                <a:solidFill>
                  <a:schemeClr val="tx1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  <a:cs typeface="Arial" panose="020B0604020202020204" pitchFamily="34" charset="0"/>
              </a:rPr>
              <a:t>кешбэк</a:t>
            </a:r>
            <a:r>
              <a:rPr lang="ru-RU" altLang="ru-RU" sz="1200" b="1" dirty="0">
                <a:solidFill>
                  <a:schemeClr val="tx1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  <a:cs typeface="Arial" panose="020B0604020202020204" pitchFamily="34" charset="0"/>
              </a:rPr>
              <a:t> деньгами!</a:t>
            </a: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r>
              <a:rPr lang="ru-RU" altLang="ru-RU" sz="1200" b="1" dirty="0">
                <a:solidFill>
                  <a:schemeClr val="tx1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  <a:cs typeface="Arial" panose="020B0604020202020204" pitchFamily="34" charset="0"/>
              </a:rPr>
              <a:t>5% </a:t>
            </a:r>
            <a:r>
              <a:rPr lang="ru-RU" altLang="ru-RU" sz="9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  <a:ea typeface="Microsoft YaHei Light" panose="020B0502040204020203" pitchFamily="34" charset="-122"/>
                <a:cs typeface="Arial" panose="020B0604020202020204" pitchFamily="34" charset="0"/>
              </a:rPr>
              <a:t>кешбэка на 4 категории или 3 категории и 1% на всё. Крутите барабан суперкешбэка и получайте до 100% на категорию!</a:t>
            </a:r>
            <a:endParaRPr lang="en-US" altLang="ru-RU" sz="900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  <a:ea typeface="Microsoft YaHei Light" panose="020B0502040204020203" pitchFamily="34" charset="-122"/>
              <a:cs typeface="Arial" panose="020B0604020202020204" pitchFamily="34" charset="0"/>
            </a:endParaRP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endParaRPr lang="ru-RU" altLang="ru-RU" sz="1000" b="1" dirty="0">
              <a:solidFill>
                <a:prstClr val="black"/>
              </a:solidFill>
              <a:highlight>
                <a:srgbClr val="020202"/>
              </a:highlight>
              <a:latin typeface="Century Gothic" panose="020B0502020202020204" pitchFamily="34" charset="0"/>
              <a:ea typeface="Microsoft YaHei Light" panose="020B0502040204020203" pitchFamily="34" charset="-122"/>
              <a:cs typeface="Arial" panose="020B0604020202020204" pitchFamily="34" charset="0"/>
            </a:endParaRP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r>
              <a:rPr lang="ru-RU" altLang="ru-RU" sz="1200" b="1" dirty="0">
                <a:solidFill>
                  <a:prstClr val="black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</a:rPr>
              <a:t>До 9 % на остаток </a:t>
            </a: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r>
              <a:rPr lang="ru-RU" altLang="ru-RU" sz="9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  <a:ea typeface="Microsoft YaHei Light" panose="020B0502040204020203" pitchFamily="34" charset="-122"/>
              </a:rPr>
              <a:t>по накопительному счету</a:t>
            </a: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endParaRPr lang="ru-RU" altLang="ru-RU" sz="1000" b="1" dirty="0">
              <a:solidFill>
                <a:prstClr val="black"/>
              </a:solidFill>
              <a:latin typeface="Century Gothic" panose="020B0502020202020204" pitchFamily="34" charset="0"/>
              <a:ea typeface="Microsoft YaHei Light" panose="020B0502040204020203" pitchFamily="34" charset="-122"/>
            </a:endParaRP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r>
              <a:rPr lang="ru-RU" sz="1200" b="1" dirty="0">
                <a:solidFill>
                  <a:prstClr val="black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</a:rPr>
              <a:t>365</a:t>
            </a:r>
            <a:r>
              <a:rPr lang="en-US" sz="1200" b="1" dirty="0">
                <a:solidFill>
                  <a:prstClr val="black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</a:rPr>
              <a:t> </a:t>
            </a:r>
            <a:r>
              <a:rPr lang="ru-RU" sz="1200" b="1" dirty="0">
                <a:solidFill>
                  <a:prstClr val="black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</a:rPr>
              <a:t>дней без % </a:t>
            </a: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r>
              <a:rPr lang="ru-RU" sz="9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  <a:ea typeface="Microsoft YaHei Light" panose="020B0502040204020203" pitchFamily="34" charset="-122"/>
              </a:rPr>
              <a:t>на любые  покупки по кредитной карте</a:t>
            </a: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endParaRPr lang="ru-RU" sz="1000" dirty="0">
              <a:solidFill>
                <a:prstClr val="black"/>
              </a:solidFill>
              <a:latin typeface="Century Gothic" panose="020B0502020202020204" pitchFamily="34" charset="0"/>
              <a:ea typeface="Microsoft YaHei Light" panose="020B0502040204020203" pitchFamily="34" charset="-122"/>
            </a:endParaRP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r>
              <a:rPr lang="ru-RU" sz="1200" b="1" dirty="0">
                <a:solidFill>
                  <a:prstClr val="black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</a:rPr>
              <a:t>От 4</a:t>
            </a:r>
            <a:r>
              <a:rPr lang="en-US" sz="1200" b="1" dirty="0">
                <a:solidFill>
                  <a:prstClr val="black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</a:rPr>
              <a:t> </a:t>
            </a:r>
            <a:r>
              <a:rPr lang="ru-RU" sz="1200" b="1" dirty="0">
                <a:solidFill>
                  <a:prstClr val="black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</a:rPr>
              <a:t>% </a:t>
            </a: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r>
              <a:rPr lang="ru-RU" sz="9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  <a:ea typeface="Microsoft YaHei Light" panose="020B0502040204020203" pitchFamily="34" charset="-122"/>
              </a:rPr>
              <a:t>кредит наличными</a:t>
            </a:r>
            <a:endParaRPr lang="ru-RU" sz="900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Rectangle 54">
            <a:extLst>
              <a:ext uri="{FF2B5EF4-FFF2-40B4-BE49-F238E27FC236}">
                <a16:creationId xmlns:a16="http://schemas.microsoft.com/office/drawing/2014/main" id="{8C301C2E-2A9B-4EE4-AA94-3A2EBE596DCE}"/>
              </a:ext>
            </a:extLst>
          </p:cNvPr>
          <p:cNvSpPr/>
          <p:nvPr/>
        </p:nvSpPr>
        <p:spPr>
          <a:xfrm>
            <a:off x="3866056" y="2255902"/>
            <a:ext cx="2596695" cy="21606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r>
              <a:rPr lang="ru-RU" altLang="ru-RU" sz="1200" b="1" dirty="0">
                <a:solidFill>
                  <a:srgbClr val="FF0000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  <a:cs typeface="Arial" panose="020B0604020202020204" pitchFamily="34" charset="0"/>
              </a:rPr>
              <a:t>0 </a:t>
            </a:r>
            <a:r>
              <a:rPr lang="ru-RU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₽</a:t>
            </a:r>
            <a:r>
              <a:rPr lang="ru-RU" altLang="ru-RU" sz="1200" b="1" dirty="0">
                <a:solidFill>
                  <a:srgbClr val="FF0000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  <a:cs typeface="Arial" panose="020B0604020202020204" pitchFamily="34" charset="0"/>
              </a:rPr>
              <a:t> </a:t>
            </a:r>
            <a:endParaRPr lang="ru-RU" altLang="ru-RU" sz="1000" b="1" dirty="0">
              <a:solidFill>
                <a:srgbClr val="FF0000"/>
              </a:solidFill>
              <a:latin typeface="Century Gothic" panose="020B0502020202020204" pitchFamily="34" charset="0"/>
              <a:ea typeface="Microsoft YaHei Light" panose="020B0502040204020203" pitchFamily="34" charset="-122"/>
              <a:cs typeface="Arial" panose="020B0604020202020204" pitchFamily="34" charset="0"/>
            </a:endParaRP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r>
              <a:rPr lang="ru-RU" altLang="ru-RU" sz="9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  <a:ea typeface="Microsoft YaHei Light" panose="020B0502040204020203" pitchFamily="34" charset="-122"/>
                <a:cs typeface="Arial" panose="020B0604020202020204" pitchFamily="34" charset="0"/>
              </a:rPr>
              <a:t>выпуск и обслуживание карты,</a:t>
            </a: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r>
              <a:rPr lang="ru-RU" altLang="ru-RU" sz="9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  <a:ea typeface="Microsoft YaHei Light" panose="020B0502040204020203" pitchFamily="34" charset="-122"/>
              </a:rPr>
              <a:t>СМС информирование</a:t>
            </a:r>
            <a:endParaRPr lang="en-US" altLang="ru-RU" sz="900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  <a:ea typeface="Microsoft YaHei Light" panose="020B0502040204020203" pitchFamily="34" charset="-122"/>
            </a:endParaRP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endParaRPr lang="ru-RU" sz="900" dirty="0">
              <a:solidFill>
                <a:prstClr val="black"/>
              </a:solidFill>
              <a:latin typeface="Calibri" panose="020F0502020204030204"/>
            </a:endParaRPr>
          </a:p>
          <a:p>
            <a:pPr defTabSz="1320759">
              <a:lnSpc>
                <a:spcPct val="90000"/>
              </a:lnSpc>
              <a:defRPr/>
            </a:pPr>
            <a:r>
              <a:rPr lang="ru-RU" sz="1200" b="1" dirty="0">
                <a:solidFill>
                  <a:srgbClr val="FF0000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  <a:cs typeface="Arial" panose="020B0604020202020204" pitchFamily="34" charset="0"/>
              </a:rPr>
              <a:t>0 </a:t>
            </a:r>
            <a:r>
              <a:rPr lang="ru-RU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₽</a:t>
            </a:r>
            <a:r>
              <a:rPr lang="ru-RU" sz="1200" b="1" dirty="0">
                <a:solidFill>
                  <a:prstClr val="black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  <a:cs typeface="Arial" panose="020B0604020202020204" pitchFamily="34" charset="0"/>
              </a:rPr>
              <a:t> ЛЮБЫЕ ПЕРЕВОДЫ</a:t>
            </a:r>
          </a:p>
          <a:p>
            <a:pPr defTabSz="1320759">
              <a:lnSpc>
                <a:spcPct val="90000"/>
              </a:lnSpc>
              <a:defRPr/>
            </a:pPr>
            <a:r>
              <a:rPr lang="ru-RU" sz="9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  <a:ea typeface="Microsoft YaHei Light" panose="020B0502040204020203" pitchFamily="34" charset="-122"/>
                <a:cs typeface="Arial" panose="020B0604020202020204" pitchFamily="34" charset="0"/>
              </a:rPr>
              <a:t>По номеру счета, номеру карты, номеру телефона или реквизитам любого банка </a:t>
            </a:r>
          </a:p>
          <a:p>
            <a:pPr defTabSz="1320759">
              <a:lnSpc>
                <a:spcPct val="90000"/>
              </a:lnSpc>
              <a:defRPr/>
            </a:pPr>
            <a:endParaRPr lang="ru-RU" sz="900" dirty="0">
              <a:solidFill>
                <a:prstClr val="black"/>
              </a:solidFill>
              <a:latin typeface="Century Gothic" panose="020B0502020202020204" pitchFamily="34" charset="0"/>
              <a:ea typeface="Microsoft YaHei Light" panose="020B0502040204020203" pitchFamily="34" charset="-122"/>
              <a:cs typeface="Arial" panose="020B0604020202020204" pitchFamily="34" charset="0"/>
            </a:endParaRPr>
          </a:p>
          <a:p>
            <a:r>
              <a:rPr lang="ru-RU" sz="1200" b="1" dirty="0">
                <a:solidFill>
                  <a:prstClr val="black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  <a:cs typeface="Arial" panose="020B0604020202020204" pitchFamily="34" charset="0"/>
              </a:rPr>
              <a:t>0 </a:t>
            </a:r>
            <a:r>
              <a:rPr lang="ru-RU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₽</a:t>
            </a:r>
            <a:r>
              <a:rPr lang="ru-RU" sz="1200" b="1" dirty="0">
                <a:solidFill>
                  <a:prstClr val="black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  <a:cs typeface="Arial" panose="020B0604020202020204" pitchFamily="34" charset="0"/>
              </a:rPr>
              <a:t> о</a:t>
            </a:r>
            <a:r>
              <a:rPr lang="ru-RU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плата услуг ЖКХ, штрафы </a:t>
            </a:r>
            <a:r>
              <a:rPr lang="ru-RU" sz="12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ГИБДД</a:t>
            </a:r>
            <a:r>
              <a:rPr lang="ru-RU" sz="1400" b="1" dirty="0" err="1">
                <a:latin typeface="Century Gothic" panose="020B0502020202020204" pitchFamily="34" charset="0"/>
              </a:rPr>
              <a:t>,</a:t>
            </a:r>
            <a:r>
              <a:rPr lang="ru-RU" sz="1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и</a:t>
            </a:r>
            <a:r>
              <a:rPr lang="ru-RU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тд</a:t>
            </a:r>
            <a:r>
              <a:rPr lang="ru-RU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r>
              <a:rPr lang="ru-RU" sz="1400" dirty="0">
                <a:latin typeface="Century Gothic" panose="020B0502020202020204" pitchFamily="34" charset="0"/>
              </a:rPr>
              <a:t> </a:t>
            </a:r>
            <a:r>
              <a:rPr lang="ru-RU" sz="800" dirty="0">
                <a:latin typeface="Trebuchet MS" panose="020B0603020202020204" pitchFamily="34" charset="0"/>
              </a:rPr>
              <a:t>интернет </a:t>
            </a:r>
          </a:p>
          <a:p>
            <a:pPr marL="247642" indent="-247642" defTabSz="1320759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Char char="§"/>
              <a:defRPr/>
            </a:pPr>
            <a:endParaRPr lang="ru-RU" sz="10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80D7DD63-207B-4CB4-A4D3-2624A12CDF65}"/>
              </a:ext>
            </a:extLst>
          </p:cNvPr>
          <p:cNvSpPr/>
          <p:nvPr/>
        </p:nvSpPr>
        <p:spPr>
          <a:xfrm>
            <a:off x="1072470" y="1701016"/>
            <a:ext cx="2849622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320759">
              <a:lnSpc>
                <a:spcPct val="90000"/>
              </a:lnSpc>
              <a:defRPr/>
            </a:pPr>
            <a:r>
              <a:rPr lang="ru-RU" sz="1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ЗАРАБОТАТЬ ДЕНЬГИ, ИСПОЛЬЗУЯ КАРТУ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BB85B340-DA3A-4D23-A4CF-CE34F5789569}"/>
              </a:ext>
            </a:extLst>
          </p:cNvPr>
          <p:cNvSpPr/>
          <p:nvPr/>
        </p:nvSpPr>
        <p:spPr>
          <a:xfrm>
            <a:off x="4150694" y="1701016"/>
            <a:ext cx="2226379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320759">
              <a:lnSpc>
                <a:spcPct val="90000"/>
              </a:lnSpc>
              <a:defRPr/>
            </a:pPr>
            <a:r>
              <a:rPr lang="ru-RU" sz="1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БЕСПЛАТНОЕ ОБСЛУЖИВАНИЕ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6C2F24C-2832-43D5-9630-FF825C08BEF3}"/>
              </a:ext>
            </a:extLst>
          </p:cNvPr>
          <p:cNvSpPr/>
          <p:nvPr/>
        </p:nvSpPr>
        <p:spPr>
          <a:xfrm>
            <a:off x="1072470" y="4924185"/>
            <a:ext cx="2849622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320759">
              <a:lnSpc>
                <a:spcPct val="90000"/>
              </a:lnSpc>
              <a:defRPr/>
            </a:pPr>
            <a:r>
              <a:rPr lang="ru-RU" sz="1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УДОБСТВО ИСПОЛЬЗОВАНИЯ</a:t>
            </a:r>
          </a:p>
        </p:txBody>
      </p:sp>
      <p:sp>
        <p:nvSpPr>
          <p:cNvPr id="15" name="Rectangle 62">
            <a:extLst>
              <a:ext uri="{FF2B5EF4-FFF2-40B4-BE49-F238E27FC236}">
                <a16:creationId xmlns:a16="http://schemas.microsoft.com/office/drawing/2014/main" id="{A3D2145D-5285-4964-81AC-432B22B1D970}"/>
              </a:ext>
            </a:extLst>
          </p:cNvPr>
          <p:cNvSpPr/>
          <p:nvPr/>
        </p:nvSpPr>
        <p:spPr>
          <a:xfrm>
            <a:off x="665886" y="5506899"/>
            <a:ext cx="2741383" cy="1295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r>
              <a:rPr lang="ru-RU" sz="1200" b="1" dirty="0">
                <a:solidFill>
                  <a:prstClr val="black"/>
                </a:solidFill>
                <a:latin typeface="Century Gothic" panose="020B0502020202020204" pitchFamily="34" charset="0"/>
                <a:ea typeface="Microsoft YaHei Light" panose="020B0502040204020203" pitchFamily="34" charset="-122"/>
                <a:cs typeface="Arial" panose="020B0604020202020204" pitchFamily="34" charset="0"/>
              </a:rPr>
              <a:t>Снятие в любых банкоматах</a:t>
            </a: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r>
              <a:rPr lang="ru-RU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без комиссии</a:t>
            </a: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r>
              <a:rPr lang="ru-RU" sz="9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снятие средств в любом банкомате любого банка </a:t>
            </a:r>
            <a:r>
              <a:rPr lang="ru-RU" sz="7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(до 500 тыс. руб./сутки)</a:t>
            </a: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endParaRPr lang="ru-RU" sz="9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r>
              <a:rPr lang="ru-RU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Онлайн</a:t>
            </a: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defTabSz="1320759">
              <a:lnSpc>
                <a:spcPct val="90000"/>
              </a:lnSpc>
              <a:buClr>
                <a:srgbClr val="FF0000"/>
              </a:buClr>
              <a:defRPr/>
            </a:pPr>
            <a:r>
              <a:rPr lang="ru-RU" sz="10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99% банковских услуг не требуют посещения офиса</a:t>
            </a:r>
          </a:p>
        </p:txBody>
      </p:sp>
      <p:sp>
        <p:nvSpPr>
          <p:cNvPr id="16" name="Rectangle 70">
            <a:extLst>
              <a:ext uri="{FF2B5EF4-FFF2-40B4-BE49-F238E27FC236}">
                <a16:creationId xmlns:a16="http://schemas.microsoft.com/office/drawing/2014/main" id="{D69FA89D-9391-407D-8DBD-D91F2583A4FD}"/>
              </a:ext>
            </a:extLst>
          </p:cNvPr>
          <p:cNvSpPr/>
          <p:nvPr/>
        </p:nvSpPr>
        <p:spPr>
          <a:xfrm>
            <a:off x="126514" y="499618"/>
            <a:ext cx="6306103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320759">
              <a:lnSpc>
                <a:spcPct val="90000"/>
              </a:lnSpc>
              <a:defRPr/>
            </a:pPr>
            <a:r>
              <a:rPr lang="ru-RU" sz="2800" b="1" dirty="0">
                <a:latin typeface="Century Gothic" panose="020B0502020202020204" pitchFamily="34" charset="0"/>
              </a:rPr>
              <a:t> Специальные условия</a:t>
            </a:r>
          </a:p>
          <a:p>
            <a:pPr algn="ctr" defTabSz="1320759">
              <a:lnSpc>
                <a:spcPct val="90000"/>
              </a:lnSpc>
              <a:defRPr/>
            </a:pPr>
            <a:r>
              <a:rPr lang="ru-RU" sz="2800" b="1" dirty="0">
                <a:latin typeface="Century Gothic" panose="020B0502020202020204" pitchFamily="34" charset="0"/>
              </a:rPr>
              <a:t>АЛЬФА-БАНКА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570ED6C1-50DD-45E1-A2B1-B80C48E9D716}"/>
              </a:ext>
            </a:extLst>
          </p:cNvPr>
          <p:cNvSpPr/>
          <p:nvPr/>
        </p:nvSpPr>
        <p:spPr>
          <a:xfrm>
            <a:off x="3985592" y="4975153"/>
            <a:ext cx="2513098" cy="45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320759">
              <a:lnSpc>
                <a:spcPct val="90000"/>
              </a:lnSpc>
              <a:defRPr/>
            </a:pPr>
            <a:r>
              <a:rPr lang="ru-RU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МЕНЕДЖЕР </a:t>
            </a:r>
            <a:r>
              <a:rPr lang="ru-RU" sz="1100" b="1" dirty="0">
                <a:solidFill>
                  <a:prstClr val="black"/>
                </a:solidFill>
                <a:latin typeface="Century Gothic" panose="020B0502020202020204" pitchFamily="34" charset="0"/>
              </a:rPr>
              <a:t>по вопросам оформления и обслуживания</a:t>
            </a:r>
            <a:endParaRPr lang="ru-RU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1" name="Picture 5">
            <a:extLst>
              <a:ext uri="{FF2B5EF4-FFF2-40B4-BE49-F238E27FC236}">
                <a16:creationId xmlns:a16="http://schemas.microsoft.com/office/drawing/2014/main" id="{638C5D7A-A9B0-4EFF-BFA9-C1AA853E65E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6056" y="6384852"/>
            <a:ext cx="180000" cy="180000"/>
          </a:xfrm>
          <a:prstGeom prst="rect">
            <a:avLst/>
          </a:prstGeom>
        </p:spPr>
      </p:pic>
      <p:pic>
        <p:nvPicPr>
          <p:cNvPr id="23" name="Picture 7">
            <a:extLst>
              <a:ext uri="{FF2B5EF4-FFF2-40B4-BE49-F238E27FC236}">
                <a16:creationId xmlns:a16="http://schemas.microsoft.com/office/drawing/2014/main" id="{059CFD99-AD3A-446C-B1D7-F6A152AC0D0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394" y="5993534"/>
            <a:ext cx="180000" cy="180000"/>
          </a:xfrm>
          <a:prstGeom prst="rect">
            <a:avLst/>
          </a:prstGeom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7B673853-2661-441D-830E-0DDB26907DD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6056" y="5598175"/>
            <a:ext cx="180000" cy="180000"/>
          </a:xfrm>
          <a:prstGeom prst="rect">
            <a:avLst/>
          </a:prstGeom>
        </p:spPr>
      </p:pic>
      <p:sp>
        <p:nvSpPr>
          <p:cNvPr id="25" name="TextBox 1">
            <a:extLst>
              <a:ext uri="{FF2B5EF4-FFF2-40B4-BE49-F238E27FC236}">
                <a16:creationId xmlns:a16="http://schemas.microsoft.com/office/drawing/2014/main" id="{47CA7F85-C0F6-4951-A258-64321FA342B6}"/>
              </a:ext>
            </a:extLst>
          </p:cNvPr>
          <p:cNvSpPr txBox="1"/>
          <p:nvPr/>
        </p:nvSpPr>
        <p:spPr>
          <a:xfrm>
            <a:off x="3918371" y="5539604"/>
            <a:ext cx="23408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320759">
              <a:spcAft>
                <a:spcPts val="2000"/>
              </a:spcAft>
              <a:defRPr/>
            </a:pPr>
            <a:r>
              <a:rPr lang="en-US" sz="1000" spc="144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000" spc="144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Герасенкова Мария </a:t>
            </a:r>
          </a:p>
          <a:p>
            <a:pPr defTabSz="1320759">
              <a:spcAft>
                <a:spcPts val="2000"/>
              </a:spcAft>
              <a:defRPr/>
            </a:pPr>
            <a:r>
              <a:rPr lang="ru-RU" sz="1000" spc="144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+7 (901) 771 58 89</a:t>
            </a:r>
          </a:p>
          <a:p>
            <a:pPr defTabSz="1320759">
              <a:spcAft>
                <a:spcPts val="2000"/>
              </a:spcAft>
              <a:defRPr/>
            </a:pPr>
            <a:r>
              <a:rPr lang="ru-RU" sz="1000" dirty="0">
                <a:latin typeface="Segoe UI" panose="020B0502040204020203" pitchFamily="34" charset="0"/>
              </a:rPr>
              <a:t> </a:t>
            </a:r>
            <a:r>
              <a:rPr lang="en-US" sz="1000" dirty="0">
                <a:latin typeface="Segoe UI" panose="020B0502040204020203" pitchFamily="34" charset="0"/>
              </a:rPr>
              <a:t>MGerasenkova@alfabank.ru</a:t>
            </a:r>
            <a:endParaRPr lang="ru-RU" sz="1000" spc="144" dirty="0">
              <a:latin typeface="Century Gothic" panose="020B0502020202020204" pitchFamily="34" charset="0"/>
            </a:endParaRPr>
          </a:p>
          <a:p>
            <a:pPr defTabSz="1320759">
              <a:spcAft>
                <a:spcPts val="2000"/>
              </a:spcAft>
              <a:defRPr/>
            </a:pPr>
            <a:r>
              <a:rPr lang="ru-RU" sz="1000" spc="144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000" spc="144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.</a:t>
            </a:r>
            <a:r>
              <a:rPr lang="ru-RU" sz="1000" spc="144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000" spc="144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28" name="Изображение" descr="Изображение">
            <a:extLst>
              <a:ext uri="{FF2B5EF4-FFF2-40B4-BE49-F238E27FC236}">
                <a16:creationId xmlns:a16="http://schemas.microsoft.com/office/drawing/2014/main" id="{C9CC9387-B088-4927-9821-2E341108B4A1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886" y="437417"/>
            <a:ext cx="609618" cy="928082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A364103-C59A-4EF4-8129-29FE48D55386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868" y="5047950"/>
            <a:ext cx="288000" cy="288000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0D178758-A6CB-42C3-B3C2-413B7823FB7D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415" y="1826594"/>
            <a:ext cx="288000" cy="288000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8BA05103-AF37-4050-9C15-DBF27C8B4AA3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0394" y="5051094"/>
            <a:ext cx="288000" cy="288000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67EA6D22-76B4-411F-A3BF-91C4816142D6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868" y="1826594"/>
            <a:ext cx="288000" cy="288000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E421D830-66E2-4BDE-8F74-407C3C28184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199" y="7174199"/>
            <a:ext cx="3402103" cy="2714442"/>
          </a:xfrm>
          <a:prstGeom prst="rect">
            <a:avLst/>
          </a:prstGeom>
        </p:spPr>
      </p:pic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167CCC44-302F-46C8-ABEF-FD0AFDB1A1E2}"/>
              </a:ext>
            </a:extLst>
          </p:cNvPr>
          <p:cNvSpPr/>
          <p:nvPr/>
        </p:nvSpPr>
        <p:spPr>
          <a:xfrm>
            <a:off x="126514" y="8463097"/>
            <a:ext cx="2962028" cy="114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320759">
              <a:lnSpc>
                <a:spcPct val="90000"/>
              </a:lnSpc>
              <a:defRPr/>
            </a:pPr>
            <a:r>
              <a:rPr lang="ru-RU" sz="1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Платежный стикер</a:t>
            </a:r>
          </a:p>
          <a:p>
            <a:pPr algn="r" defTabSz="1320759">
              <a:lnSpc>
                <a:spcPct val="90000"/>
              </a:lnSpc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Мы первыми из банков отправили 100 000 платёжных стикеров по всей стране. Сделали новую партию, теперь можно заказать и мы привезём через несколько дней</a:t>
            </a: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328F1068-4F1E-473F-B725-643FD627745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274813" y="100582"/>
            <a:ext cx="1395827" cy="1543534"/>
          </a:xfrm>
          <a:prstGeom prst="rect">
            <a:avLst/>
          </a:prstGeom>
        </p:spPr>
      </p:pic>
      <p:sp>
        <p:nvSpPr>
          <p:cNvPr id="30" name="object 28">
            <a:extLst>
              <a:ext uri="{FF2B5EF4-FFF2-40B4-BE49-F238E27FC236}">
                <a16:creationId xmlns:a16="http://schemas.microsoft.com/office/drawing/2014/main" id="{DB973E1D-657A-478F-AC4B-E4E58C33A651}"/>
              </a:ext>
            </a:extLst>
          </p:cNvPr>
          <p:cNvSpPr txBox="1">
            <a:spLocks/>
          </p:cNvSpPr>
          <p:nvPr/>
        </p:nvSpPr>
        <p:spPr>
          <a:xfrm>
            <a:off x="716868" y="6878071"/>
            <a:ext cx="5030676" cy="1735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344" defTabSz="1320759">
              <a:lnSpc>
                <a:spcPct val="70000"/>
              </a:lnSpc>
              <a:defRPr/>
            </a:pPr>
            <a:r>
              <a:rPr lang="ru-RU" sz="800" spc="159" dirty="0">
                <a:solidFill>
                  <a:prstClr val="white">
                    <a:lumMod val="75000"/>
                  </a:prstClr>
                </a:solidFill>
                <a:latin typeface="Century Gothic" panose="020B0502020202020204" pitchFamily="34" charset="0"/>
              </a:rPr>
              <a:t>Условия действуют с момента первого перечисления</a:t>
            </a:r>
            <a:r>
              <a:rPr lang="en-US" sz="800" spc="159" dirty="0">
                <a:solidFill>
                  <a:prstClr val="white">
                    <a:lumMod val="75000"/>
                  </a:prstClr>
                </a:solidFill>
                <a:latin typeface="Century Gothic" panose="020B0502020202020204" pitchFamily="34" charset="0"/>
              </a:rPr>
              <a:t> </a:t>
            </a:r>
            <a:endParaRPr lang="ru-RU" sz="800" spc="159" dirty="0">
              <a:solidFill>
                <a:prstClr val="white">
                  <a:lumMod val="75000"/>
                </a:prstClr>
              </a:solidFill>
              <a:latin typeface="Century Gothic" panose="020B0502020202020204" pitchFamily="34" charset="0"/>
            </a:endParaRPr>
          </a:p>
          <a:p>
            <a:pPr marL="18344" defTabSz="1320759">
              <a:lnSpc>
                <a:spcPct val="70000"/>
              </a:lnSpc>
              <a:defRPr/>
            </a:pPr>
            <a:r>
              <a:rPr lang="ru-RU" sz="800" spc="159" dirty="0">
                <a:solidFill>
                  <a:prstClr val="white">
                    <a:lumMod val="75000"/>
                  </a:prstClr>
                </a:solidFill>
                <a:latin typeface="Century Gothic" panose="020B0502020202020204" pitchFamily="34" charset="0"/>
              </a:rPr>
              <a:t>Заработной платы на карту АО «Альфа-Банк» </a:t>
            </a:r>
          </a:p>
        </p:txBody>
      </p:sp>
    </p:spTree>
    <p:extLst>
      <p:ext uri="{BB962C8B-B14F-4D97-AF65-F5344CB8AC3E}">
        <p14:creationId xmlns:p14="http://schemas.microsoft.com/office/powerpoint/2010/main" val="4128484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216001"/>
              </p:ext>
            </p:extLst>
          </p:nvPr>
        </p:nvGraphicFramePr>
        <p:xfrm>
          <a:off x="-2964" y="813350"/>
          <a:ext cx="6843029" cy="6331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0722">
                  <a:extLst>
                    <a:ext uri="{9D8B030D-6E8A-4147-A177-3AD203B41FA5}">
                      <a16:colId xmlns:a16="http://schemas.microsoft.com/office/drawing/2014/main" val="3863720704"/>
                    </a:ext>
                  </a:extLst>
                </a:gridCol>
                <a:gridCol w="1324535">
                  <a:extLst>
                    <a:ext uri="{9D8B030D-6E8A-4147-A177-3AD203B41FA5}">
                      <a16:colId xmlns:a16="http://schemas.microsoft.com/office/drawing/2014/main" val="3935836924"/>
                    </a:ext>
                  </a:extLst>
                </a:gridCol>
                <a:gridCol w="1344706">
                  <a:extLst>
                    <a:ext uri="{9D8B030D-6E8A-4147-A177-3AD203B41FA5}">
                      <a16:colId xmlns:a16="http://schemas.microsoft.com/office/drawing/2014/main" val="1548198281"/>
                    </a:ext>
                  </a:extLst>
                </a:gridCol>
                <a:gridCol w="1190065">
                  <a:extLst>
                    <a:ext uri="{9D8B030D-6E8A-4147-A177-3AD203B41FA5}">
                      <a16:colId xmlns:a16="http://schemas.microsoft.com/office/drawing/2014/main" val="3880557050"/>
                    </a:ext>
                  </a:extLst>
                </a:gridCol>
                <a:gridCol w="1143001">
                  <a:extLst>
                    <a:ext uri="{9D8B030D-6E8A-4147-A177-3AD203B41FA5}">
                      <a16:colId xmlns:a16="http://schemas.microsoft.com/office/drawing/2014/main" val="3644835874"/>
                    </a:ext>
                  </a:extLst>
                </a:gridCol>
              </a:tblGrid>
              <a:tr h="144070">
                <a:tc>
                  <a:txBody>
                    <a:bodyPr/>
                    <a:lstStyle/>
                    <a:p>
                      <a:r>
                        <a:rPr lang="ru-RU" sz="600" b="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</a:rPr>
                        <a:t>ДЛЯ</a:t>
                      </a:r>
                      <a:r>
                        <a:rPr lang="ru-RU" sz="600" b="0" baseline="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</a:rPr>
                        <a:t> СОТРУДНИКОВ</a:t>
                      </a:r>
                      <a:endParaRPr lang="ru-RU" sz="600" b="0" dirty="0">
                        <a:solidFill>
                          <a:srgbClr val="FF000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5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1048986"/>
                  </a:ext>
                </a:extLst>
              </a:tr>
              <a:tr h="241424">
                <a:tc>
                  <a:txBody>
                    <a:bodyPr/>
                    <a:lstStyle/>
                    <a:p>
                      <a:r>
                        <a:rPr lang="ru-RU" sz="600" dirty="0">
                          <a:latin typeface="Trebuchet MS" panose="020B0603020202020204" pitchFamily="34" charset="0"/>
                        </a:rPr>
                        <a:t>Выпуск и обслуживание карты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бесплатно</a:t>
                      </a:r>
                      <a:endParaRPr lang="ru-RU" sz="600" b="1" kern="1200" dirty="0">
                        <a:solidFill>
                          <a:srgbClr val="FF0000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6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sym typeface="Wingdings" panose="05000000000000000000" pitchFamily="2" charset="2"/>
                        </a:rPr>
                        <a:t>бесплатно</a:t>
                      </a:r>
                      <a:r>
                        <a:rPr lang="ru-RU" sz="600" b="0" kern="1200" baseline="300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3</a:t>
                      </a:r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sym typeface="Wingdings" panose="05000000000000000000" pitchFamily="2" charset="2"/>
                        </a:rPr>
                        <a:t>бесплатно при тратах от 5000 руб., иначе 150 руб.</a:t>
                      </a:r>
                      <a:r>
                        <a:rPr lang="ru-RU" sz="600" kern="1200" baseline="300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14</a:t>
                      </a:r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>
                        <a:solidFill>
                          <a:srgbClr val="00B05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5367949"/>
                  </a:ext>
                </a:extLst>
              </a:tr>
              <a:tr h="694093">
                <a:tc>
                  <a:txBody>
                    <a:bodyPr/>
                    <a:lstStyle/>
                    <a:p>
                      <a:pPr marL="342900" lvl="1" indent="-342900">
                        <a:buFont typeface="Wingdings" panose="05000000000000000000" pitchFamily="2" charset="2"/>
                        <a:buNone/>
                      </a:pPr>
                      <a:r>
                        <a:rPr lang="en-US" sz="600" dirty="0">
                          <a:latin typeface="Trebuchet MS" panose="020B0603020202020204" pitchFamily="34" charset="0"/>
                        </a:rPr>
                        <a:t>Cash back </a:t>
                      </a:r>
                      <a:r>
                        <a:rPr lang="ru-RU" sz="600" dirty="0">
                          <a:latin typeface="Trebuchet MS" panose="020B0603020202020204" pitchFamily="34" charset="0"/>
                        </a:rPr>
                        <a:t>со всех покупок</a:t>
                      </a:r>
                    </a:p>
                    <a:p>
                      <a:pPr marL="0" marR="0" lvl="1" indent="0" algn="l" defTabSz="68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* процент на остаток по текущему счету на данный момент</a:t>
                      </a:r>
                      <a:br>
                        <a:rPr lang="ru-RU" sz="600" dirty="0">
                          <a:latin typeface="Trebuchet MS" panose="020B0603020202020204" pitchFamily="34" charset="0"/>
                        </a:rPr>
                      </a:br>
                      <a:r>
                        <a:rPr lang="ru-RU" sz="600" dirty="0">
                          <a:latin typeface="Trebuchet MS" panose="020B0603020202020204" pitchFamily="34" charset="0"/>
                        </a:rPr>
                        <a:t> в банках не начисляется 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1% с первого рубля на всё</a:t>
                      </a:r>
                    </a:p>
                    <a:p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5% с первого рубля на 3 категории</a:t>
                      </a:r>
                    </a:p>
                    <a:p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До 100% на 1 категорию </a:t>
                      </a:r>
                    </a:p>
                    <a:p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До 33% у партнеров.</a:t>
                      </a:r>
                      <a:b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</a:br>
                      <a:r>
                        <a:rPr lang="ru-RU" sz="600" b="1" kern="1200" dirty="0">
                          <a:solidFill>
                            <a:srgbClr val="FF6969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макс. 5 000 руб.</a:t>
                      </a:r>
                      <a:endParaRPr lang="ru-RU" sz="600" b="1" kern="1200" dirty="0">
                        <a:solidFill>
                          <a:srgbClr val="FF0000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600" dirty="0">
                          <a:latin typeface="Trebuchet MS" panose="020B0603020202020204" pitchFamily="34" charset="0"/>
                        </a:rPr>
                        <a:t>До 2,5 % бонусами только в категориях: </a:t>
                      </a:r>
                      <a:r>
                        <a:rPr lang="ru-RU" sz="600" i="0" dirty="0">
                          <a:latin typeface="Trebuchet MS" panose="020B0603020202020204" pitchFamily="34" charset="0"/>
                        </a:rPr>
                        <a:t>супермаркеты, рестораны, транспорт.</a:t>
                      </a:r>
                    </a:p>
                    <a:p>
                      <a:r>
                        <a:rPr lang="ru-RU" sz="600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До 30% у партнеров</a:t>
                      </a:r>
                    </a:p>
                    <a:p>
                      <a:r>
                        <a:rPr lang="ru-RU" sz="600" b="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макс. 2 тыс. </a:t>
                      </a:r>
                      <a:r>
                        <a:rPr lang="ru-RU" sz="600" b="0" kern="1200" dirty="0" err="1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мультибонусов</a:t>
                      </a:r>
                      <a:r>
                        <a:rPr lang="ru-RU" sz="600" b="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. Возможно потратить только в приложении «</a:t>
                      </a:r>
                      <a:r>
                        <a:rPr lang="ru-RU" sz="600" b="0" kern="1200" dirty="0" err="1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Мультибонус</a:t>
                      </a:r>
                      <a:r>
                        <a:rPr lang="ru-RU" sz="600" b="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r>
                        <a:rPr lang="ru-RU" sz="600" b="0" kern="120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Или</a:t>
                      </a:r>
                    </a:p>
                    <a:p>
                      <a:r>
                        <a:rPr lang="ru-RU" sz="600" b="0" kern="120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Перевод в рубли по курсу 0,85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600" dirty="0">
                          <a:latin typeface="Trebuchet MS" panose="020B0603020202020204" pitchFamily="34" charset="0"/>
                        </a:rPr>
                        <a:t>от 0,5% бонусы</a:t>
                      </a:r>
                      <a:r>
                        <a:rPr lang="ru-RU" sz="600" baseline="0" dirty="0">
                          <a:latin typeface="Trebuchet MS" panose="020B0603020202020204" pitchFamily="34" charset="0"/>
                        </a:rPr>
                        <a:t> «Спасибо»</a:t>
                      </a:r>
                      <a:r>
                        <a:rPr lang="ru-RU" sz="600" kern="1200" baseline="300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11</a:t>
                      </a:r>
                      <a:endParaRPr lang="ru-RU" sz="600" kern="1200" baseline="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  <a:p>
                      <a:r>
                        <a:rPr lang="ru-RU" sz="600" kern="120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Повышенные бонусы при покупках от 20-000 рублей на 3 категории</a:t>
                      </a:r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546223"/>
                  </a:ext>
                </a:extLst>
              </a:tr>
              <a:tr h="241424">
                <a:tc>
                  <a:txBody>
                    <a:bodyPr/>
                    <a:lstStyle/>
                    <a:p>
                      <a:r>
                        <a:rPr lang="en-US" sz="600" dirty="0">
                          <a:latin typeface="Trebuchet MS" panose="020B0603020202020204" pitchFamily="34" charset="0"/>
                        </a:rPr>
                        <a:t>sms</a:t>
                      </a:r>
                      <a:r>
                        <a:rPr lang="ru-RU" sz="600" dirty="0">
                          <a:latin typeface="Trebuchet MS" panose="020B0603020202020204" pitchFamily="34" charset="0"/>
                        </a:rPr>
                        <a:t>-информирование</a:t>
                      </a:r>
                      <a:r>
                        <a:rPr lang="ru-RU" sz="600" baseline="0" dirty="0">
                          <a:latin typeface="Trebuchet MS" panose="020B0603020202020204" pitchFamily="34" charset="0"/>
                        </a:rPr>
                        <a:t> об операциях</a:t>
                      </a:r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Бесплатно СМС и </a:t>
                      </a:r>
                      <a:r>
                        <a:rPr lang="en-US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PUSH</a:t>
                      </a:r>
                      <a:r>
                        <a:rPr lang="ru-RU" sz="600" kern="1200" baseline="300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3</a:t>
                      </a:r>
                      <a:r>
                        <a:rPr lang="en-US" sz="600" kern="1200" baseline="300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1</a:t>
                      </a:r>
                      <a:endParaRPr lang="ru-RU" sz="600" b="1" kern="1200" dirty="0">
                        <a:solidFill>
                          <a:srgbClr val="FF0000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600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Бесплатные </a:t>
                      </a:r>
                      <a:r>
                        <a:rPr lang="en-US" sz="600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PUSH </a:t>
                      </a:r>
                      <a:r>
                        <a:rPr lang="ru-RU" sz="600" kern="1200" baseline="300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3</a:t>
                      </a:r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600" dirty="0">
                          <a:latin typeface="Trebuchet MS" panose="020B0603020202020204" pitchFamily="34" charset="0"/>
                        </a:rPr>
                        <a:t>7</a:t>
                      </a:r>
                      <a:r>
                        <a:rPr lang="en-US" sz="600" dirty="0">
                          <a:latin typeface="Trebuchet MS" panose="020B0603020202020204" pitchFamily="34" charset="0"/>
                        </a:rPr>
                        <a:t>0</a:t>
                      </a:r>
                      <a:r>
                        <a:rPr lang="ru-RU" sz="600" dirty="0">
                          <a:latin typeface="Trebuchet MS" panose="020B0603020202020204" pitchFamily="34" charset="0"/>
                        </a:rPr>
                        <a:t> руб.</a:t>
                      </a:r>
                      <a:r>
                        <a:rPr lang="ru-RU" sz="600" kern="1200" baseline="300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12</a:t>
                      </a:r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6434627"/>
                  </a:ext>
                </a:extLst>
              </a:tr>
              <a:tr h="241424">
                <a:tc>
                  <a:txBody>
                    <a:bodyPr/>
                    <a:lstStyle/>
                    <a:p>
                      <a:r>
                        <a:rPr lang="ru-RU" sz="600" dirty="0">
                          <a:latin typeface="Trebuchet MS" panose="020B0603020202020204" pitchFamily="34" charset="0"/>
                        </a:rPr>
                        <a:t>возможность снятия наличных в банкоматах сторонних банков в РФ</a:t>
                      </a:r>
                      <a:endParaRPr lang="ru-RU" sz="600" dirty="0">
                        <a:highlight>
                          <a:srgbClr val="FF0000"/>
                        </a:highlight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Бесплатно (до 500 тр./сутки)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До 50 000 рублей в месяц</a:t>
                      </a:r>
                      <a:r>
                        <a:rPr lang="ru-RU" sz="600" kern="1200" baseline="300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3</a:t>
                      </a:r>
                      <a:endParaRPr lang="ru-RU" sz="6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kern="12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Лимиты на снятие в банкоматах </a:t>
                      </a:r>
                      <a:r>
                        <a:rPr lang="ru-RU" sz="600" b="1" kern="12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Сбербанка</a:t>
                      </a:r>
                      <a:r>
                        <a:rPr lang="ru-RU" sz="600" kern="12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: от 50-000 в сутки</a:t>
                      </a:r>
                      <a:endParaRPr lang="ru-RU" sz="600" dirty="0">
                        <a:latin typeface="Trebuchet MS" panose="020B060302020202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1 % от суммы, но не менее 1</a:t>
                      </a:r>
                      <a:r>
                        <a:rPr lang="en-US" sz="600" dirty="0">
                          <a:latin typeface="Trebuchet MS" panose="020B0603020202020204" pitchFamily="34" charset="0"/>
                        </a:rPr>
                        <a:t>5</a:t>
                      </a:r>
                      <a:r>
                        <a:rPr lang="ru-RU" sz="600" dirty="0">
                          <a:latin typeface="Trebuchet MS" panose="020B0603020202020204" pitchFamily="34" charset="0"/>
                        </a:rPr>
                        <a:t>0 руб.</a:t>
                      </a:r>
                      <a:r>
                        <a:rPr lang="ru-RU" sz="600" kern="1200" baseline="300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14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5720799"/>
                  </a:ext>
                </a:extLst>
              </a:tr>
              <a:tr h="241424">
                <a:tc>
                  <a:txBody>
                    <a:bodyPr/>
                    <a:lstStyle/>
                    <a:p>
                      <a:r>
                        <a:rPr lang="ru-RU" sz="600" b="0" baseline="0" dirty="0">
                          <a:latin typeface="Trebuchet MS" panose="020B0603020202020204" pitchFamily="34" charset="0"/>
                        </a:rPr>
                        <a:t>Накопительный счет</a:t>
                      </a:r>
                      <a:endParaRPr lang="ru-RU" sz="600" b="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9</a:t>
                      </a:r>
                      <a:r>
                        <a:rPr lang="ru-RU" sz="600" b="1" kern="120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% </a:t>
                      </a:r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первые 2 месяца, далее 7,5%</a:t>
                      </a:r>
                      <a:r>
                        <a:rPr lang="ru-RU" sz="600" b="1" kern="1200" baseline="300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52</a:t>
                      </a:r>
                      <a:endParaRPr lang="ru-RU" sz="600" b="1" kern="1200" dirty="0">
                        <a:solidFill>
                          <a:srgbClr val="FF0000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aseline="0" dirty="0">
                          <a:latin typeface="Trebuchet MS" panose="020B0603020202020204" pitchFamily="34" charset="0"/>
                        </a:rPr>
                        <a:t>6% первые 3 месяца, далее 4</a:t>
                      </a:r>
                      <a:r>
                        <a:rPr lang="ru-RU" sz="600" dirty="0"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до</a:t>
                      </a:r>
                      <a:r>
                        <a:rPr lang="ru-RU" sz="600" baseline="0" dirty="0">
                          <a:latin typeface="Trebuchet MS" panose="020B0603020202020204" pitchFamily="34" charset="0"/>
                        </a:rPr>
                        <a:t> 7</a:t>
                      </a:r>
                      <a:r>
                        <a:rPr lang="ru-RU" sz="600" dirty="0">
                          <a:latin typeface="Trebuchet MS" panose="020B0603020202020204" pitchFamily="34" charset="0"/>
                        </a:rPr>
                        <a:t>% в первые 3 месяца, далее 5%</a:t>
                      </a:r>
                      <a:r>
                        <a:rPr lang="ru-RU" sz="600" kern="1200" baseline="300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15</a:t>
                      </a:r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502589"/>
                  </a:ext>
                </a:extLst>
              </a:tr>
              <a:tr h="328248">
                <a:tc>
                  <a:txBody>
                    <a:bodyPr/>
                    <a:lstStyle/>
                    <a:p>
                      <a:r>
                        <a:rPr lang="ru-RU" sz="600" b="0" dirty="0">
                          <a:latin typeface="Trebuchet MS" panose="020B0603020202020204" pitchFamily="34" charset="0"/>
                        </a:rPr>
                        <a:t>Валюта карты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Мультивалютная карта </a:t>
                      </a:r>
                      <a:r>
                        <a:rPr lang="ru-RU" sz="600" b="0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₽, $, €, £, </a:t>
                      </a:r>
                      <a:r>
                        <a:rPr lang="en-US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CHF)</a:t>
                      </a:r>
                      <a:endParaRPr lang="ru-RU" sz="600" b="1" kern="1200" dirty="0">
                        <a:solidFill>
                          <a:srgbClr val="FF0000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Российский рубль</a:t>
                      </a:r>
                      <a:endParaRPr lang="ru-RU" sz="6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Российский рубль</a:t>
                      </a:r>
                      <a:endParaRPr lang="ru-RU" sz="6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4358210"/>
                  </a:ext>
                </a:extLst>
              </a:tr>
              <a:tr h="165979">
                <a:tc>
                  <a:txBody>
                    <a:bodyPr/>
                    <a:lstStyle/>
                    <a:p>
                      <a:r>
                        <a:rPr lang="ru-RU" sz="600" b="1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ПЕРЕВОДЫ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600" dirty="0">
                        <a:highlight>
                          <a:srgbClr val="FFFF00"/>
                        </a:highlight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600" dirty="0">
                        <a:highlight>
                          <a:srgbClr val="FFFF00"/>
                        </a:highlight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00" dirty="0">
                        <a:highlight>
                          <a:srgbClr val="FFFF00"/>
                        </a:highlight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355772"/>
                  </a:ext>
                </a:extLst>
              </a:tr>
              <a:tr h="241424">
                <a:tc>
                  <a:txBody>
                    <a:bodyPr/>
                    <a:lstStyle/>
                    <a:p>
                      <a:r>
                        <a:rPr lang="ru-RU" sz="600" b="0" dirty="0">
                          <a:latin typeface="Trebuchet MS" panose="020B0603020202020204" pitchFamily="34" charset="0"/>
                        </a:rPr>
                        <a:t>переводы по номеру телефона (Система быстрых платежей)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бесплатно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бесплатно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(до 100 тыс. руб.)</a:t>
                      </a:r>
                      <a:r>
                        <a:rPr lang="ru-RU" sz="600" kern="1200" baseline="300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5</a:t>
                      </a:r>
                      <a:endParaRPr lang="ru-RU" sz="600" kern="1200" dirty="0">
                        <a:solidFill>
                          <a:schemeClr val="dk1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бесплатно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(до 100 тыс. руб.)</a:t>
                      </a:r>
                      <a:r>
                        <a:rPr lang="ru-RU" sz="600" kern="1200" baseline="300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14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kern="12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Клиенту Сбербанка – до 50-000 рублей</a:t>
                      </a:r>
                      <a:endParaRPr lang="ru-RU" sz="600" kern="1200" dirty="0">
                        <a:solidFill>
                          <a:schemeClr val="dk1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2743914"/>
                  </a:ext>
                </a:extLst>
              </a:tr>
              <a:tr h="241424">
                <a:tc>
                  <a:txBody>
                    <a:bodyPr/>
                    <a:lstStyle/>
                    <a:p>
                      <a:r>
                        <a:rPr lang="ru-RU" sz="600" dirty="0">
                          <a:latin typeface="Trebuchet MS" panose="020B0603020202020204" pitchFamily="34" charset="0"/>
                        </a:rPr>
                        <a:t>оплата</a:t>
                      </a:r>
                      <a:r>
                        <a:rPr lang="ru-RU" sz="600" baseline="0" dirty="0">
                          <a:latin typeface="Trebuchet MS" panose="020B0603020202020204" pitchFamily="34" charset="0"/>
                        </a:rPr>
                        <a:t> услуг ЖКХ (в т.ч. по </a:t>
                      </a:r>
                      <a:r>
                        <a:rPr lang="en-US" sz="600" baseline="0" dirty="0">
                          <a:latin typeface="Trebuchet MS" panose="020B0603020202020204" pitchFamily="34" charset="0"/>
                        </a:rPr>
                        <a:t>QR</a:t>
                      </a:r>
                      <a:r>
                        <a:rPr lang="ru-RU" sz="600" baseline="0" dirty="0">
                          <a:latin typeface="Trebuchet MS" panose="020B0603020202020204" pitchFamily="34" charset="0"/>
                        </a:rPr>
                        <a:t>-коду), штрафы ГИБДД, интернет </a:t>
                      </a:r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без комиссии</a:t>
                      </a:r>
                      <a:endParaRPr lang="ru-RU" sz="600" b="1" kern="1200" dirty="0">
                        <a:solidFill>
                          <a:srgbClr val="FF0000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без комиссии</a:t>
                      </a:r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1 % от суммы, макс. 500 руб. </a:t>
                      </a:r>
                      <a:r>
                        <a:rPr lang="ru-RU" sz="600" kern="1200" baseline="300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14</a:t>
                      </a:r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1241899"/>
                  </a:ext>
                </a:extLst>
              </a:tr>
              <a:tr h="241424">
                <a:tc>
                  <a:txBody>
                    <a:bodyPr/>
                    <a:lstStyle/>
                    <a:p>
                      <a:r>
                        <a:rPr lang="ru-RU" sz="600" b="0" dirty="0">
                          <a:latin typeface="Trebuchet MS" panose="020B0603020202020204" pitchFamily="34" charset="0"/>
                        </a:rPr>
                        <a:t>переводы</a:t>
                      </a:r>
                      <a:r>
                        <a:rPr lang="ru-RU" sz="600" b="1" baseline="0" dirty="0"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ru-RU" sz="600" b="0" baseline="0" dirty="0">
                          <a:latin typeface="Trebuchet MS" panose="020B0603020202020204" pitchFamily="34" charset="0"/>
                        </a:rPr>
                        <a:t>на счет ЮЛ в другой банк по реквизитам (через интернет и мобильный банк)</a:t>
                      </a:r>
                      <a:endParaRPr lang="ru-RU" sz="600" b="1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Без комиссии</a:t>
                      </a:r>
                      <a:r>
                        <a:rPr lang="en-US" sz="600" kern="1200" baseline="300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2</a:t>
                      </a:r>
                      <a:endParaRPr lang="ru-RU" sz="600" b="1" kern="1200" dirty="0">
                        <a:solidFill>
                          <a:srgbClr val="FF0000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kern="12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От 0,</a:t>
                      </a:r>
                      <a:r>
                        <a:rPr lang="en-US" sz="600" kern="12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5</a:t>
                      </a:r>
                      <a:r>
                        <a:rPr lang="ru-RU" sz="600" kern="12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% от суммы, мин. </a:t>
                      </a:r>
                      <a:r>
                        <a:rPr lang="en-US" sz="600" kern="12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1</a:t>
                      </a:r>
                      <a:r>
                        <a:rPr lang="ru-RU" sz="600" kern="12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0 руб.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600" dirty="0">
                          <a:latin typeface="Trebuchet MS" panose="020B0603020202020204" pitchFamily="34" charset="0"/>
                        </a:rPr>
                        <a:t>1% от суммы, макс. 1 000 руб.</a:t>
                      </a:r>
                      <a:r>
                        <a:rPr lang="ru-RU" sz="600" kern="1200" baseline="300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14</a:t>
                      </a:r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kern="1200" baseline="300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403038"/>
                  </a:ext>
                </a:extLst>
              </a:tr>
              <a:tr h="165979">
                <a:tc>
                  <a:txBody>
                    <a:bodyPr/>
                    <a:lstStyle/>
                    <a:p>
                      <a:r>
                        <a:rPr lang="ru-RU" sz="600" b="1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КРЕДИТ НАЛИЧНЫМИ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600" dirty="0">
                        <a:highlight>
                          <a:srgbClr val="FFFF00"/>
                        </a:highlight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600" dirty="0">
                        <a:highlight>
                          <a:srgbClr val="FFFF00"/>
                        </a:highlight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500" dirty="0">
                        <a:highlight>
                          <a:srgbClr val="FFFF00"/>
                        </a:highlight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958422"/>
                  </a:ext>
                </a:extLst>
              </a:tr>
              <a:tr h="28163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6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Минимальная ставка</a:t>
                      </a:r>
                      <a:r>
                        <a:rPr lang="ru-RU" sz="600" b="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 (%, годовых) для ЗП клиентов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600" b="0" baseline="0" dirty="0">
                          <a:latin typeface="Trebuchet MS" panose="020B0603020202020204" pitchFamily="34" charset="0"/>
                        </a:rPr>
                        <a:t>Максимальная сумма (руб.) для ЗП клиентов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600" b="0" baseline="0" dirty="0">
                          <a:latin typeface="Trebuchet MS" panose="020B0603020202020204" pitchFamily="34" charset="0"/>
                        </a:rPr>
                        <a:t>Рефинансирование кредитов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</a:rPr>
                        <a:t>от 4%</a:t>
                      </a:r>
                      <a:r>
                        <a:rPr lang="ru-RU" sz="600" kern="1200" baseline="300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3</a:t>
                      </a:r>
                      <a:r>
                        <a:rPr lang="en-US" sz="600" kern="1200" baseline="300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5</a:t>
                      </a:r>
                      <a:endParaRPr lang="ru-RU" sz="600" kern="1200" baseline="30000" dirty="0">
                        <a:solidFill>
                          <a:srgbClr val="FF0000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68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до 7,5 млн. руб.</a:t>
                      </a:r>
                    </a:p>
                    <a:p>
                      <a:pPr marL="0" marR="0" lvl="0" indent="0" algn="l" defTabSz="68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sym typeface="Wingdings" panose="05000000000000000000" pitchFamily="2" charset="2"/>
                        </a:rPr>
                        <a:t>от</a:t>
                      </a:r>
                      <a:r>
                        <a:rPr lang="ru-RU" sz="600" b="1" baseline="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sym typeface="Wingdings" panose="05000000000000000000" pitchFamily="2" charset="2"/>
                        </a:rPr>
                        <a:t> 4,5%</a:t>
                      </a:r>
                      <a:endParaRPr lang="ru-RU" sz="600" b="1" kern="1200" dirty="0">
                        <a:solidFill>
                          <a:srgbClr val="FF0000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600" kern="1200" baseline="30000" dirty="0">
                        <a:solidFill>
                          <a:srgbClr val="FF0000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600" dirty="0">
                          <a:latin typeface="Trebuchet MS" panose="020B0603020202020204" pitchFamily="34" charset="0"/>
                        </a:rPr>
                        <a:t>от</a:t>
                      </a:r>
                      <a:r>
                        <a:rPr lang="ru-RU" sz="600" baseline="0" dirty="0">
                          <a:latin typeface="Trebuchet MS" panose="020B0603020202020204" pitchFamily="34" charset="0"/>
                        </a:rPr>
                        <a:t> 4,4% </a:t>
                      </a:r>
                      <a:r>
                        <a:rPr lang="ru-RU" sz="600" kern="1200" baseline="300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до</a:t>
                      </a:r>
                      <a:r>
                        <a:rPr lang="ru-RU" sz="600" baseline="0" dirty="0">
                          <a:latin typeface="Trebuchet MS" panose="020B0603020202020204" pitchFamily="34" charset="0"/>
                        </a:rPr>
                        <a:t> 7 млн. руб.</a:t>
                      </a:r>
                      <a:r>
                        <a:rPr lang="ru-RU" sz="600" kern="1200" baseline="300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от</a:t>
                      </a:r>
                      <a:r>
                        <a:rPr lang="ru-RU" sz="600" baseline="0" dirty="0"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US" sz="600" baseline="0" dirty="0">
                          <a:latin typeface="Trebuchet MS" panose="020B0603020202020204" pitchFamily="34" charset="0"/>
                        </a:rPr>
                        <a:t>5</a:t>
                      </a:r>
                      <a:r>
                        <a:rPr lang="ru-RU" sz="600" baseline="0" dirty="0">
                          <a:latin typeface="Trebuchet MS" panose="020B0603020202020204" pitchFamily="34" charset="0"/>
                        </a:rPr>
                        <a:t>,</a:t>
                      </a:r>
                      <a:r>
                        <a:rPr lang="en-US" sz="600" baseline="0" dirty="0">
                          <a:latin typeface="Trebuchet MS" panose="020B0603020202020204" pitchFamily="34" charset="0"/>
                        </a:rPr>
                        <a:t>4</a:t>
                      </a:r>
                      <a:r>
                        <a:rPr lang="ru-RU" sz="600" baseline="0" dirty="0">
                          <a:latin typeface="Trebuchet MS" panose="020B0603020202020204" pitchFamily="34" charset="0"/>
                        </a:rPr>
                        <a:t>% </a:t>
                      </a:r>
                      <a:r>
                        <a:rPr lang="ru-RU" sz="600" kern="1200" baseline="300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600" dirty="0">
                          <a:latin typeface="Trebuchet MS" panose="020B0603020202020204" pitchFamily="34" charset="0"/>
                        </a:rPr>
                        <a:t>от</a:t>
                      </a:r>
                      <a:r>
                        <a:rPr lang="ru-RU" sz="600" baseline="0" dirty="0">
                          <a:latin typeface="Trebuchet MS" panose="020B0603020202020204" pitchFamily="34" charset="0"/>
                        </a:rPr>
                        <a:t> 4,5 в первый месяц </a:t>
                      </a:r>
                      <a:endParaRPr lang="ru-RU" sz="600" kern="1200" baseline="30000" dirty="0">
                        <a:solidFill>
                          <a:schemeClr val="dk1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до</a:t>
                      </a:r>
                      <a:r>
                        <a:rPr lang="ru-RU" sz="600" baseline="0" dirty="0">
                          <a:latin typeface="Trebuchet MS" panose="020B0603020202020204" pitchFamily="34" charset="0"/>
                        </a:rPr>
                        <a:t> 30 млн. руб.</a:t>
                      </a:r>
                      <a:endParaRPr lang="ru-RU" sz="600" kern="1200" baseline="30000" dirty="0">
                        <a:solidFill>
                          <a:schemeClr val="dk1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от</a:t>
                      </a:r>
                      <a:r>
                        <a:rPr lang="ru-RU" sz="600" baseline="0" dirty="0">
                          <a:latin typeface="Trebuchet MS" panose="020B0603020202020204" pitchFamily="34" charset="0"/>
                        </a:rPr>
                        <a:t> 4,5% </a:t>
                      </a:r>
                      <a:r>
                        <a:rPr lang="ru-RU" sz="600" kern="1200" baseline="300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600" kern="1200" baseline="30000" dirty="0">
                        <a:solidFill>
                          <a:schemeClr val="dk1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5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041788"/>
                  </a:ext>
                </a:extLst>
              </a:tr>
              <a:tr h="165979">
                <a:tc>
                  <a:txBody>
                    <a:bodyPr/>
                    <a:lstStyle/>
                    <a:p>
                      <a:r>
                        <a:rPr lang="ru-RU" sz="600" b="1" baseline="0" dirty="0">
                          <a:latin typeface="Trebuchet MS" panose="020B0603020202020204" pitchFamily="34" charset="0"/>
                        </a:rPr>
                        <a:t>КРЕДИТНЫЕ КАРТЫ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5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015403"/>
                  </a:ext>
                </a:extLst>
              </a:tr>
              <a:tr h="275319">
                <a:tc>
                  <a:txBody>
                    <a:bodyPr/>
                    <a:lstStyle/>
                    <a:p>
                      <a:r>
                        <a:rPr lang="ru-RU" sz="600" b="0" baseline="0" dirty="0">
                          <a:latin typeface="Trebuchet MS" panose="020B0603020202020204" pitchFamily="34" charset="0"/>
                        </a:rPr>
                        <a:t>стоимость обслуживания (для ЗП клиентов)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kern="1200" baseline="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Бесплатно </a:t>
                      </a:r>
                      <a:r>
                        <a:rPr lang="ru-RU" sz="600" kern="1200" baseline="300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3</a:t>
                      </a:r>
                      <a:r>
                        <a:rPr lang="en-US" sz="600" kern="1200" baseline="300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3</a:t>
                      </a:r>
                      <a:endParaRPr lang="ru-RU" sz="600" b="1" kern="1200" dirty="0">
                        <a:solidFill>
                          <a:srgbClr val="FF0000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0 руб.</a:t>
                      </a:r>
                      <a:r>
                        <a:rPr lang="ru-RU" sz="600" kern="1200" baseline="300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3</a:t>
                      </a:r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600" dirty="0">
                          <a:latin typeface="Trebuchet MS" panose="020B0603020202020204" pitchFamily="34" charset="0"/>
                        </a:rPr>
                        <a:t>0 руб.</a:t>
                      </a:r>
                      <a:r>
                        <a:rPr lang="ru-RU" sz="600" kern="1200" baseline="300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19</a:t>
                      </a:r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1556909"/>
                  </a:ext>
                </a:extLst>
              </a:tr>
              <a:tr h="286691">
                <a:tc>
                  <a:txBody>
                    <a:bodyPr/>
                    <a:lstStyle/>
                    <a:p>
                      <a:r>
                        <a:rPr lang="ru-RU" sz="600" b="0" baseline="0" dirty="0">
                          <a:latin typeface="Trebuchet MS" panose="020B0603020202020204" pitchFamily="34" charset="0"/>
                        </a:rPr>
                        <a:t>Льготный период (без процентов на любые покупки)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365 дней на все покупки</a:t>
                      </a:r>
                      <a:b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</a:br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в первые 30 дней, </a:t>
                      </a:r>
                      <a:b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</a:br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далее 100 дней на все покупки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до 110 дней</a:t>
                      </a:r>
                      <a:r>
                        <a:rPr lang="ru-RU" sz="600" baseline="30000" dirty="0"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до 120 дней</a:t>
                      </a:r>
                      <a:r>
                        <a:rPr lang="ru-RU" sz="600" kern="1200" baseline="300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19</a:t>
                      </a:r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3498522"/>
                  </a:ext>
                </a:extLst>
              </a:tr>
              <a:tr h="286691">
                <a:tc>
                  <a:txBody>
                    <a:bodyPr/>
                    <a:lstStyle/>
                    <a:p>
                      <a:r>
                        <a:rPr lang="ru-RU" sz="600" b="0" baseline="0" dirty="0">
                          <a:latin typeface="Trebuchet MS" panose="020B0603020202020204" pitchFamily="34" charset="0"/>
                        </a:rPr>
                        <a:t>снятие наличных с кредитной карты в банкомате 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sym typeface="Wingdings" panose="05000000000000000000" pitchFamily="2" charset="2"/>
                        </a:rPr>
                        <a:t>Бесплатно до 50 000 рублей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baseline="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sym typeface="Wingdings" panose="05000000000000000000" pitchFamily="2" charset="2"/>
                        </a:rPr>
                        <a:t>Любой банкомат любого банка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kern="1200" dirty="0">
                          <a:solidFill>
                            <a:srgbClr val="FF6969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На суммы свыше — комиссия 3,9% + 390 ₽ за снятие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sym typeface="Wingdings" panose="05000000000000000000" pitchFamily="2" charset="2"/>
                        </a:rPr>
                        <a:t>бесплатно до 50</a:t>
                      </a:r>
                      <a:r>
                        <a:rPr lang="ru-RU" sz="60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sym typeface="Wingdings" panose="05000000000000000000" pitchFamily="2" charset="2"/>
                        </a:rPr>
                        <a:t> 000 руб. в первые 7 дней, затем 5,5% + 300 руб. </a:t>
                      </a:r>
                      <a:r>
                        <a:rPr lang="ru-RU" sz="600" baseline="30000" dirty="0">
                          <a:latin typeface="Trebuchet MS" panose="020B0603020202020204" pitchFamily="34" charset="0"/>
                        </a:rPr>
                        <a:t>3</a:t>
                      </a:r>
                      <a:endParaRPr lang="ru-RU" sz="6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kern="120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3% от суммы, не менее 390 руб.</a:t>
                      </a:r>
                      <a:r>
                        <a:rPr lang="ru-RU" sz="600" kern="1200" baseline="300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19</a:t>
                      </a:r>
                      <a:endParaRPr lang="ru-RU" sz="6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kern="1200" baseline="300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5391365"/>
                  </a:ext>
                </a:extLst>
              </a:tr>
              <a:tr h="286691">
                <a:tc>
                  <a:txBody>
                    <a:bodyPr/>
                    <a:lstStyle/>
                    <a:p>
                      <a:r>
                        <a:rPr lang="ru-RU" sz="600" b="0" baseline="0" dirty="0">
                          <a:latin typeface="Trebuchet MS" panose="020B0603020202020204" pitchFamily="34" charset="0"/>
                        </a:rPr>
                        <a:t>Максимальный кредитный лимит (руб.)</a:t>
                      </a:r>
                    </a:p>
                    <a:p>
                      <a:r>
                        <a:rPr lang="ru-RU" sz="600" b="0" baseline="0" dirty="0">
                          <a:latin typeface="Trebuchet MS" panose="020B0603020202020204" pitchFamily="34" charset="0"/>
                        </a:rPr>
                        <a:t>Минимальная ставка при выходе из льготного периода (%, годовых)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до 500 тыс. руб.</a:t>
                      </a:r>
                      <a:b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</a:br>
                      <a:r>
                        <a:rPr lang="ru-RU" sz="600" b="1" kern="1200" dirty="0">
                          <a:solidFill>
                            <a:srgbClr val="FF6969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до 1 млн. руб. для </a:t>
                      </a:r>
                      <a:r>
                        <a:rPr lang="en-US" sz="600" b="1" kern="1200" dirty="0">
                          <a:solidFill>
                            <a:srgbClr val="FF6969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Gold </a:t>
                      </a:r>
                      <a:r>
                        <a:rPr lang="ru-RU" sz="600" b="1" kern="1200" dirty="0">
                          <a:solidFill>
                            <a:srgbClr val="FF6969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и </a:t>
                      </a:r>
                      <a:r>
                        <a:rPr lang="en-US" sz="600" b="1" kern="1200" dirty="0">
                          <a:solidFill>
                            <a:srgbClr val="FF6969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Platinum</a:t>
                      </a:r>
                      <a:endParaRPr lang="ru-RU" sz="600" b="1" kern="1200" dirty="0">
                        <a:solidFill>
                          <a:srgbClr val="FF6969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kern="12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от 11,99%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600" dirty="0">
                          <a:latin typeface="Trebuchet MS" panose="020B0603020202020204" pitchFamily="34" charset="0"/>
                        </a:rPr>
                        <a:t>до</a:t>
                      </a:r>
                      <a:r>
                        <a:rPr lang="ru-RU" sz="600" baseline="0" dirty="0">
                          <a:latin typeface="Trebuchet MS" panose="020B0603020202020204" pitchFamily="34" charset="0"/>
                        </a:rPr>
                        <a:t> 1 млн. руб.</a:t>
                      </a:r>
                      <a:r>
                        <a:rPr lang="ru-RU" sz="600" kern="1200" baseline="300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от</a:t>
                      </a:r>
                      <a:r>
                        <a:rPr lang="ru-RU" sz="600" baseline="0" dirty="0">
                          <a:latin typeface="Trebuchet MS" panose="020B0603020202020204" pitchFamily="34" charset="0"/>
                        </a:rPr>
                        <a:t> 19,9</a:t>
                      </a:r>
                      <a:r>
                        <a:rPr lang="ru-RU" sz="600" dirty="0">
                          <a:latin typeface="Trebuchet MS" panose="020B0603020202020204" pitchFamily="34" charset="0"/>
                        </a:rPr>
                        <a:t>%</a:t>
                      </a:r>
                      <a:r>
                        <a:rPr lang="ru-RU" sz="600" baseline="30000" dirty="0"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600" dirty="0">
                          <a:latin typeface="Trebuchet MS" panose="020B0603020202020204" pitchFamily="34" charset="0"/>
                        </a:rPr>
                        <a:t>До</a:t>
                      </a:r>
                      <a:r>
                        <a:rPr lang="ru-RU" sz="600" baseline="0" dirty="0">
                          <a:latin typeface="Trebuchet MS" panose="020B0603020202020204" pitchFamily="34" charset="0"/>
                        </a:rPr>
                        <a:t> 1 млн. руб.</a:t>
                      </a:r>
                      <a:r>
                        <a:rPr lang="ru-RU" sz="600" kern="1200" baseline="300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dirty="0">
                          <a:latin typeface="Trebuchet MS" panose="020B0603020202020204" pitchFamily="34" charset="0"/>
                        </a:rPr>
                        <a:t>от </a:t>
                      </a:r>
                      <a:r>
                        <a:rPr lang="en-US" sz="600" dirty="0">
                          <a:latin typeface="Trebuchet MS" panose="020B0603020202020204" pitchFamily="34" charset="0"/>
                        </a:rPr>
                        <a:t>2</a:t>
                      </a:r>
                      <a:r>
                        <a:rPr lang="ru-RU" sz="600" dirty="0">
                          <a:latin typeface="Trebuchet MS" panose="020B0603020202020204" pitchFamily="34" charset="0"/>
                        </a:rPr>
                        <a:t>5,4%</a:t>
                      </a:r>
                      <a:r>
                        <a:rPr lang="ru-RU" sz="600" kern="1200" baseline="3000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19</a:t>
                      </a:r>
                      <a:endParaRPr lang="ru-RU" sz="6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kern="1200" baseline="300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2412214"/>
                  </a:ext>
                </a:extLst>
              </a:tr>
            </a:tbl>
          </a:graphicData>
        </a:graphic>
      </p:graphicFrame>
      <p:graphicFrame>
        <p:nvGraphicFramePr>
          <p:cNvPr id="15" name="Таблица 5">
            <a:extLst>
              <a:ext uri="{FF2B5EF4-FFF2-40B4-BE49-F238E27FC236}">
                <a16:creationId xmlns:a16="http://schemas.microsoft.com/office/drawing/2014/main" id="{316708DC-6CC3-4FDC-A1C1-416A3C10FA5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-2964" y="580180"/>
          <a:ext cx="5670271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2276">
                  <a:extLst>
                    <a:ext uri="{9D8B030D-6E8A-4147-A177-3AD203B41FA5}">
                      <a16:colId xmlns:a16="http://schemas.microsoft.com/office/drawing/2014/main" val="3863720704"/>
                    </a:ext>
                  </a:extLst>
                </a:gridCol>
                <a:gridCol w="1283566">
                  <a:extLst>
                    <a:ext uri="{9D8B030D-6E8A-4147-A177-3AD203B41FA5}">
                      <a16:colId xmlns:a16="http://schemas.microsoft.com/office/drawing/2014/main" val="3935836924"/>
                    </a:ext>
                  </a:extLst>
                </a:gridCol>
                <a:gridCol w="1331258">
                  <a:extLst>
                    <a:ext uri="{9D8B030D-6E8A-4147-A177-3AD203B41FA5}">
                      <a16:colId xmlns:a16="http://schemas.microsoft.com/office/drawing/2014/main" val="3461462976"/>
                    </a:ext>
                  </a:extLst>
                </a:gridCol>
                <a:gridCol w="1163171">
                  <a:extLst>
                    <a:ext uri="{9D8B030D-6E8A-4147-A177-3AD203B41FA5}">
                      <a16:colId xmlns:a16="http://schemas.microsoft.com/office/drawing/2014/main" val="3880557050"/>
                    </a:ext>
                  </a:extLst>
                </a:gridCol>
              </a:tblGrid>
              <a:tr h="167640">
                <a:tc>
                  <a:txBody>
                    <a:bodyPr/>
                    <a:lstStyle/>
                    <a:p>
                      <a:endParaRPr lang="ru-RU" sz="500" b="0" dirty="0">
                        <a:solidFill>
                          <a:srgbClr val="FF000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500" dirty="0">
                        <a:latin typeface="Trebuchet MS" panose="020B0603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500" dirty="0">
                        <a:latin typeface="Trebuchet MS" panose="020B0603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500" dirty="0">
                        <a:latin typeface="Trebuchet MS" panose="020B0603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9836905"/>
                  </a:ext>
                </a:extLst>
              </a:tr>
              <a:tr h="141593">
                <a:tc>
                  <a:txBody>
                    <a:bodyPr/>
                    <a:lstStyle/>
                    <a:p>
                      <a:endParaRPr lang="ru-RU" sz="5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1" dirty="0">
                        <a:solidFill>
                          <a:srgbClr val="00B05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dirty="0">
                        <a:latin typeface="Trebuchet MS" panose="020B0603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945069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728" y="36939"/>
            <a:ext cx="6412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latin typeface="Trebuchet MS" panose="020B0603020202020204" pitchFamily="34" charset="0"/>
              </a:rPr>
              <a:t>ПРЕИМУЩЕСТВА ЗАРПЛАТНОГО ПРОЕКТА АО «АЛЬФА-БАНК» </a:t>
            </a:r>
          </a:p>
          <a:p>
            <a:r>
              <a:rPr lang="ru-RU" sz="600" b="1" i="1" dirty="0">
                <a:latin typeface="Trebuchet MS" panose="020B0603020202020204" pitchFamily="34" charset="0"/>
              </a:rPr>
              <a:t>Информация согласно официальным источникам на 01.04.2023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473" y="488278"/>
            <a:ext cx="134039" cy="203894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810293" y="466579"/>
            <a:ext cx="1314192" cy="9417313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8641" y="489158"/>
            <a:ext cx="473345" cy="169768"/>
          </a:xfrm>
          <a:prstGeom prst="rect">
            <a:avLst/>
          </a:prstGeom>
          <a:noFill/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16ABC9A7-D76F-47B2-B55C-9D7BC605253A}"/>
              </a:ext>
            </a:extLst>
          </p:cNvPr>
          <p:cNvSpPr/>
          <p:nvPr/>
        </p:nvSpPr>
        <p:spPr>
          <a:xfrm>
            <a:off x="8386" y="288223"/>
            <a:ext cx="2727029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00" dirty="0">
                <a:solidFill>
                  <a:srgbClr val="FF0000"/>
                </a:solidFill>
                <a:latin typeface="Trebuchet MS" panose="020B0603020202020204" pitchFamily="34" charset="0"/>
              </a:rPr>
              <a:t>ПРЕИМУЩЕСТВА ЗАРПЛАТНОГО ПРОЕКТА АО «АЛЬФА-БАНК» 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4"/>
          <a:srcRect b="21946"/>
          <a:stretch/>
        </p:blipFill>
        <p:spPr>
          <a:xfrm>
            <a:off x="4639560" y="368773"/>
            <a:ext cx="753694" cy="330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7340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792</Words>
  <Application>Microsoft Office PowerPoint</Application>
  <PresentationFormat>Лист A4 (210x297 мм)</PresentationFormat>
  <Paragraphs>129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Microsoft YaHei Light</vt:lpstr>
      <vt:lpstr>Arial</vt:lpstr>
      <vt:lpstr>Calibri</vt:lpstr>
      <vt:lpstr>Calibri Light</vt:lpstr>
      <vt:lpstr>Century Gothic</vt:lpstr>
      <vt:lpstr>Segoe UI</vt:lpstr>
      <vt:lpstr>Trebuchet MS</vt:lpstr>
      <vt:lpstr>Wingdings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Орлова Юлия Юрьевна</dc:creator>
  <cp:lastModifiedBy>Егорова Алёна Дмитриевна</cp:lastModifiedBy>
  <cp:revision>47</cp:revision>
  <dcterms:created xsi:type="dcterms:W3CDTF">2023-04-11T10:02:25Z</dcterms:created>
  <dcterms:modified xsi:type="dcterms:W3CDTF">2023-08-07T09:56:22Z</dcterms:modified>
</cp:coreProperties>
</file>