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303" r:id="rId3"/>
    <p:sldId id="300" r:id="rId4"/>
    <p:sldId id="302" r:id="rId5"/>
    <p:sldId id="301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7" orient="horz" pos="1638" userDrawn="1">
          <p15:clr>
            <a:srgbClr val="A4A3A4"/>
          </p15:clr>
        </p15:guide>
        <p15:guide id="8" orient="horz" pos="686" userDrawn="1">
          <p15:clr>
            <a:srgbClr val="A4A3A4"/>
          </p15:clr>
        </p15:guide>
        <p15:guide id="9" orient="horz" pos="3657" userDrawn="1">
          <p15:clr>
            <a:srgbClr val="A4A3A4"/>
          </p15:clr>
        </p15:guide>
        <p15:guide id="10" orient="horz" pos="2296" userDrawn="1">
          <p15:clr>
            <a:srgbClr val="A4A3A4"/>
          </p15:clr>
        </p15:guide>
        <p15:guide id="11" pos="7242" userDrawn="1">
          <p15:clr>
            <a:srgbClr val="A4A3A4"/>
          </p15:clr>
        </p15:guide>
        <p15:guide id="12" orient="horz" pos="1593" userDrawn="1">
          <p15:clr>
            <a:srgbClr val="A4A3A4"/>
          </p15:clr>
        </p15:guide>
        <p15:guide id="13" orient="horz" pos="1230" userDrawn="1">
          <p15:clr>
            <a:srgbClr val="A4A3A4"/>
          </p15:clr>
        </p15:guide>
        <p15:guide id="14" pos="642" userDrawn="1">
          <p15:clr>
            <a:srgbClr val="A4A3A4"/>
          </p15:clr>
        </p15:guide>
        <p15:guide id="15" pos="2275" userDrawn="1">
          <p15:clr>
            <a:srgbClr val="A4A3A4"/>
          </p15:clr>
        </p15:guide>
        <p15:guide id="16" pos="5065" userDrawn="1">
          <p15:clr>
            <a:srgbClr val="A4A3A4"/>
          </p15:clr>
        </p15:guide>
        <p15:guide id="17" orient="horz" pos="1797" userDrawn="1">
          <p15:clr>
            <a:srgbClr val="A4A3A4"/>
          </p15:clr>
        </p15:guide>
        <p15:guide id="18" pos="1708" userDrawn="1">
          <p15:clr>
            <a:srgbClr val="A4A3A4"/>
          </p15:clr>
        </p15:guide>
        <p15:guide id="19" orient="horz" pos="3974" userDrawn="1">
          <p15:clr>
            <a:srgbClr val="A4A3A4"/>
          </p15:clr>
        </p15:guide>
        <p15:guide id="20" pos="2865" userDrawn="1">
          <p15:clr>
            <a:srgbClr val="A4A3A4"/>
          </p15:clr>
        </p15:guide>
        <p15:guide id="21" pos="5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070"/>
    <a:srgbClr val="FFFFFF"/>
    <a:srgbClr val="B4FAF7"/>
    <a:srgbClr val="D1D1FF"/>
    <a:srgbClr val="FFFF66"/>
    <a:srgbClr val="FFFF93"/>
    <a:srgbClr val="FFFF00"/>
    <a:srgbClr val="CCFFCC"/>
    <a:srgbClr val="FFCCFF"/>
    <a:srgbClr val="FFA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94072" autoAdjust="0"/>
  </p:normalViewPr>
  <p:slideViewPr>
    <p:cSldViewPr snapToGrid="0" showGuides="1">
      <p:cViewPr varScale="1">
        <p:scale>
          <a:sx n="105" d="100"/>
          <a:sy n="105" d="100"/>
        </p:scale>
        <p:origin x="360" y="96"/>
      </p:cViewPr>
      <p:guideLst>
        <p:guide orient="horz" pos="2160"/>
        <p:guide pos="3840"/>
        <p:guide pos="438"/>
        <p:guide orient="horz" pos="346"/>
        <p:guide orient="horz" pos="1638"/>
        <p:guide orient="horz" pos="686"/>
        <p:guide orient="horz" pos="3657"/>
        <p:guide orient="horz" pos="2296"/>
        <p:guide pos="7242"/>
        <p:guide orient="horz" pos="1593"/>
        <p:guide orient="horz" pos="1230"/>
        <p:guide pos="642"/>
        <p:guide pos="2275"/>
        <p:guide pos="5065"/>
        <p:guide orient="horz" pos="1797"/>
        <p:guide pos="1708"/>
        <p:guide orient="horz" pos="3974"/>
        <p:guide pos="2865"/>
        <p:guide pos="5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74265610840917"/>
          <c:y val="0.156830046880445"/>
          <c:w val="0.43707958346949899"/>
          <c:h val="0.803547100710768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innerShdw blurRad="114300">
                <a:schemeClr val="accent5">
                  <a:lumMod val="20000"/>
                  <a:lumOff val="80000"/>
                </a:schemeClr>
              </a:innerShdw>
            </a:effectLst>
          </c:spPr>
          <c:explosion val="2"/>
          <c:dPt>
            <c:idx val="0"/>
            <c:bubble3D val="0"/>
            <c:explosion val="0"/>
            <c:spPr>
              <a:pattFill prst="pct90">
                <a:fgClr>
                  <a:srgbClr val="B1E8FC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319-4F5D-9EE1-783A29C609DB}"/>
              </c:ext>
            </c:extLst>
          </c:dPt>
          <c:dPt>
            <c:idx val="1"/>
            <c:bubble3D val="0"/>
            <c:spPr>
              <a:pattFill prst="pct90">
                <a:fgClr>
                  <a:srgbClr val="FFAFD7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A319-4F5D-9EE1-783A29C609DB}"/>
              </c:ext>
            </c:extLst>
          </c:dPt>
          <c:dPt>
            <c:idx val="2"/>
            <c:bubble3D val="0"/>
            <c:spPr>
              <a:pattFill prst="pct90">
                <a:fgClr>
                  <a:srgbClr val="FFFF00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A319-4F5D-9EE1-783A29C609DB}"/>
              </c:ext>
            </c:extLst>
          </c:dPt>
          <c:dPt>
            <c:idx val="3"/>
            <c:bubble3D val="0"/>
            <c:spPr>
              <a:pattFill prst="pct90">
                <a:fgClr>
                  <a:srgbClr val="CCFF99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A319-4F5D-9EE1-783A29C609DB}"/>
              </c:ext>
            </c:extLst>
          </c:dPt>
          <c:dPt>
            <c:idx val="4"/>
            <c:bubble3D val="0"/>
            <c:spPr>
              <a:pattFill prst="pct90">
                <a:fgClr>
                  <a:srgbClr val="33CCFF"/>
                </a:fgClr>
                <a:bgClr>
                  <a:schemeClr val="bg1"/>
                </a:bgClr>
              </a:pattFill>
              <a:ln w="19050">
                <a:solidFill>
                  <a:schemeClr val="bg1"/>
                </a:solidFill>
              </a:ln>
              <a:effectLst>
                <a:innerShdw blurRad="114300">
                  <a:schemeClr val="accent5">
                    <a:lumMod val="20000"/>
                    <a:lumOff val="8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A319-4F5D-9EE1-783A29C609DB}"/>
              </c:ext>
            </c:extLst>
          </c:dPt>
          <c:dLbls>
            <c:dLbl>
              <c:idx val="0"/>
              <c:layout>
                <c:manualLayout>
                  <c:x val="-0.54600858211052472"/>
                  <c:y val="-9.602922411919456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Трудоустроены   </a:t>
                    </a:r>
                    <a:endParaRPr lang="ru-RU" sz="1200" b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2717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  <a:endParaRPr lang="ru-RU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xfrm>
                  <a:off x="355998" y="4045233"/>
                  <a:ext cx="2048570" cy="918437"/>
                </a:xfrm>
                <a:solidFill>
                  <a:srgbClr val="BCEBFC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9019"/>
                        <a:gd name="adj2" fmla="val -5427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85213884102745"/>
                      <c:h val="0.170758552782886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19-4F5D-9EE1-783A29C609DB}"/>
                </c:ext>
              </c:extLst>
            </c:dLbl>
            <c:dLbl>
              <c:idx val="1"/>
              <c:layout>
                <c:manualLayout>
                  <c:x val="-6.1987529968582651E-2"/>
                  <c:y val="9.880449658468763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8EC8A6F-997C-4C18-AA0F-EA1DAC4A65EB}" type="CATEGORYNAME">
                      <a:rPr lang="ru-RU" sz="12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240 человек)</a:t>
                    </a:r>
                  </a:p>
                </c:rich>
              </c:tx>
              <c:spPr>
                <a:xfrm>
                  <a:off x="324943" y="2038051"/>
                  <a:ext cx="1646300" cy="842237"/>
                </a:xfrm>
                <a:solidFill>
                  <a:srgbClr val="FFBDDE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107484"/>
                        <a:gd name="adj2" fmla="val -961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953848867250567"/>
                      <c:h val="0.156591220976724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19-4F5D-9EE1-783A29C609DB}"/>
                </c:ext>
              </c:extLst>
            </c:dLbl>
            <c:dLbl>
              <c:idx val="2"/>
              <c:layout>
                <c:manualLayout>
                  <c:x val="-6.1584395598858047E-2"/>
                  <c:y val="1.587038639073442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1884D61-0220-4B28-9963-1EB5966D3ABA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(38</a:t>
                    </a:r>
                    <a:r>
                      <a:rPr lang="ru-RU" sz="12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  <a:r>
                      <a:rPr lang="ru-RU" sz="1200" b="1" dirty="0" smtClean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114299" y="981338"/>
                  <a:ext cx="2182203" cy="668528"/>
                </a:xfrm>
                <a:solidFill>
                  <a:srgbClr val="FFFF71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92475"/>
                        <a:gd name="adj2" fmla="val 65749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147140168657466"/>
                      <c:h val="0.124294724379393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319-4F5D-9EE1-783A29C609DB}"/>
                </c:ext>
              </c:extLst>
            </c:dLbl>
            <c:dLbl>
              <c:idx val="3"/>
              <c:layout>
                <c:manualLayout>
                  <c:x val="4.9991617518514095E-2"/>
                  <c:y val="-2.47928306607833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70707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642FC50-09A3-42C6-9EAA-30E470248936}" type="CATEGORYNAME">
                      <a:rPr lang="ru-RU" sz="12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200" b="1">
                          <a:solidFill>
                            <a:srgbClr val="7070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200" b="1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453 </a:t>
                    </a:r>
                    <a:r>
                      <a: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человек)</a:t>
                    </a:r>
                    <a:r>
                      <a:rPr lang="ru-RU" sz="1200" b="1" dirty="0">
                        <a:solidFill>
                          <a:srgbClr val="7070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</a:p>
                </c:rich>
              </c:tx>
              <c:spPr>
                <a:xfrm>
                  <a:off x="2327208" y="80412"/>
                  <a:ext cx="1971055" cy="732028"/>
                </a:xfrm>
                <a:solidFill>
                  <a:srgbClr val="DBFFB7"/>
                </a:solidFill>
                <a:ln w="9525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70707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39649"/>
                        <a:gd name="adj2" fmla="val 133136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00971592593954"/>
                      <c:h val="0.136100834217861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319-4F5D-9EE1-783A29C609DB}"/>
                </c:ext>
              </c:extLst>
            </c:dLbl>
            <c:spPr>
              <a:solidFill>
                <a:srgbClr val="CCFF99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7070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Трудоустроены</c:v>
                </c:pt>
                <c:pt idx="1">
                  <c:v>Продолжают обучение</c:v>
                </c:pt>
                <c:pt idx="2">
                  <c:v>Находятся в декретном отпуске/Призваны в ВС РФ</c:v>
                </c:pt>
                <c:pt idx="3">
                  <c:v>Не определились с трудоустройством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0.78800000000000003</c:v>
                </c:pt>
                <c:pt idx="1">
                  <c:v>6.9000000000000006E-2</c:v>
                </c:pt>
                <c:pt idx="2">
                  <c:v>0.02</c:v>
                </c:pt>
                <c:pt idx="3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19-4F5D-9EE1-783A29C60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7070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228303909046685"/>
          <c:y val="0.22667730889859036"/>
          <c:w val="0.28833081051327925"/>
          <c:h val="0.53709284492107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70707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94536297106699"/>
          <c:y val="0.14265487477064082"/>
          <c:w val="0.77205463702893307"/>
          <c:h val="0.64589495292283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pattFill prst="wdUpDiag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0.18099999999999999</c:v>
                </c:pt>
                <c:pt idx="1">
                  <c:v>0.20799999999999999</c:v>
                </c:pt>
                <c:pt idx="2">
                  <c:v>0.05</c:v>
                </c:pt>
                <c:pt idx="3" formatCode="0.00%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D-48C8-A793-C542CE52CE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EF1D-48C8-A793-C542CE52CEC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EF1D-48C8-A793-C542CE52CEC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EF1D-48C8-A793-C542CE52CEC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EF1D-48C8-A793-C542CE52CEC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EF1D-48C8-A793-C542CE52CEC4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0.251</c:v>
                </c:pt>
                <c:pt idx="1">
                  <c:v>0.107</c:v>
                </c:pt>
                <c:pt idx="2">
                  <c:v>0.214</c:v>
                </c:pt>
                <c:pt idx="3">
                  <c:v>0.72799999999999998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1D-48C8-A793-C542CE52CE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Специалитет</c:v>
                </c:pt>
              </c:strCache>
            </c:strRef>
          </c:tx>
          <c:spPr>
            <a:pattFill prst="pct90">
              <a:fgClr>
                <a:srgbClr val="CC99FF"/>
              </a:fgClr>
              <a:bgClr>
                <a:schemeClr val="bg1"/>
              </a:bgClr>
            </a:patt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Не трудоустроены</c:v>
                </c:pt>
                <c:pt idx="1">
                  <c:v>Декрет/Призваны</c:v>
                </c:pt>
                <c:pt idx="2">
                  <c:v>Продолжают обучение</c:v>
                </c:pt>
                <c:pt idx="3">
                  <c:v>Трудоустроены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1D-48C8-A793-C542CE52CE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557239816"/>
        <c:axId val="557238504"/>
      </c:barChart>
      <c:catAx>
        <c:axId val="557239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238504"/>
        <c:crosses val="autoZero"/>
        <c:auto val="1"/>
        <c:lblAlgn val="l"/>
        <c:lblOffset val="100"/>
        <c:noMultiLvlLbl val="0"/>
      </c:catAx>
      <c:valAx>
        <c:axId val="5572385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5723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4470360134665035"/>
          <c:y val="0.86343810171224933"/>
          <c:w val="0.47860113459437842"/>
          <c:h val="5.5275928718146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0.36722</cdr:x>
      <cdr:y>0.29355</cdr:y>
    </cdr:from>
    <cdr:to>
      <cdr:x>0.44936</cdr:x>
      <cdr:y>0.36222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89426" y="1578876"/>
          <a:ext cx="84754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13,1%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0.28163</cdr:x>
      <cdr:y>0.41526</cdr:y>
    </cdr:from>
    <cdr:to>
      <cdr:x>0.36175</cdr:x>
      <cdr:y>0.48393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06199" y="2233502"/>
          <a:ext cx="82676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b="1" dirty="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0.12584</cdr:x>
      <cdr:y>0.23954</cdr:y>
    </cdr:from>
    <cdr:to>
      <cdr:x>0.22652</cdr:x>
      <cdr:y>0.688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40160" y="1512168"/>
          <a:ext cx="1152128" cy="2830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0.00978</cdr:x>
      <cdr:y>0.14893</cdr:y>
    </cdr:from>
    <cdr:to>
      <cdr:x>0.22912</cdr:x>
      <cdr:y>0.85095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956" y="810830"/>
          <a:ext cx="2601577" cy="382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Трудоустроены</a:t>
          </a: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Продолжают обучение</a:t>
          </a:r>
        </a:p>
        <a:p xmlns:a="http://schemas.openxmlformats.org/drawingml/2006/main">
          <a:pPr algn="r"/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Находятся в декретном </a:t>
          </a: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отпуске/Призваны в ВС РФ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r"/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Не трудоустроены</a:t>
          </a:r>
        </a:p>
        <a:p xmlns:a="http://schemas.openxmlformats.org/drawingml/2006/main">
          <a:endParaRPr lang="ru-RU" sz="1500" dirty="0"/>
        </a:p>
      </cdr:txBody>
    </cdr:sp>
  </cdr:relSizeAnchor>
  <cdr:relSizeAnchor xmlns:cdr="http://schemas.openxmlformats.org/drawingml/2006/chartDrawing">
    <cdr:from>
      <cdr:x>0.86905</cdr:x>
      <cdr:y>0.15174</cdr:y>
    </cdr:from>
    <cdr:to>
      <cdr:x>0.99725</cdr:x>
      <cdr:y>0.2111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0108874" y="826133"/>
          <a:ext cx="1491304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100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%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14 </a:t>
          </a: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0.36231</cdr:x>
      <cdr:y>0.35643</cdr:y>
    </cdr:from>
    <cdr:to>
      <cdr:x>0.50739</cdr:x>
      <cdr:y>0.41579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214427" y="1940535"/>
          <a:ext cx="1687589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11,4% (239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0.29856</cdr:x>
      <cdr:y>0.51134</cdr:y>
    </cdr:from>
    <cdr:to>
      <cdr:x>0.44364</cdr:x>
      <cdr:y>0.5707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472865" y="2783905"/>
          <a:ext cx="1687588" cy="3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0,7% (14 чел.)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5C0C-3594-4A6B-89D1-41B90A9DF13F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92A33-E36A-4E63-AAC3-0D76F526C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92A33-E36A-4E63-AAC3-0D76F526C6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34C1B-C823-4630-AA14-29296860C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F03865-5055-4821-922D-D6372FA63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76B1A-14F5-4DA3-B332-8833F1F7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E5D9F3-1F71-4C9E-8D30-A80692CD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22370-5934-475A-B36E-F299D7B0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33FC8-E934-429E-933C-48BDA236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78D717-40DF-4F6F-BE50-2B5EC0220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9664B-7EC3-40B0-9525-E1C3B2E6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6F02A-1D97-4FFA-8E5B-789A5ED7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07790-1B57-413C-BCEA-184D2AEB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13EE7E-086E-4B89-ADB5-ACA0C3F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85E7AB-7098-482A-90A7-3766B8B33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4C4354-6C5B-455B-8338-A52A5D58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B70730-9A1A-4E89-86AA-F0E8CFE9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0DD4F-E320-4B3E-8693-3D742367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8FED0-661B-4B8D-A805-C1CE9287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3DA02-5302-49CB-87FB-DDDC3BEF4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5156A-0480-437D-B26B-70931209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CABC5-F09D-48D6-B6B5-1752370E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0DAA1-7877-413E-BC4D-D8E3AA59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7AED0-595F-4D70-B3BB-053E4BCB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CB14A-EC14-498C-8605-FE56920F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4660A2-839A-4D03-B48F-0602632B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72EE8-7A62-4602-9E73-BFF7FAAD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AB93B-2EF0-4E01-B151-977DC600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1EDF9-7A98-472E-832E-5726CE44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93396-2D3B-4845-80BF-F78C9CBE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7E8E8-8270-45F6-847F-088F06F9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538B79-B828-4357-B983-418A9C2F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A9EBC-EFEF-4F23-B06B-00BB51BE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C31FDE-E439-4B8B-8A48-000ACD2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D646F-F21B-4702-B960-5EDFAEFD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E4EBF1-1A65-47FB-9592-E872AB6CC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5FB115-17FB-40A5-8C88-E56EEBDA6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99C710-19C2-49B4-B436-92B3A48D7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5A6FFF-53CF-42BC-9A94-391EF771F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D0318A-F909-402D-A12A-8E12CDC6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B77266-E1B4-45EB-A3C4-E07E9193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703DA0-9AC5-4781-B69C-04C77391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830FD-7669-4E80-B917-E4E26E8C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772E3F-C12D-4C1C-A385-9285C8E4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9D8C56-7546-4F08-80E0-541C4784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D99B34-B5F3-494B-9EA3-98892C6D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8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8F4BAB-4C4F-4348-AB01-1AF0586E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578788-E44E-434F-AA6D-3EE86749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FFE212-BB47-4632-8073-C8637E4E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1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6D14A-545D-4F62-BF4E-11A55FAB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C32BC-955B-40C5-91E9-C16031CB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8FD58-8117-4854-98C2-D8279C1F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DF4846-C081-4C7E-A2B6-F3ED2BEE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408F2-8E5B-4BDA-AE6D-C9403DC4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0AB7D-CA26-45CC-9152-1DBE8C2A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2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03AF4-2D13-4899-8803-51C56120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C9FFFE-62CC-45E5-BCC4-475C15032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D93C12-03F6-4201-A4EB-1423F90F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6891AB-1ACE-4815-B5E0-3CF44FE8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FFBD7-2183-4A9C-9FD2-6E1BBFBA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7565E1-22E1-4660-881D-99E927D4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B4BA5-D388-4868-A19A-9B1CE980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57DC9F-0EA1-4AD5-AE86-7EF75A7FB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D1FCC-5587-4051-BBA7-551350BD2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8876-BC64-442D-8B74-777D04E4E9D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9803F-4D14-4F15-9DF1-93644B7EC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005775-1132-45E6-A621-DE89FE3C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C870-B057-4253-ADE6-EA08E459F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9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91041035"/>
              </p:ext>
            </p:extLst>
          </p:nvPr>
        </p:nvGraphicFramePr>
        <p:xfrm>
          <a:off x="839035" y="1406693"/>
          <a:ext cx="10319140" cy="537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121" y="411134"/>
            <a:ext cx="1170000" cy="86817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5" y="439806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Трудоустройство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2022-2023 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37590" y="4707694"/>
            <a:ext cx="864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78,8%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8691" y="2733421"/>
            <a:ext cx="708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121" y="282080"/>
            <a:ext cx="1170000" cy="86817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604457" y="339424"/>
            <a:ext cx="9600247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20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2022-2023 учебного года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(в </a:t>
            </a:r>
            <a:r>
              <a:rPr lang="ru-RU" sz="200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укрупненных </a:t>
            </a:r>
            <a:r>
              <a:rPr lang="ru-RU" sz="20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групп специальностей </a:t>
            </a:r>
            <a:r>
              <a:rPr lang="ru-RU" sz="2000" dirty="0">
                <a:solidFill>
                  <a:srgbClr val="707070"/>
                </a:solidFill>
                <a:latin typeface="Arial Black" panose="020B0A04020102020204" pitchFamily="34" charset="0"/>
              </a:rPr>
              <a:t>и </a:t>
            </a:r>
            <a:r>
              <a:rPr lang="ru-RU" sz="20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направлений)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73633"/>
              </p:ext>
            </p:extLst>
          </p:nvPr>
        </p:nvGraphicFramePr>
        <p:xfrm>
          <a:off x="384047" y="1316778"/>
          <a:ext cx="11430001" cy="52588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98265">
                  <a:extLst>
                    <a:ext uri="{9D8B030D-6E8A-4147-A177-3AD203B41FA5}">
                      <a16:colId xmlns:a16="http://schemas.microsoft.com/office/drawing/2014/main" val="55576279"/>
                    </a:ext>
                  </a:extLst>
                </a:gridCol>
                <a:gridCol w="1435608">
                  <a:extLst>
                    <a:ext uri="{9D8B030D-6E8A-4147-A177-3AD203B41FA5}">
                      <a16:colId xmlns:a16="http://schemas.microsoft.com/office/drawing/2014/main" val="2777816214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1328882594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87234861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7276769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132130065"/>
                    </a:ext>
                  </a:extLst>
                </a:gridCol>
              </a:tblGrid>
              <a:tr h="4297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Укрупненные группы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специальностей и направлений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Трудоустроены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Продолжили</a:t>
                      </a:r>
                      <a:r>
                        <a:rPr lang="ru-RU" sz="1100" baseline="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 обучение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Призваны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в ВС РФ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Находятся в декретном отпуске (%)</a:t>
                      </a:r>
                      <a:endParaRPr lang="ru-RU" sz="1100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7070"/>
                          </a:solidFill>
                          <a:latin typeface="Arial Black" panose="020B0A04020102020204" pitchFamily="34" charset="0"/>
                        </a:rPr>
                        <a:t>Не работают (%)</a:t>
                      </a:r>
                      <a:endParaRPr lang="ru-RU" sz="1100" b="1" dirty="0">
                        <a:solidFill>
                          <a:srgbClr val="707070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41013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09.00.00 Информатика и вычислительная техника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50" kern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895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37.00.00 Психологические</a:t>
                      </a:r>
                      <a:r>
                        <a:rPr lang="ru-RU" sz="1250" kern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250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631462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38.00.00 Экономика и управление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01572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Социология и социальная работа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04347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Юриспруденция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42002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41.00.00 Политические науки и регионоведение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21812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42.00.00 СМИ и информационно-библиотечное дело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77784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44.00.00 Образование и педагогические науки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2240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45.00.00 Языкознание и литературоведение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10655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46.00.00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История и археология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3484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49.00.00 Физическая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культура и спорт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35274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51.00.00 Культуроведение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социокультурные проекты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955862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53.00.00 Музыкальное искусство 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84648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52.00.00 Сценическое искусство и литературное творчество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65988"/>
                  </a:ext>
                </a:extLst>
              </a:tr>
              <a:tr h="312378">
                <a:tc>
                  <a:txBody>
                    <a:bodyPr/>
                    <a:lstStyle/>
                    <a:p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54.00.00 Изобразительные и прикладные</a:t>
                      </a:r>
                      <a:r>
                        <a:rPr lang="ru-RU" sz="12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виды искусств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  <a:endParaRPr lang="ru-RU" sz="12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2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121" y="414466"/>
            <a:ext cx="1170000" cy="86817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5" y="414466"/>
            <a:ext cx="968726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25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2022-2023</a:t>
            </a: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/>
            </a:r>
            <a:b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</a:br>
            <a:r>
              <a:rPr lang="ru-RU" sz="25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года (в разрезе уровней образования)</a:t>
            </a:r>
            <a:endParaRPr lang="ru-RU" sz="25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50319411"/>
              </p:ext>
            </p:extLst>
          </p:nvPr>
        </p:nvGraphicFramePr>
        <p:xfrm>
          <a:off x="63887" y="1112797"/>
          <a:ext cx="11632121" cy="54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84585" y="2168535"/>
            <a:ext cx="3347536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72,7%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1517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59793" y="2417291"/>
            <a:ext cx="2204656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88% (1186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853" y="3298919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0,1% (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4233" y="4158832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1,8% (24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58795" y="5072081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10,1% (137 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81694" y="4817748"/>
            <a:ext cx="1687652" cy="3231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15,2%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316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чел.)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121" y="191290"/>
            <a:ext cx="1170000" cy="86817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517435" y="248634"/>
            <a:ext cx="9824429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 МГПУ 2022-2023 учебного года в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разрезе сегментов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экономики (от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общего </a:t>
            </a:r>
            <a:r>
              <a:rPr lang="ru-RU" sz="18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кол-ва </a:t>
            </a:r>
            <a:r>
              <a:rPr lang="ru-RU" sz="18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трудоустроенных выпускников)</a:t>
            </a:r>
            <a:endParaRPr lang="ru-RU" sz="18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34274"/>
              </p:ext>
            </p:extLst>
          </p:nvPr>
        </p:nvGraphicFramePr>
        <p:xfrm>
          <a:off x="517435" y="1165861"/>
          <a:ext cx="11114686" cy="527162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767029">
                  <a:extLst>
                    <a:ext uri="{9D8B030D-6E8A-4147-A177-3AD203B41FA5}">
                      <a16:colId xmlns:a16="http://schemas.microsoft.com/office/drawing/2014/main" val="1040796185"/>
                    </a:ext>
                  </a:extLst>
                </a:gridCol>
                <a:gridCol w="3347657">
                  <a:extLst>
                    <a:ext uri="{9D8B030D-6E8A-4147-A177-3AD203B41FA5}">
                      <a16:colId xmlns:a16="http://schemas.microsoft.com/office/drawing/2014/main" val="2578048596"/>
                    </a:ext>
                  </a:extLst>
                </a:gridCol>
              </a:tblGrid>
              <a:tr h="315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solidFill>
                            <a:srgbClr val="70707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Вид деятельности организации</a:t>
                      </a:r>
                      <a:endParaRPr lang="ru-RU" sz="1300" b="1" i="0" u="none" strike="noStrike" dirty="0">
                        <a:solidFill>
                          <a:srgbClr val="70707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>
                          <a:solidFill>
                            <a:srgbClr val="707070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Количество трудоустроенных (%)</a:t>
                      </a:r>
                      <a:endParaRPr lang="ru-RU" sz="1300" b="1" i="0" u="none" strike="noStrike" dirty="0">
                        <a:solidFill>
                          <a:srgbClr val="707070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64484"/>
                  </a:ext>
                </a:extLst>
              </a:tr>
              <a:tr h="239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 и наука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430126"/>
                  </a:ext>
                </a:extLst>
              </a:tr>
              <a:tr h="207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Фриланс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78630577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Торговля</a:t>
                      </a:r>
                      <a:r>
                        <a:rPr lang="ru-RU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общественное питание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28099"/>
                  </a:ext>
                </a:extLst>
              </a:tr>
              <a:tr h="2340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Сфера услуг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245099232"/>
                  </a:ext>
                </a:extLst>
              </a:tr>
              <a:tr h="207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Искусство, культура и развлечения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93905"/>
                  </a:ext>
                </a:extLst>
              </a:tr>
              <a:tr h="2250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и спорт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599175180"/>
                  </a:ext>
                </a:extLst>
              </a:tr>
              <a:tr h="19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сфера и связь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459413"/>
                  </a:ext>
                </a:extLst>
              </a:tr>
              <a:tr h="1941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</a:t>
                      </a:r>
                      <a:r>
                        <a:rPr lang="ru-RU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государства и личности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401738110"/>
                  </a:ext>
                </a:extLst>
              </a:tr>
              <a:tr h="2131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 и медицина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961938"/>
                  </a:ext>
                </a:extLst>
              </a:tr>
              <a:tr h="198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 делопроизводство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433341965"/>
                  </a:ext>
                </a:extLst>
              </a:tr>
              <a:tr h="219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обслуживание</a:t>
                      </a:r>
                      <a:r>
                        <a:rPr lang="ru-RU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03970"/>
                  </a:ext>
                </a:extLst>
              </a:tr>
              <a:tr h="2130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логистика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387409743"/>
                  </a:ext>
                </a:extLst>
              </a:tr>
              <a:tr h="207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Издательство и СМИ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910573"/>
                  </a:ext>
                </a:extLst>
              </a:tr>
              <a:tr h="2127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804143823"/>
                  </a:ext>
                </a:extLst>
              </a:tr>
              <a:tr h="2012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Финансы и кредит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29014"/>
                  </a:ext>
                </a:extLst>
              </a:tr>
              <a:tr h="216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Консалтинг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2125555426"/>
                  </a:ext>
                </a:extLst>
              </a:tr>
              <a:tr h="194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Реклама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маркетинг, дизайн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71152"/>
                  </a:ext>
                </a:extLst>
              </a:tr>
              <a:tr h="2340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751734448"/>
                  </a:ext>
                </a:extLst>
              </a:tr>
              <a:tr h="2127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предприниматель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86524"/>
                  </a:ext>
                </a:extLst>
              </a:tr>
              <a:tr h="2160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</a:t>
                      </a:r>
                      <a:r>
                        <a:rPr lang="ru-RU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359938299"/>
                  </a:ext>
                </a:extLst>
              </a:tr>
              <a:tr h="2070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Недвижимость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15582"/>
                  </a:ext>
                </a:extLst>
              </a:tr>
              <a:tr h="2278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Туризм, гостиницы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1263643150"/>
                  </a:ext>
                </a:extLst>
              </a:tr>
              <a:tr h="2543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Страхование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>
                    <a:solidFill>
                      <a:srgbClr val="92D05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71053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35603"/>
              </p:ext>
            </p:extLst>
          </p:nvPr>
        </p:nvGraphicFramePr>
        <p:xfrm>
          <a:off x="517435" y="6437482"/>
          <a:ext cx="11114686" cy="2468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767029">
                  <a:extLst>
                    <a:ext uri="{9D8B030D-6E8A-4147-A177-3AD203B41FA5}">
                      <a16:colId xmlns:a16="http://schemas.microsoft.com/office/drawing/2014/main" val="1373359850"/>
                    </a:ext>
                  </a:extLst>
                </a:gridCol>
                <a:gridCol w="3347657">
                  <a:extLst>
                    <a:ext uri="{9D8B030D-6E8A-4147-A177-3AD203B41FA5}">
                      <a16:colId xmlns:a16="http://schemas.microsoft.com/office/drawing/2014/main" val="2406720004"/>
                    </a:ext>
                  </a:extLst>
                </a:gridCol>
              </a:tblGrid>
              <a:tr h="2468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Кадры, управление персоналом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77" marR="6377" marT="6377" marB="0" anchor="ctr"/>
                </a:tc>
                <a:extLst>
                  <a:ext uri="{0D108BD9-81ED-4DB2-BD59-A6C34878D82A}">
                    <a16:rowId xmlns:a16="http://schemas.microsoft.com/office/drawing/2014/main" val="82744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7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121" y="414466"/>
            <a:ext cx="1170000" cy="868174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D4D432E-76C7-4CB6-B8C4-5DE7DBFF1AEC}"/>
              </a:ext>
            </a:extLst>
          </p:cNvPr>
          <p:cNvSpPr txBox="1">
            <a:spLocks/>
          </p:cNvSpPr>
          <p:nvPr/>
        </p:nvSpPr>
        <p:spPr>
          <a:xfrm>
            <a:off x="228599" y="414466"/>
            <a:ext cx="9976105" cy="810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Распределение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выпускников</a:t>
            </a: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МГПУ 202</a:t>
            </a:r>
            <a:r>
              <a:rPr lang="en-US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2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-202</a:t>
            </a:r>
            <a:r>
              <a:rPr lang="en-US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3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 </a:t>
            </a: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учебного </a:t>
            </a:r>
            <a:endParaRPr lang="ru-RU" sz="2200" dirty="0" smtClean="0">
              <a:solidFill>
                <a:srgbClr val="70707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г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ода в </a:t>
            </a: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сфере образования и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науки (от </a:t>
            </a: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общего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кол-ва </a:t>
            </a:r>
            <a:r>
              <a:rPr lang="ru-RU" sz="2200" dirty="0">
                <a:solidFill>
                  <a:srgbClr val="707070"/>
                </a:solidFill>
                <a:latin typeface="Arial Black" panose="020B0A04020102020204" pitchFamily="34" charset="0"/>
              </a:rPr>
              <a:t>трудоустроенных в этой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сфере</a:t>
            </a:r>
            <a:r>
              <a:rPr lang="en-US" sz="2200" dirty="0">
                <a:solidFill>
                  <a:srgbClr val="707070"/>
                </a:solidFill>
                <a:latin typeface="Arial Black" panose="020B0A04020102020204" pitchFamily="34" charset="0"/>
              </a:rPr>
              <a:t> </a:t>
            </a:r>
            <a:r>
              <a:rPr lang="en-US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– 1411 </a:t>
            </a:r>
            <a:r>
              <a:rPr lang="ru-RU" sz="2200" dirty="0" smtClean="0">
                <a:solidFill>
                  <a:srgbClr val="707070"/>
                </a:solidFill>
                <a:latin typeface="Arial Black" panose="020B0A04020102020204" pitchFamily="34" charset="0"/>
              </a:rPr>
              <a:t>чел.)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flipV="1">
            <a:off x="4724182" y="5829835"/>
            <a:ext cx="1243468" cy="159534"/>
          </a:xfrm>
          <a:prstGeom prst="bentConnector3">
            <a:avLst>
              <a:gd name="adj1" fmla="val 50000"/>
            </a:avLst>
          </a:prstGeom>
          <a:ln w="57150">
            <a:solidFill>
              <a:srgbClr val="B4FA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endCxn id="30" idx="2"/>
          </p:cNvCxnSpPr>
          <p:nvPr/>
        </p:nvCxnSpPr>
        <p:spPr>
          <a:xfrm flipV="1">
            <a:off x="4724182" y="5226285"/>
            <a:ext cx="1223261" cy="264996"/>
          </a:xfrm>
          <a:prstGeom prst="bentConnector3">
            <a:avLst>
              <a:gd name="adj1" fmla="val 54247"/>
            </a:avLst>
          </a:prstGeom>
          <a:ln w="57150">
            <a:solidFill>
              <a:srgbClr val="D1D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flipV="1">
            <a:off x="4715992" y="4501024"/>
            <a:ext cx="1227938" cy="471341"/>
          </a:xfrm>
          <a:prstGeom prst="bentConnector3">
            <a:avLst>
              <a:gd name="adj1" fmla="val 53385"/>
            </a:avLst>
          </a:prstGeom>
          <a:ln w="571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flipV="1">
            <a:off x="4682139" y="3716843"/>
            <a:ext cx="1254955" cy="581295"/>
          </a:xfrm>
          <a:prstGeom prst="bentConnector3">
            <a:avLst>
              <a:gd name="adj1" fmla="val 53312"/>
            </a:avLst>
          </a:prstGeom>
          <a:ln w="57150">
            <a:solidFill>
              <a:srgbClr val="CC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flipV="1">
            <a:off x="4715992" y="2892640"/>
            <a:ext cx="1239814" cy="616646"/>
          </a:xfrm>
          <a:prstGeom prst="bentConnector3">
            <a:avLst>
              <a:gd name="adj1" fmla="val 50000"/>
            </a:avLst>
          </a:prstGeom>
          <a:ln w="57150">
            <a:solidFill>
              <a:srgbClr val="FF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endCxn id="25" idx="2"/>
          </p:cNvCxnSpPr>
          <p:nvPr/>
        </p:nvCxnSpPr>
        <p:spPr>
          <a:xfrm flipV="1">
            <a:off x="4740248" y="2030725"/>
            <a:ext cx="1200200" cy="439606"/>
          </a:xfrm>
          <a:prstGeom prst="bentConnector3">
            <a:avLst>
              <a:gd name="adj1" fmla="val 50000"/>
            </a:avLst>
          </a:prstGeom>
          <a:ln w="57150">
            <a:solidFill>
              <a:srgbClr val="CCE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Выноска 1 24"/>
          <p:cNvSpPr/>
          <p:nvPr/>
        </p:nvSpPr>
        <p:spPr>
          <a:xfrm>
            <a:off x="5940448" y="1692700"/>
            <a:ext cx="5265682" cy="676049"/>
          </a:xfrm>
          <a:prstGeom prst="borderCallout1">
            <a:avLst>
              <a:gd name="adj1" fmla="val 76273"/>
              <a:gd name="adj2" fmla="val 16817"/>
              <a:gd name="adj3" fmla="val 78297"/>
              <a:gd name="adj4" fmla="val 16757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Образовательные организации, подведомственные Департаменту образования и науки г. Москвы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Выноска 1 25"/>
          <p:cNvSpPr/>
          <p:nvPr/>
        </p:nvSpPr>
        <p:spPr>
          <a:xfrm>
            <a:off x="5940448" y="2558506"/>
            <a:ext cx="5271510" cy="642274"/>
          </a:xfrm>
          <a:prstGeom prst="borderCallout1">
            <a:avLst>
              <a:gd name="adj1" fmla="val 51132"/>
              <a:gd name="adj2" fmla="val 24245"/>
              <a:gd name="adj3" fmla="val 55469"/>
              <a:gd name="adj4" fmla="val 24089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Образовательные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организации иного подчинения Москвы и Московской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  <p:sp>
        <p:nvSpPr>
          <p:cNvPr id="27" name="Выноска 1 26"/>
          <p:cNvSpPr/>
          <p:nvPr/>
        </p:nvSpPr>
        <p:spPr>
          <a:xfrm>
            <a:off x="5943961" y="3353221"/>
            <a:ext cx="5258656" cy="622390"/>
          </a:xfrm>
          <a:prstGeom prst="borderCallout1">
            <a:avLst>
              <a:gd name="adj1" fmla="val 25504"/>
              <a:gd name="adj2" fmla="val 5258"/>
              <a:gd name="adj3" fmla="val 26376"/>
              <a:gd name="adj4" fmla="val 5039"/>
            </a:avLst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Учреждения дополнительного образования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Выноска 1 27"/>
          <p:cNvSpPr/>
          <p:nvPr/>
        </p:nvSpPr>
        <p:spPr>
          <a:xfrm>
            <a:off x="5943930" y="4153209"/>
            <a:ext cx="5258687" cy="613784"/>
          </a:xfrm>
          <a:prstGeom prst="borderCallout1">
            <a:avLst>
              <a:gd name="adj1" fmla="val 35874"/>
              <a:gd name="adj2" fmla="val 12453"/>
              <a:gd name="adj3" fmla="val 32017"/>
              <a:gd name="adj4" fmla="val 12433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Образовательные организации среднего профессионального и высшего образования</a:t>
            </a:r>
          </a:p>
        </p:txBody>
      </p:sp>
      <p:sp>
        <p:nvSpPr>
          <p:cNvPr id="29" name="Выноска 1 28"/>
          <p:cNvSpPr/>
          <p:nvPr/>
        </p:nvSpPr>
        <p:spPr>
          <a:xfrm flipH="1">
            <a:off x="5955806" y="5682450"/>
            <a:ext cx="5265682" cy="601763"/>
          </a:xfrm>
          <a:prstGeom prst="borderCallout1">
            <a:avLst>
              <a:gd name="adj1" fmla="val 41456"/>
              <a:gd name="adj2" fmla="val 5240"/>
              <a:gd name="adj3" fmla="val 49623"/>
              <a:gd name="adj4" fmla="val 4980"/>
            </a:avLst>
          </a:prstGeom>
          <a:solidFill>
            <a:srgbClr val="B4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Образовательные организации иных регионов РФ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Выноска 1 29"/>
          <p:cNvSpPr/>
          <p:nvPr/>
        </p:nvSpPr>
        <p:spPr>
          <a:xfrm>
            <a:off x="5947443" y="4919393"/>
            <a:ext cx="5258687" cy="613784"/>
          </a:xfrm>
          <a:prstGeom prst="borderCallout1">
            <a:avLst>
              <a:gd name="adj1" fmla="val 35874"/>
              <a:gd name="adj2" fmla="val 12453"/>
              <a:gd name="adj3" fmla="val 32017"/>
              <a:gd name="adj4" fmla="val 12433"/>
            </a:avLst>
          </a:prstGeom>
          <a:solidFill>
            <a:srgbClr val="D1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Негосударственные образовательные учреждения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60772" y="1592396"/>
            <a:ext cx="3079476" cy="4818608"/>
            <a:chOff x="2026532" y="1481608"/>
            <a:chExt cx="3079476" cy="4818608"/>
          </a:xfrm>
        </p:grpSpPr>
        <p:sp>
          <p:nvSpPr>
            <p:cNvPr id="32" name="Блок-схема: магнитный диск 31"/>
            <p:cNvSpPr/>
            <p:nvPr/>
          </p:nvSpPr>
          <p:spPr>
            <a:xfrm>
              <a:off x="2026532" y="4272696"/>
              <a:ext cx="3071797" cy="2027520"/>
            </a:xfrm>
            <a:prstGeom prst="flowChartMagneticDisk">
              <a:avLst/>
            </a:prstGeom>
            <a:pattFill prst="pct90">
              <a:fgClr>
                <a:srgbClr val="B4FAF7"/>
              </a:fgClr>
              <a:bgClr>
                <a:schemeClr val="bg1"/>
              </a:bgClr>
            </a:patt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Блок-схема: магнитный диск 32"/>
            <p:cNvSpPr/>
            <p:nvPr/>
          </p:nvSpPr>
          <p:spPr>
            <a:xfrm>
              <a:off x="2029967" y="3956766"/>
              <a:ext cx="3069175" cy="1926808"/>
            </a:xfrm>
            <a:prstGeom prst="flowChartMagneticDisk">
              <a:avLst/>
            </a:prstGeom>
            <a:pattFill prst="pct90">
              <a:fgClr>
                <a:srgbClr val="D1D1FF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Блок-схема: магнитный диск 33"/>
            <p:cNvSpPr/>
            <p:nvPr/>
          </p:nvSpPr>
          <p:spPr>
            <a:xfrm>
              <a:off x="2026532" y="3459459"/>
              <a:ext cx="3076041" cy="1885750"/>
            </a:xfrm>
            <a:prstGeom prst="flowChartMagneticDisk">
              <a:avLst/>
            </a:prstGeom>
            <a:pattFill prst="pct90">
              <a:fgClr>
                <a:srgbClr val="FFFF66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Блок-схема: магнитный диск 34"/>
            <p:cNvSpPr/>
            <p:nvPr/>
          </p:nvSpPr>
          <p:spPr>
            <a:xfrm>
              <a:off x="2029967" y="2956776"/>
              <a:ext cx="3076041" cy="1898413"/>
            </a:xfrm>
            <a:prstGeom prst="flowChartMagneticDisk">
              <a:avLst/>
            </a:prstGeom>
            <a:pattFill prst="pct90">
              <a:fgClr>
                <a:srgbClr val="CCFFCC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Блок-схема: магнитный диск 35"/>
            <p:cNvSpPr/>
            <p:nvPr/>
          </p:nvSpPr>
          <p:spPr>
            <a:xfrm>
              <a:off x="2029966" y="2292547"/>
              <a:ext cx="3069175" cy="1990810"/>
            </a:xfrm>
            <a:prstGeom prst="flowChartMagneticDisk">
              <a:avLst/>
            </a:prstGeom>
            <a:pattFill prst="pct90">
              <a:fgClr>
                <a:srgbClr val="FFCCFF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Блок-схема: магнитный диск 36"/>
            <p:cNvSpPr/>
            <p:nvPr/>
          </p:nvSpPr>
          <p:spPr>
            <a:xfrm>
              <a:off x="2029967" y="1481608"/>
              <a:ext cx="3069175" cy="2056913"/>
            </a:xfrm>
            <a:prstGeom prst="flowChartMagneticDisk">
              <a:avLst/>
            </a:prstGeom>
            <a:pattFill prst="pct90">
              <a:fgClr>
                <a:srgbClr val="CCECFF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748493" y="2489482"/>
              <a:ext cx="1694696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64,1%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(904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691585" y="3734331"/>
              <a:ext cx="1694696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16,5%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(233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805399" y="4389944"/>
              <a:ext cx="1580882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6,1%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(104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859100" y="4930922"/>
              <a:ext cx="1473480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5,2%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(73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873527" y="5428099"/>
              <a:ext cx="1473480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4,2%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(59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873527" y="5912480"/>
              <a:ext cx="1473480" cy="3385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txBody>
            <a:bodyPr wrap="none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3,9% </a:t>
              </a:r>
              <a:r>
                <a:rPr lang="ru-RU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(55 чел.)</a:t>
              </a:r>
              <a:endParaRPr lang="ru-RU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7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3925</TotalTime>
  <Words>512</Words>
  <Application>Microsoft Office PowerPoint</Application>
  <PresentationFormat>Широкоэкранный</PresentationFormat>
  <Paragraphs>203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может быть полное название вашего вуза</dc:title>
  <dc:creator>Ксения Юдина</dc:creator>
  <cp:lastModifiedBy>Сафенина Диана Александровна</cp:lastModifiedBy>
  <cp:revision>395</cp:revision>
  <cp:lastPrinted>2023-05-05T12:51:07Z</cp:lastPrinted>
  <dcterms:created xsi:type="dcterms:W3CDTF">2023-01-13T10:05:09Z</dcterms:created>
  <dcterms:modified xsi:type="dcterms:W3CDTF">2024-01-23T09:51:00Z</dcterms:modified>
</cp:coreProperties>
</file>