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73" r:id="rId7"/>
    <p:sldId id="259" r:id="rId8"/>
    <p:sldId id="274" r:id="rId9"/>
    <p:sldId id="275" r:id="rId10"/>
    <p:sldId id="276" r:id="rId11"/>
    <p:sldId id="277" r:id="rId12"/>
    <p:sldId id="278" r:id="rId13"/>
  </p:sldIdLst>
  <p:sldSz cx="12192000" cy="6858000"/>
  <p:notesSz cx="6858000" cy="9144000"/>
  <p:embeddedFontLst>
    <p:embeddedFont>
      <p:font typeface="Gilroy ExtraBold" panose="00000900000000000000" pitchFamily="50" charset="-52"/>
      <p:bold r:id="rId15"/>
    </p:embeddedFont>
    <p:embeddedFont>
      <p:font typeface="Gilroy Light" panose="00000400000000000000" pitchFamily="50" charset="-52"/>
      <p:regular r:id="rId16"/>
    </p:embeddedFont>
    <p:embeddedFont>
      <p:font typeface="Gilroy Medium" panose="00000600000000000000" charset="-52"/>
      <p:regular r:id="rId17"/>
    </p:embeddedFont>
    <p:embeddedFont>
      <p:font typeface="Gilroy SemiBold" panose="00000700000000000000" charset="-52"/>
      <p:bold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4" userDrawn="1">
          <p15:clr>
            <a:srgbClr val="A4A3A4"/>
          </p15:clr>
        </p15:guide>
        <p15:guide id="2" pos="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001"/>
    <a:srgbClr val="587FB4"/>
    <a:srgbClr val="BDD7EE"/>
    <a:srgbClr val="9933FF"/>
    <a:srgbClr val="9966FF"/>
    <a:srgbClr val="4382FF"/>
    <a:srgbClr val="1160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011" autoAdjust="0"/>
  </p:normalViewPr>
  <p:slideViewPr>
    <p:cSldViewPr snapToGrid="0">
      <p:cViewPr>
        <p:scale>
          <a:sx n="100" d="100"/>
          <a:sy n="100" d="100"/>
        </p:scale>
        <p:origin x="420" y="-344"/>
      </p:cViewPr>
      <p:guideLst>
        <p:guide orient="horz" pos="504"/>
        <p:guide pos="4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81B14-E34F-4DC1-A202-245CFDF16381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1F119-3059-4C7B-878B-2EF30B7CC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94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mericandialect.org/wp-content/uploads/2017-Word-of-the-Year-PRESS-RELEASE.pdf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t.com/content/00df4ed4-1dbc-11ea-97df-cc63de1d73f4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dit.com/r/BeansInThings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obile.twitter.com/rulyricshitpost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1F119-3059-4C7B-878B-2EF30B7CC2C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572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Щитпостинг</a:t>
            </a:r>
            <a:r>
              <a:rPr lang="ru-RU" sz="1800" kern="10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как новый вид коммуникативных практик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Высокая скорость распространения информации, интерактивность, мультимедийность Интернет-пространства, а также возможность пользователей участвовать в процессе совместного создания контента (сотворчество) и выстраивания медиапространства «под себя» позволяют порождать многие новые коммуникативные практики, среди которых можно выделить и такую модель </a:t>
            </a:r>
            <a:r>
              <a:rPr lang="ru-RU" sz="1800" kern="10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медиапроизводства</a:t>
            </a:r>
            <a:r>
              <a:rPr lang="ru-RU" sz="1800" kern="10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как «</a:t>
            </a:r>
            <a:r>
              <a:rPr lang="ru-RU" sz="1800" kern="10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щитпостинг</a:t>
            </a:r>
            <a:r>
              <a:rPr lang="ru-RU" sz="1800" kern="10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 </a:t>
            </a:r>
            <a:r>
              <a:rPr lang="ru-RU" sz="1800" kern="10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щитпостингом</a:t>
            </a:r>
            <a:r>
              <a:rPr lang="ru-RU" sz="1800" kern="10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(«</a:t>
            </a:r>
            <a:r>
              <a:rPr lang="ru-RU" sz="1800" kern="10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shitposting</a:t>
            </a:r>
            <a:r>
              <a:rPr lang="ru-RU" sz="1800" kern="10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иногда встречается «</a:t>
            </a:r>
            <a:r>
              <a:rPr lang="ru-RU" sz="1800" kern="10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trashposting</a:t>
            </a:r>
            <a:r>
              <a:rPr lang="ru-RU" sz="1800" kern="10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») обычно понимается публикация бесполезного или нерелевантного контента с целью сорвать разговор или спровоцировать других. Это нарочито низкокачественный вклад в онлайн-дискуссию: плохо </a:t>
            </a:r>
            <a:r>
              <a:rPr lang="ru-RU" sz="1800" kern="10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отфотошопленные</a:t>
            </a:r>
            <a:r>
              <a:rPr lang="ru-RU" sz="1800" kern="10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мемы, несмешные шутки, нелогичные высказывания, спам, абсурдные посты. Это не ошибочные попытки проявить смекалку, это преднамеренные попытки запутать аудиторию демонстративным сомнительным интернет-актом.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дать более простое определение, в интернет-культуре «дерьмовая публикация» — это, по сути, публикация бессмысленного, якобы забавного контента в Интернете, обычно для того, чтобы вызвать реакцию и побудить людей к большему взаимодействию со своим аккаунтом.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1F119-3059-4C7B-878B-2EF30B7CC2C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185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kern="10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2017 году «</a:t>
            </a:r>
            <a:r>
              <a:rPr lang="ru-RU" sz="1800" kern="10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щитпостинг</a:t>
            </a:r>
            <a:r>
              <a:rPr lang="ru-RU" sz="1800" kern="10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стал цифровым словом года </a:t>
            </a:r>
            <a:r>
              <a:rPr lang="ru-RU" sz="18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по версии Американского диалектического сообщества</a:t>
            </a:r>
            <a:r>
              <a:rPr lang="ru-RU" sz="1800" kern="10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А издание </a:t>
            </a:r>
            <a:r>
              <a:rPr lang="ru-RU" sz="18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The Financial Times</a:t>
            </a:r>
            <a:r>
              <a:rPr lang="ru-RU" sz="1800" kern="10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назвало 2019 «годом “</a:t>
            </a:r>
            <a:r>
              <a:rPr lang="ru-RU" sz="1800" kern="10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щитпостинга</a:t>
            </a:r>
            <a:r>
              <a:rPr lang="ru-RU" sz="1800" kern="10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”».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1F119-3059-4C7B-878B-2EF30B7CC2C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309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Новое – хорошо забытое старое 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Щитпостинг</a:t>
            </a:r>
            <a:r>
              <a:rPr lang="ru-RU" sz="1800" kern="10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не новое явление, оно было актуально еще в начале нулевых годов. В каком-то смысле “</a:t>
            </a:r>
            <a:r>
              <a:rPr lang="ru-RU" sz="1800" kern="10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падонкаффский</a:t>
            </a:r>
            <a:r>
              <a:rPr lang="ru-RU" sz="1800" kern="10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язык” можно считать одной из разновидностей </a:t>
            </a:r>
            <a:r>
              <a:rPr lang="ru-RU" sz="1800" kern="10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щитпостинга</a:t>
            </a:r>
            <a:r>
              <a:rPr lang="ru-RU" sz="1800" kern="10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Но развитие этого явления в любом случае нельзя представить без наличия Интернета и тех изменений, которые интернет-пространство внесло в процесс </a:t>
            </a:r>
            <a:r>
              <a:rPr lang="ru-RU" sz="1800" kern="10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медиапотребления</a:t>
            </a:r>
            <a:r>
              <a:rPr lang="ru-RU" sz="1800" kern="10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создания и восприятия контента. 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1F119-3059-4C7B-878B-2EF30B7CC2C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957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 </a:t>
            </a:r>
            <a:r>
              <a:rPr lang="ru-RU" sz="1800" kern="10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щитпостингом</a:t>
            </a:r>
            <a:r>
              <a:rPr lang="ru-RU" sz="1800" kern="10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1800" kern="10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постиронией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Некоторые ошибочно путают </a:t>
            </a:r>
            <a:r>
              <a:rPr lang="ru-RU" sz="1800" kern="10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щитпостинг</a:t>
            </a:r>
            <a:r>
              <a:rPr lang="ru-RU" sz="1800" kern="10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</a:t>
            </a:r>
            <a:r>
              <a:rPr lang="ru-RU" sz="1800" kern="10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постиронией</a:t>
            </a:r>
            <a:r>
              <a:rPr lang="ru-RU" sz="1800" kern="10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 деле же, лобстер-мемы и прочий </a:t>
            </a:r>
            <a:r>
              <a:rPr lang="ru-RU" sz="1800" kern="10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щитпост</a:t>
            </a:r>
            <a:r>
              <a:rPr lang="ru-RU" sz="1800" kern="10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-контент — это не </a:t>
            </a:r>
            <a:r>
              <a:rPr lang="ru-RU" sz="1800" kern="10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постирония</a:t>
            </a:r>
            <a:r>
              <a:rPr lang="ru-RU" sz="1800" kern="10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так как комический эффект в таких мемах достигается лишь повышением градуса абсурдности, а не иронизированием над первичной иронией.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1F119-3059-4C7B-878B-2EF30B7CC2C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248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Щитпостинг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социальных сетях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Сейчас, в связи с развитием интернет-технологий,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шитпостинг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наблюдается почти на любых интернет-ресурсах: будь то чаты в Telegram, </a:t>
            </a:r>
            <a:r>
              <a:rPr lang="ru-RU" sz="1800" u="sng" kern="100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сабреддиты</a:t>
            </a:r>
            <a:r>
              <a:rPr lang="ru-RU" sz="18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на </a:t>
            </a:r>
            <a:r>
              <a:rPr lang="ru-RU" sz="1800" u="sng" kern="100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Reddit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"свежее" на DTF, сообщения в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Discord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-серверах, посты на личных страницах ВКонтакте.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1F119-3059-4C7B-878B-2EF30B7CC2C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118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Щитпостинг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музыке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январе 2021 года в Твиттере (ныне «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») появился аккаунт </a:t>
            </a:r>
            <a:r>
              <a:rPr lang="ru-RU" sz="18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«Строчки из песен, похожие на </a:t>
            </a:r>
            <a:r>
              <a:rPr lang="ru-RU" sz="1800" u="sng" kern="100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щитпостинг</a:t>
            </a:r>
            <a:r>
              <a:rPr lang="ru-RU" sz="18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».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Название все объясняет — его автор разбирает русский рэп (и не только) на цитаты, которые вне контекста вызывают большие вопросы.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1F119-3059-4C7B-878B-2EF30B7CC2C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461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Щитпостинг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журналистике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каком-то смысле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щитпостингом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можно назвать деятельность ИА «Панорама», и хоть проект с острой сатирой на тему происходящего в мире нельзя в полной мере назвать абсурдистским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трешпостингом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но смысл, вложенный в проект близок тому, какой вкладывают в свои посты «классические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щитпостеры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Здесь работает тот же принцип: публикация абсурдного сообщения нацелена на получение большого количества откликов от тех, кто не уловил истинный замысел поста. У ИА «Панорамы» не раз получалось поймать в свою сатирическую ловушку не только обычных пользователей, но и некоторые крупные информационные издания. На удочку попадались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RT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«Комсомольская правда», телеканал «Звезда».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1F119-3059-4C7B-878B-2EF30B7CC2C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357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щитпостинг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популярен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Щитпостинг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оказался за счет того, что можно с минимальными усилиями получить большую реакцию (например, опубликовав заведомо некорректное мнение, на что все сразу же посчитают нужным начать писать корректное). Так что тролль может вообще не прикладывать усилия и получать кучу ответов на свои сообщения. Плюс ко всему, для многих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щитпостинг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является отдушиной, возможностью обесценить слишком напыщенное и местами переоцененное значение публикаций в Интернете, или метафорическим щитом от бесконечного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думскроллинга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особенно в тяжелые для общества времена (глобальные пандемии, вооруженные конфликты и пр.)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1F119-3059-4C7B-878B-2EF30B7CC2C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738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EFE3E6-9B7E-4CF5-A26A-04826C4BD9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ED37B5-037A-6F82-C605-C3483D9EC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9C05B2-B36C-5D72-80FA-425C419EE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F51D-1FBF-4309-B2C1-E7A32E1EA0DB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989178-EDEC-DB92-0965-AE1204489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9996CD-756E-D465-0871-807E84765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4B5B-E7DC-4421-BB12-0951B7CF5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173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D22E02-23A9-ED48-7625-6D4E58B66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B60FC0-605F-0288-474E-E9AC4545FF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304AB1-DF20-6B1B-4502-F8C66884A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F51D-1FBF-4309-B2C1-E7A32E1EA0DB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895E36-1A09-AE78-AC3A-98B2D0B28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657E0E-1FC4-DF2F-805C-17CC3F744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4B5B-E7DC-4421-BB12-0951B7CF5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194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6B6CA75-069F-D629-036F-8769DC8706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266A6CC-663A-92F2-CC59-09F2549A4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EC020D-BEC3-282D-C40B-9D83050C3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F51D-1FBF-4309-B2C1-E7A32E1EA0DB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00E432-7B19-44A4-1A01-B41DD7F0B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C4CD94-1059-7B99-A3CB-31DA8893F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4B5B-E7DC-4421-BB12-0951B7CF5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229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41149B-601F-407F-2434-BBF82FADD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007280-28EC-CE24-020D-3A5E6AA5F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912EE7-E8A3-C848-46B9-4CA316E4A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F51D-1FBF-4309-B2C1-E7A32E1EA0DB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7F5626-4ADA-C16F-7E8C-0393D2B69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502A75-4076-935E-ACD6-6AAF22C50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4B5B-E7DC-4421-BB12-0951B7CF5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131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F450C2-D91D-9C99-26A7-85C9492DA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F38ECB-3A9C-858B-1FDF-D97C261A0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CC5B8B-A217-1AB3-7BB4-E44253A8F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F51D-1FBF-4309-B2C1-E7A32E1EA0DB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FD8337-A7D3-AAB5-7BC3-405B244DB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5C6ECD-66E1-0C46-E2C1-B51D97F09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4B5B-E7DC-4421-BB12-0951B7CF5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432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82AC4E-46AB-392F-4560-A23D086D6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2734FD-6AFE-ACC6-F026-9EE506383A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6ED5DE-A8F5-0891-4FF0-6BE60C50A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148D5B-8B7A-538B-A4A4-4D9E67E3B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F51D-1FBF-4309-B2C1-E7A32E1EA0DB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07329B-3366-5F88-59E2-3B6501F05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874EC06-1F34-690A-1BE7-5D5356470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4B5B-E7DC-4421-BB12-0951B7CF5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163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2FFC8B-138E-4E0D-B711-82E7F31A0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C97204-A916-C78F-FD77-1EE5A760E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43B783-8D2A-FC00-F15E-3FC796719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E81A23E-DA1C-6A6E-4464-430525277B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61F863-4610-94FE-78B1-B427E43457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77BC99E-0AB3-413C-D9B6-78AB257E0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F51D-1FBF-4309-B2C1-E7A32E1EA0DB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B4E5018-72BD-2062-B588-E46592093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2547525-E9E7-14ED-69B6-E98EA5117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4B5B-E7DC-4421-BB12-0951B7CF5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434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F95A42-778A-472A-62FE-FE63B496B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0DA7875-A4F7-C68A-3014-4FA3A66EC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F51D-1FBF-4309-B2C1-E7A32E1EA0DB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085935-DF9B-E194-E25D-ACE71ECAE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9AF44F5-DE40-3B43-8F6A-8B4A024D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4B5B-E7DC-4421-BB12-0951B7CF5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849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D7DCDEF-8D9D-301E-D88A-21CC4204C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F51D-1FBF-4309-B2C1-E7A32E1EA0DB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49C4C66-17F0-90F9-D538-6968BDC9B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A210589-ED7F-CF07-E680-2EE8074EB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4B5B-E7DC-4421-BB12-0951B7CF5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41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54DAE6-447B-57F2-85D7-662C76610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B2B942-4259-E9A2-7964-81AF58B60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FE6C50B-A841-3CCF-9786-B9FEACF584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411900-D5CA-B6B4-EA78-4CF29D3E3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F51D-1FBF-4309-B2C1-E7A32E1EA0DB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511FC8-5FA5-D3B1-4E80-C02CABE22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284F04-75A1-65AB-9D9C-2733356D8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4B5B-E7DC-4421-BB12-0951B7CF5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08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677214-0310-AD07-B2D8-85EEE559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59EC67D-4636-8643-D734-8F716A5CBA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F3F318-1912-F977-DAE1-885CC509AA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0C871C-FA54-E84C-C0FC-C3FC48ED4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F51D-1FBF-4309-B2C1-E7A32E1EA0DB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A76F90-B2D5-8A07-5187-7374C1C69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ED48AB-9AC9-5F19-1BC2-050B62E3E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4B5B-E7DC-4421-BB12-0951B7CF5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501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E37546-FD7D-2E81-FCAA-E8E46191F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E2BE28-450A-167C-EE64-FCE6D1000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DF110D-31E3-30FE-C450-BE9B67A8BA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AF51D-1FBF-4309-B2C1-E7A32E1EA0DB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EB2929-77D7-452E-EAAD-F8AF452CAC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26F24E-B8EB-3AAE-07B5-B82458EBC3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64B5B-E7DC-4421-BB12-0951B7CF5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34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7F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E3AA64B1-57D9-41E6-7004-428E9866CE7C}"/>
              </a:ext>
            </a:extLst>
          </p:cNvPr>
          <p:cNvGrpSpPr/>
          <p:nvPr/>
        </p:nvGrpSpPr>
        <p:grpSpPr>
          <a:xfrm>
            <a:off x="845475" y="1141810"/>
            <a:ext cx="5880445" cy="5244941"/>
            <a:chOff x="845475" y="1087835"/>
            <a:chExt cx="5880445" cy="524494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A25B419-3DA2-9FED-B493-A94F12D75D4A}"/>
                </a:ext>
              </a:extLst>
            </p:cNvPr>
            <p:cNvSpPr txBox="1"/>
            <p:nvPr/>
          </p:nvSpPr>
          <p:spPr>
            <a:xfrm>
              <a:off x="845475" y="5901889"/>
              <a:ext cx="5250525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200" dirty="0">
                  <a:solidFill>
                    <a:schemeClr val="bg1"/>
                  </a:solidFill>
                  <a:effectLst/>
                  <a:latin typeface="Gilroy Light" panose="00000400000000000000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Солдатова Дарья, Архипова Агния</a:t>
              </a:r>
              <a:endParaRPr lang="ru-RU" sz="2200" dirty="0">
                <a:solidFill>
                  <a:schemeClr val="bg1"/>
                </a:solidFill>
                <a:latin typeface="Gilroy Light" panose="00000400000000000000" pitchFamily="50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B35A71F-5389-E9AA-E073-48A175697D49}"/>
                </a:ext>
              </a:extLst>
            </p:cNvPr>
            <p:cNvSpPr txBox="1"/>
            <p:nvPr/>
          </p:nvSpPr>
          <p:spPr>
            <a:xfrm>
              <a:off x="845475" y="1087835"/>
              <a:ext cx="5880445" cy="12252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4300"/>
                </a:lnSpc>
              </a:pPr>
              <a:r>
                <a:rPr lang="ru-RU" sz="5000" b="1" dirty="0" err="1">
                  <a:solidFill>
                    <a:schemeClr val="bg1"/>
                  </a:solidFill>
                  <a:effectLst/>
                  <a:latin typeface="Gilroy ExtraBold" panose="00000900000000000000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Щитпостинг</a:t>
              </a:r>
              <a:r>
                <a:rPr lang="ru-RU" sz="5000" b="1" dirty="0">
                  <a:solidFill>
                    <a:schemeClr val="bg1"/>
                  </a:solidFill>
                  <a:effectLst/>
                  <a:latin typeface="Gilroy ExtraBold" panose="00000900000000000000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как язык новых медиа</a:t>
              </a:r>
              <a:endParaRPr lang="ru-RU" sz="3600" dirty="0">
                <a:solidFill>
                  <a:schemeClr val="bg1"/>
                </a:solidFill>
                <a:latin typeface="Gilroy Medium" panose="00000600000000000000" pitchFamily="2" charset="0"/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759CEF-763C-BFCB-0890-CBE48FAEA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413938">
            <a:off x="8072121" y="4682881"/>
            <a:ext cx="1813779" cy="181377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0AB1FE-6900-97D4-B366-8B8A82723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0000">
            <a:off x="8520063" y="624231"/>
            <a:ext cx="3139926" cy="313992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846618-603F-73A7-9E4C-D73FC56CD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44273">
            <a:off x="7062411" y="2960887"/>
            <a:ext cx="936224" cy="93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784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028749-4AB9-62C5-790F-50E7E43324B1}"/>
              </a:ext>
            </a:extLst>
          </p:cNvPr>
          <p:cNvSpPr txBox="1"/>
          <p:nvPr/>
        </p:nvSpPr>
        <p:spPr>
          <a:xfrm>
            <a:off x="5576921" y="1296033"/>
            <a:ext cx="5927968" cy="2654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Aft>
                <a:spcPts val="1500"/>
              </a:spcAft>
            </a:pPr>
            <a:r>
              <a:rPr lang="ru-RU" sz="2200" dirty="0">
                <a:solidFill>
                  <a:srgbClr val="212121"/>
                </a:solidFill>
                <a:effectLst/>
                <a:latin typeface="Gilroy Medium" panose="00000600000000000000" pitchFamily="2" charset="0"/>
                <a:ea typeface="Times New Roman" panose="02020603050405020304" pitchFamily="18" charset="0"/>
              </a:rPr>
              <a:t>Под </a:t>
            </a:r>
            <a:r>
              <a:rPr lang="ru-RU" sz="2200" u="sng" dirty="0" err="1">
                <a:solidFill>
                  <a:srgbClr val="212121"/>
                </a:solidFill>
                <a:latin typeface="Gilroy SemiBold" panose="00000700000000000000" pitchFamily="2" charset="0"/>
              </a:rPr>
              <a:t>щитпостингом</a:t>
            </a:r>
            <a:r>
              <a:rPr lang="ru-RU" sz="2200" dirty="0">
                <a:solidFill>
                  <a:srgbClr val="212121"/>
                </a:solidFill>
                <a:effectLst/>
                <a:latin typeface="Gilroy Medium" panose="00000600000000000000" pitchFamily="2" charset="0"/>
                <a:ea typeface="Times New Roman" panose="02020603050405020304" pitchFamily="18" charset="0"/>
              </a:rPr>
              <a:t> («</a:t>
            </a:r>
            <a:r>
              <a:rPr lang="ru-RU" sz="2200" dirty="0" err="1">
                <a:solidFill>
                  <a:srgbClr val="212121"/>
                </a:solidFill>
                <a:effectLst/>
                <a:latin typeface="Gilroy Medium" panose="00000600000000000000" pitchFamily="2" charset="0"/>
                <a:ea typeface="Times New Roman" panose="02020603050405020304" pitchFamily="18" charset="0"/>
              </a:rPr>
              <a:t>shitposting</a:t>
            </a:r>
            <a:r>
              <a:rPr lang="ru-RU" sz="2200" dirty="0">
                <a:solidFill>
                  <a:srgbClr val="212121"/>
                </a:solidFill>
                <a:effectLst/>
                <a:latin typeface="Gilroy Medium" panose="00000600000000000000" pitchFamily="2" charset="0"/>
                <a:ea typeface="Times New Roman" panose="02020603050405020304" pitchFamily="18" charset="0"/>
              </a:rPr>
              <a:t>», </a:t>
            </a:r>
            <a:br>
              <a:rPr lang="ru-RU" sz="2200" dirty="0">
                <a:solidFill>
                  <a:srgbClr val="212121"/>
                </a:solidFill>
                <a:effectLst/>
                <a:latin typeface="Gilroy Medium" panose="00000600000000000000" pitchFamily="2" charset="0"/>
                <a:ea typeface="Times New Roman" panose="02020603050405020304" pitchFamily="18" charset="0"/>
              </a:rPr>
            </a:br>
            <a:r>
              <a:rPr lang="ru-RU" sz="2200" dirty="0">
                <a:solidFill>
                  <a:srgbClr val="212121"/>
                </a:solidFill>
                <a:effectLst/>
                <a:latin typeface="Gilroy Medium" panose="00000600000000000000" pitchFamily="2" charset="0"/>
                <a:ea typeface="Times New Roman" panose="02020603050405020304" pitchFamily="18" charset="0"/>
              </a:rPr>
              <a:t>иногда «</a:t>
            </a:r>
            <a:r>
              <a:rPr lang="ru-RU" sz="2200" dirty="0" err="1">
                <a:solidFill>
                  <a:srgbClr val="212121"/>
                </a:solidFill>
                <a:effectLst/>
                <a:latin typeface="Gilroy Medium" panose="00000600000000000000" pitchFamily="2" charset="0"/>
                <a:ea typeface="Times New Roman" panose="02020603050405020304" pitchFamily="18" charset="0"/>
              </a:rPr>
              <a:t>trashposting</a:t>
            </a:r>
            <a:r>
              <a:rPr lang="ru-RU" sz="2200" dirty="0">
                <a:solidFill>
                  <a:srgbClr val="212121"/>
                </a:solidFill>
                <a:effectLst/>
                <a:latin typeface="Gilroy Medium" panose="00000600000000000000" pitchFamily="2" charset="0"/>
                <a:ea typeface="Times New Roman" panose="02020603050405020304" pitchFamily="18" charset="0"/>
              </a:rPr>
              <a:t>») обычно </a:t>
            </a:r>
            <a:br>
              <a:rPr lang="ru-RU" sz="2200" dirty="0">
                <a:solidFill>
                  <a:srgbClr val="212121"/>
                </a:solidFill>
                <a:effectLst/>
                <a:latin typeface="Gilroy Medium" panose="00000600000000000000" pitchFamily="2" charset="0"/>
                <a:ea typeface="Times New Roman" panose="02020603050405020304" pitchFamily="18" charset="0"/>
              </a:rPr>
            </a:br>
            <a:r>
              <a:rPr lang="ru-RU" sz="2200" dirty="0">
                <a:solidFill>
                  <a:srgbClr val="212121"/>
                </a:solidFill>
                <a:effectLst/>
                <a:latin typeface="Gilroy Medium" panose="00000600000000000000" pitchFamily="2" charset="0"/>
                <a:ea typeface="Times New Roman" panose="02020603050405020304" pitchFamily="18" charset="0"/>
              </a:rPr>
              <a:t>понимается публикация бесполезного </a:t>
            </a:r>
            <a:br>
              <a:rPr lang="ru-RU" sz="2200" dirty="0">
                <a:solidFill>
                  <a:srgbClr val="212121"/>
                </a:solidFill>
                <a:effectLst/>
                <a:latin typeface="Gilroy Medium" panose="00000600000000000000" pitchFamily="2" charset="0"/>
                <a:ea typeface="Times New Roman" panose="02020603050405020304" pitchFamily="18" charset="0"/>
              </a:rPr>
            </a:br>
            <a:r>
              <a:rPr lang="ru-RU" sz="2200" dirty="0">
                <a:solidFill>
                  <a:srgbClr val="212121"/>
                </a:solidFill>
                <a:effectLst/>
                <a:latin typeface="Gilroy Medium" panose="00000600000000000000" pitchFamily="2" charset="0"/>
                <a:ea typeface="Times New Roman" panose="02020603050405020304" pitchFamily="18" charset="0"/>
              </a:rPr>
              <a:t>или нерелевантного контента с целью спровоцировать других. </a:t>
            </a:r>
          </a:p>
          <a:p>
            <a:pPr fontAlgn="base">
              <a:spcAft>
                <a:spcPts val="1500"/>
              </a:spcAft>
            </a:pPr>
            <a:r>
              <a:rPr lang="ru-RU" sz="2200" dirty="0">
                <a:solidFill>
                  <a:srgbClr val="212121"/>
                </a:solidFill>
                <a:effectLst/>
                <a:latin typeface="Gilroy Medium" panose="00000600000000000000" pitchFamily="2" charset="0"/>
                <a:ea typeface="Times New Roman" panose="02020603050405020304" pitchFamily="18" charset="0"/>
              </a:rPr>
              <a:t>Это нарочито низкокачественный вклад </a:t>
            </a:r>
            <a:br>
              <a:rPr lang="ru-RU" sz="2200" dirty="0">
                <a:solidFill>
                  <a:srgbClr val="212121"/>
                </a:solidFill>
                <a:effectLst/>
                <a:latin typeface="Gilroy Medium" panose="00000600000000000000" pitchFamily="2" charset="0"/>
                <a:ea typeface="Times New Roman" panose="02020603050405020304" pitchFamily="18" charset="0"/>
              </a:rPr>
            </a:br>
            <a:r>
              <a:rPr lang="ru-RU" sz="2200" dirty="0">
                <a:solidFill>
                  <a:srgbClr val="212121"/>
                </a:solidFill>
                <a:effectLst/>
                <a:latin typeface="Gilroy Medium" panose="00000600000000000000" pitchFamily="2" charset="0"/>
                <a:ea typeface="Times New Roman" panose="02020603050405020304" pitchFamily="18" charset="0"/>
              </a:rPr>
              <a:t>в онлайн-дискуссию.</a:t>
            </a:r>
            <a:endParaRPr lang="ru-RU" sz="2200" dirty="0">
              <a:effectLst/>
              <a:latin typeface="Gilroy Medium" panose="000006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F2D05F-1826-9F93-3439-60E512387EFF}"/>
              </a:ext>
            </a:extLst>
          </p:cNvPr>
          <p:cNvSpPr txBox="1"/>
          <p:nvPr/>
        </p:nvSpPr>
        <p:spPr>
          <a:xfrm>
            <a:off x="415425" y="385540"/>
            <a:ext cx="116241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587FB4"/>
                </a:solidFill>
                <a:effectLst/>
                <a:latin typeface="Gilroy ExtraBold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ЩИТПОСТИНГ КАК ВИД КОММУНИКАТИВНЫХ ПРАКТИК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40F53D-54D4-C9BC-25B7-3ED6017A7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63" y="1348583"/>
            <a:ext cx="4441899" cy="4952367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ADC3B28E-5EEC-8D39-E7A7-A4F77751C2AD}"/>
              </a:ext>
            </a:extLst>
          </p:cNvPr>
          <p:cNvSpPr/>
          <p:nvPr/>
        </p:nvSpPr>
        <p:spPr>
          <a:xfrm>
            <a:off x="5602017" y="5351123"/>
            <a:ext cx="5902872" cy="643127"/>
          </a:xfrm>
          <a:prstGeom prst="roundRect">
            <a:avLst>
              <a:gd name="adj" fmla="val 50000"/>
            </a:avLst>
          </a:prstGeom>
          <a:solidFill>
            <a:srgbClr val="587F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bg1"/>
                </a:solidFill>
                <a:latin typeface="Gilroy Medium" panose="00000600000000000000" pitchFamily="2" charset="0"/>
              </a:rPr>
              <a:t>абсурдные политические провокации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FE4489E7-E242-C5BD-DF05-5330F6F84976}"/>
              </a:ext>
            </a:extLst>
          </p:cNvPr>
          <p:cNvGrpSpPr/>
          <p:nvPr/>
        </p:nvGrpSpPr>
        <p:grpSpPr>
          <a:xfrm>
            <a:off x="5602016" y="4309239"/>
            <a:ext cx="5902873" cy="643128"/>
            <a:chOff x="5602016" y="4787449"/>
            <a:chExt cx="5902873" cy="643128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CD2A7503-3A3A-40FA-D089-248559B061C3}"/>
                </a:ext>
              </a:extLst>
            </p:cNvPr>
            <p:cNvSpPr/>
            <p:nvPr/>
          </p:nvSpPr>
          <p:spPr>
            <a:xfrm>
              <a:off x="5602016" y="4787450"/>
              <a:ext cx="3300248" cy="643127"/>
            </a:xfrm>
            <a:prstGeom prst="roundRect">
              <a:avLst>
                <a:gd name="adj" fmla="val 50000"/>
              </a:avLst>
            </a:prstGeom>
            <a:solidFill>
              <a:srgbClr val="587FB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dirty="0">
                  <a:solidFill>
                    <a:schemeClr val="bg1"/>
                  </a:solidFill>
                  <a:latin typeface="Gilroy Medium" panose="00000600000000000000" pitchFamily="2" charset="0"/>
                </a:rPr>
                <a:t>плохой фотошоп</a:t>
              </a:r>
            </a:p>
          </p:txBody>
        </p:sp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1749EAC7-7825-0C3E-FC4B-5429619F8F5D}"/>
                </a:ext>
              </a:extLst>
            </p:cNvPr>
            <p:cNvSpPr/>
            <p:nvPr/>
          </p:nvSpPr>
          <p:spPr>
            <a:xfrm>
              <a:off x="9542610" y="4787449"/>
              <a:ext cx="1962279" cy="643127"/>
            </a:xfrm>
            <a:prstGeom prst="roundRect">
              <a:avLst>
                <a:gd name="adj" fmla="val 50000"/>
              </a:avLst>
            </a:prstGeom>
            <a:solidFill>
              <a:srgbClr val="587FB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dirty="0">
                  <a:solidFill>
                    <a:schemeClr val="bg1"/>
                  </a:solidFill>
                  <a:latin typeface="Gilroy Medium" panose="00000600000000000000" pitchFamily="2" charset="0"/>
                </a:rPr>
                <a:t>спам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0711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7F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4A2A7C-8DCE-E6A5-8B04-BF1605772CA3}"/>
              </a:ext>
            </a:extLst>
          </p:cNvPr>
          <p:cNvSpPr txBox="1"/>
          <p:nvPr/>
        </p:nvSpPr>
        <p:spPr>
          <a:xfrm>
            <a:off x="782320" y="538490"/>
            <a:ext cx="37896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Gilroy ExtraBold" panose="00000900000000000000" pitchFamily="50" charset="0"/>
                <a:cs typeface="Times New Roman" panose="02020603050405020304" pitchFamily="18" charset="0"/>
              </a:rPr>
              <a:t>DIGITAL WORD </a:t>
            </a:r>
            <a:br>
              <a:rPr lang="ru-RU" sz="2800" b="1" dirty="0">
                <a:solidFill>
                  <a:schemeClr val="bg1"/>
                </a:solidFill>
                <a:latin typeface="Gilroy ExtraBold" panose="00000900000000000000" pitchFamily="50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bg1"/>
                </a:solidFill>
                <a:latin typeface="Gilroy ExtraBold" panose="00000900000000000000" pitchFamily="50" charset="0"/>
                <a:cs typeface="Times New Roman" panose="02020603050405020304" pitchFamily="18" charset="0"/>
              </a:rPr>
              <a:t>OF THE YEAR</a:t>
            </a:r>
            <a:r>
              <a:rPr lang="ru-RU" sz="2800" b="1" dirty="0">
                <a:solidFill>
                  <a:schemeClr val="bg1"/>
                </a:solidFill>
                <a:latin typeface="Gilroy ExtraBold" panose="00000900000000000000" pitchFamily="50" charset="0"/>
                <a:cs typeface="Times New Roman" panose="02020603050405020304" pitchFamily="18" charset="0"/>
              </a:rPr>
              <a:t>, 2017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559628-2E93-D0A7-94AC-FE156663F6D6}"/>
              </a:ext>
            </a:extLst>
          </p:cNvPr>
          <p:cNvSpPr txBox="1"/>
          <p:nvPr/>
        </p:nvSpPr>
        <p:spPr>
          <a:xfrm>
            <a:off x="7772718" y="5375562"/>
            <a:ext cx="3647440" cy="994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bg1"/>
                </a:solidFill>
                <a:latin typeface="Gilroy ExtraBold" panose="00000900000000000000" pitchFamily="50" charset="0"/>
                <a:cs typeface="Times New Roman" panose="02020603050405020304" pitchFamily="18" charset="0"/>
              </a:rPr>
              <a:t>2019 – «ГОД ЩИТПОСТИНГА»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2622A60-7D62-359D-6B2B-081D923A1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842" y="2580000"/>
            <a:ext cx="3789680" cy="3789680"/>
          </a:xfrm>
          <a:prstGeom prst="roundRect">
            <a:avLst>
              <a:gd name="adj" fmla="val 903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4194321-6281-03D1-8E09-4AEB3684A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1095" y="538490"/>
            <a:ext cx="3789680" cy="3789680"/>
          </a:xfrm>
          <a:prstGeom prst="roundRect">
            <a:avLst>
              <a:gd name="adj" fmla="val 903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768BA2C-8FD8-BE52-D30A-7A33CA34390D}"/>
              </a:ext>
            </a:extLst>
          </p:cNvPr>
          <p:cNvSpPr txBox="1"/>
          <p:nvPr/>
        </p:nvSpPr>
        <p:spPr>
          <a:xfrm>
            <a:off x="782320" y="1472277"/>
            <a:ext cx="53136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Gilroy Medium" panose="00000600000000000000" pitchFamily="2" charset="0"/>
              </a:rPr>
              <a:t>В 2017 году «</a:t>
            </a:r>
            <a:r>
              <a:rPr lang="ru-RU" sz="2000" dirty="0" err="1">
                <a:solidFill>
                  <a:schemeClr val="bg1"/>
                </a:solidFill>
                <a:latin typeface="Gilroy Medium" panose="00000600000000000000" pitchFamily="2" charset="0"/>
              </a:rPr>
              <a:t>щитпостинг</a:t>
            </a:r>
            <a:r>
              <a:rPr lang="ru-RU" sz="2000" dirty="0">
                <a:solidFill>
                  <a:schemeClr val="bg1"/>
                </a:solidFill>
                <a:latin typeface="Gilroy Medium" panose="00000600000000000000" pitchFamily="2" charset="0"/>
              </a:rPr>
              <a:t>» стало цифровым словом года по версии Американского диалектического сообщества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920B55-00BD-0E9F-1A0D-A82420DB19E0}"/>
              </a:ext>
            </a:extLst>
          </p:cNvPr>
          <p:cNvSpPr txBox="1"/>
          <p:nvPr/>
        </p:nvSpPr>
        <p:spPr>
          <a:xfrm>
            <a:off x="6096000" y="4525770"/>
            <a:ext cx="5313680" cy="733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latin typeface="Gilroy Medium" panose="00000600000000000000" pitchFamily="2" charset="0"/>
              </a:rPr>
              <a:t>Издание The Financial Times </a:t>
            </a:r>
            <a:br>
              <a:rPr lang="ru-RU" sz="2000" dirty="0">
                <a:solidFill>
                  <a:schemeClr val="bg1"/>
                </a:solidFill>
                <a:latin typeface="Gilroy Medium" panose="00000600000000000000" pitchFamily="2" charset="0"/>
              </a:rPr>
            </a:br>
            <a:r>
              <a:rPr lang="ru-RU" sz="2000" dirty="0">
                <a:solidFill>
                  <a:schemeClr val="bg1"/>
                </a:solidFill>
                <a:latin typeface="Gilroy Medium" panose="00000600000000000000" pitchFamily="2" charset="0"/>
              </a:rPr>
              <a:t>назвало 2019 «годом “</a:t>
            </a:r>
            <a:r>
              <a:rPr lang="ru-RU" sz="2000" dirty="0" err="1">
                <a:solidFill>
                  <a:schemeClr val="bg1"/>
                </a:solidFill>
                <a:latin typeface="Gilroy Medium" panose="00000600000000000000" pitchFamily="2" charset="0"/>
              </a:rPr>
              <a:t>щитпостинга</a:t>
            </a:r>
            <a:r>
              <a:rPr lang="ru-RU" sz="2000" dirty="0">
                <a:solidFill>
                  <a:schemeClr val="bg1"/>
                </a:solidFill>
                <a:latin typeface="Gilroy Medium" panose="00000600000000000000" pitchFamily="2" charset="0"/>
              </a:rPr>
              <a:t>”»</a:t>
            </a:r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BF9731FE-FFF3-F2F9-8190-9D7E133F420C}"/>
              </a:ext>
            </a:extLst>
          </p:cNvPr>
          <p:cNvSpPr/>
          <p:nvPr/>
        </p:nvSpPr>
        <p:spPr>
          <a:xfrm>
            <a:off x="5462824" y="-304800"/>
            <a:ext cx="1223477" cy="9296400"/>
          </a:xfrm>
          <a:custGeom>
            <a:avLst/>
            <a:gdLst>
              <a:gd name="connsiteX0" fmla="*/ 541736 w 1223477"/>
              <a:gd name="connsiteY0" fmla="*/ 0 h 9296400"/>
              <a:gd name="connsiteX1" fmla="*/ 1212296 w 1223477"/>
              <a:gd name="connsiteY1" fmla="*/ 2926080 h 9296400"/>
              <a:gd name="connsiteX2" fmla="*/ 54056 w 1223477"/>
              <a:gd name="connsiteY2" fmla="*/ 6004560 h 9296400"/>
              <a:gd name="connsiteX3" fmla="*/ 297896 w 1223477"/>
              <a:gd name="connsiteY3" fmla="*/ 9296400 h 929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3477" h="9296400">
                <a:moveTo>
                  <a:pt x="541736" y="0"/>
                </a:moveTo>
                <a:cubicBezTo>
                  <a:pt x="917656" y="962660"/>
                  <a:pt x="1293576" y="1925320"/>
                  <a:pt x="1212296" y="2926080"/>
                </a:cubicBezTo>
                <a:cubicBezTo>
                  <a:pt x="1131016" y="3926840"/>
                  <a:pt x="206456" y="4942840"/>
                  <a:pt x="54056" y="6004560"/>
                </a:cubicBezTo>
                <a:cubicBezTo>
                  <a:pt x="-98344" y="7066280"/>
                  <a:pt x="99776" y="8181340"/>
                  <a:pt x="297896" y="929640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695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F2D05F-1826-9F93-3439-60E512387EFF}"/>
              </a:ext>
            </a:extLst>
          </p:cNvPr>
          <p:cNvSpPr txBox="1"/>
          <p:nvPr/>
        </p:nvSpPr>
        <p:spPr>
          <a:xfrm>
            <a:off x="415425" y="385540"/>
            <a:ext cx="77331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587FB4"/>
                </a:solidFill>
                <a:effectLst/>
                <a:latin typeface="Gilroy ExtraBold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НОВОЕ – ХОРОШО ЗАБЫТОЕ СТАРОЕ </a:t>
            </a:r>
            <a:endParaRPr lang="ru-RU" sz="3200" dirty="0">
              <a:solidFill>
                <a:srgbClr val="587FB4"/>
              </a:solidFill>
              <a:latin typeface="Gilroy ExtraBold" panose="00000900000000000000" pitchFamily="50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AA8D29-38BB-75BA-915A-92AC36EFA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363" y="1272322"/>
            <a:ext cx="5220152" cy="5014395"/>
          </a:xfrm>
          <a:prstGeom prst="roundRect">
            <a:avLst>
              <a:gd name="adj" fmla="val 660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E8161D-71B7-BB55-B1ED-EEE76549EE39}"/>
              </a:ext>
            </a:extLst>
          </p:cNvPr>
          <p:cNvSpPr txBox="1"/>
          <p:nvPr/>
        </p:nvSpPr>
        <p:spPr>
          <a:xfrm>
            <a:off x="6328637" y="2548413"/>
            <a:ext cx="574548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 err="1">
                <a:solidFill>
                  <a:srgbClr val="212121"/>
                </a:solidFill>
                <a:latin typeface="Gilroy Medium" panose="00000600000000000000" pitchFamily="2" charset="0"/>
              </a:rPr>
              <a:t>Щитпостинг</a:t>
            </a:r>
            <a:r>
              <a:rPr lang="ru-RU" sz="2200" dirty="0">
                <a:solidFill>
                  <a:srgbClr val="212121"/>
                </a:solidFill>
                <a:latin typeface="Gilroy Medium" panose="00000600000000000000" pitchFamily="2" charset="0"/>
              </a:rPr>
              <a:t> – не новое </a:t>
            </a:r>
            <a:br>
              <a:rPr lang="ru-RU" sz="2200" dirty="0">
                <a:solidFill>
                  <a:srgbClr val="212121"/>
                </a:solidFill>
                <a:latin typeface="Gilroy Medium" panose="00000600000000000000" pitchFamily="2" charset="0"/>
              </a:rPr>
            </a:br>
            <a:r>
              <a:rPr lang="ru-RU" sz="2200" dirty="0">
                <a:solidFill>
                  <a:srgbClr val="212121"/>
                </a:solidFill>
                <a:latin typeface="Gilroy Medium" panose="00000600000000000000" pitchFamily="2" charset="0"/>
              </a:rPr>
              <a:t>явление, оно было актуально </a:t>
            </a:r>
            <a:br>
              <a:rPr lang="ru-RU" sz="2200" dirty="0">
                <a:solidFill>
                  <a:srgbClr val="212121"/>
                </a:solidFill>
                <a:latin typeface="Gilroy Medium" panose="00000600000000000000" pitchFamily="2" charset="0"/>
              </a:rPr>
            </a:br>
            <a:r>
              <a:rPr lang="ru-RU" sz="2200" dirty="0">
                <a:solidFill>
                  <a:srgbClr val="212121"/>
                </a:solidFill>
                <a:latin typeface="Gilroy Medium" panose="00000600000000000000" pitchFamily="2" charset="0"/>
              </a:rPr>
              <a:t>еще в начале нулевых. </a:t>
            </a:r>
          </a:p>
          <a:p>
            <a:endParaRPr lang="ru-RU" sz="2200" dirty="0">
              <a:solidFill>
                <a:srgbClr val="212121"/>
              </a:solidFill>
              <a:latin typeface="Gilroy Medium" panose="00000600000000000000" pitchFamily="2" charset="0"/>
            </a:endParaRPr>
          </a:p>
          <a:p>
            <a:r>
              <a:rPr lang="ru-RU" sz="2200" dirty="0">
                <a:solidFill>
                  <a:srgbClr val="212121"/>
                </a:solidFill>
                <a:latin typeface="Gilroy Medium" panose="00000600000000000000" pitchFamily="2" charset="0"/>
              </a:rPr>
              <a:t>В каком-то смысле</a:t>
            </a:r>
            <a:br>
              <a:rPr lang="ru-RU" sz="2200" dirty="0">
                <a:solidFill>
                  <a:srgbClr val="212121"/>
                </a:solidFill>
                <a:latin typeface="Gilroy Medium" panose="00000600000000000000" pitchFamily="2" charset="0"/>
              </a:rPr>
            </a:br>
            <a:r>
              <a:rPr lang="ru-RU" sz="2200" dirty="0">
                <a:solidFill>
                  <a:srgbClr val="212121"/>
                </a:solidFill>
                <a:latin typeface="Gilroy Medium" panose="00000600000000000000" pitchFamily="2" charset="0"/>
              </a:rPr>
              <a:t> “</a:t>
            </a:r>
            <a:r>
              <a:rPr lang="ru-RU" sz="2200" dirty="0" err="1">
                <a:solidFill>
                  <a:srgbClr val="212121"/>
                </a:solidFill>
                <a:latin typeface="Gilroy Medium" panose="00000600000000000000" pitchFamily="2" charset="0"/>
              </a:rPr>
              <a:t>падонкаффский</a:t>
            </a:r>
            <a:r>
              <a:rPr lang="ru-RU" sz="2200" dirty="0">
                <a:solidFill>
                  <a:srgbClr val="212121"/>
                </a:solidFill>
                <a:latin typeface="Gilroy Medium" panose="00000600000000000000" pitchFamily="2" charset="0"/>
              </a:rPr>
              <a:t> язык” можно</a:t>
            </a:r>
            <a:br>
              <a:rPr lang="ru-RU" sz="2200" dirty="0">
                <a:solidFill>
                  <a:srgbClr val="212121"/>
                </a:solidFill>
                <a:latin typeface="Gilroy Medium" panose="00000600000000000000" pitchFamily="2" charset="0"/>
              </a:rPr>
            </a:br>
            <a:r>
              <a:rPr lang="ru-RU" sz="2200" dirty="0">
                <a:solidFill>
                  <a:srgbClr val="212121"/>
                </a:solidFill>
                <a:latin typeface="Gilroy Medium" panose="00000600000000000000" pitchFamily="2" charset="0"/>
              </a:rPr>
              <a:t>считать разновидностью </a:t>
            </a:r>
            <a:r>
              <a:rPr lang="ru-RU" sz="2200" dirty="0" err="1">
                <a:solidFill>
                  <a:srgbClr val="212121"/>
                </a:solidFill>
                <a:latin typeface="Gilroy Medium" panose="00000600000000000000" pitchFamily="2" charset="0"/>
              </a:rPr>
              <a:t>щитпостинга</a:t>
            </a:r>
            <a:r>
              <a:rPr lang="ru-RU" sz="2200" dirty="0">
                <a:solidFill>
                  <a:srgbClr val="212121"/>
                </a:solidFill>
                <a:latin typeface="Gilroy Medium" panose="00000600000000000000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34129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7F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F2D05F-1826-9F93-3439-60E512387EFF}"/>
              </a:ext>
            </a:extLst>
          </p:cNvPr>
          <p:cNvSpPr txBox="1"/>
          <p:nvPr/>
        </p:nvSpPr>
        <p:spPr>
          <a:xfrm>
            <a:off x="415425" y="385540"/>
            <a:ext cx="100087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/>
                <a:latin typeface="Gilroy ExtraBold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 ЩИТПОСТИНГОМ И ПОСТИРОНИЕЙ</a:t>
            </a:r>
            <a:endParaRPr lang="ru-RU" sz="3200" dirty="0">
              <a:latin typeface="Gilroy ExtraBold" panose="00000900000000000000" pitchFamily="50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55FFCE-33EB-C8F1-11B5-937D8FF6C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000" y="1251996"/>
            <a:ext cx="5162415" cy="5189984"/>
          </a:xfrm>
          <a:prstGeom prst="roundRect">
            <a:avLst>
              <a:gd name="adj" fmla="val 903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5EC8E07-10CF-30B6-5D7B-80BA8D1C7EF1}"/>
              </a:ext>
            </a:extLst>
          </p:cNvPr>
          <p:cNvGrpSpPr/>
          <p:nvPr/>
        </p:nvGrpSpPr>
        <p:grpSpPr>
          <a:xfrm>
            <a:off x="743585" y="1431438"/>
            <a:ext cx="4922520" cy="4831101"/>
            <a:chOff x="743585" y="1219178"/>
            <a:chExt cx="4922520" cy="4831101"/>
          </a:xfrm>
        </p:grpSpPr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6D5F7130-35A9-C9F7-4FA9-1B7F7C3D9F74}"/>
                </a:ext>
              </a:extLst>
            </p:cNvPr>
            <p:cNvSpPr/>
            <p:nvPr/>
          </p:nvSpPr>
          <p:spPr>
            <a:xfrm>
              <a:off x="743585" y="1219178"/>
              <a:ext cx="4922520" cy="1798318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dirty="0">
                  <a:solidFill>
                    <a:schemeClr val="bg1"/>
                  </a:solidFill>
                  <a:latin typeface="Gilroy Medium" panose="00000600000000000000" pitchFamily="2" charset="0"/>
                </a:rPr>
                <a:t>ЩИТПОСТИНГ</a:t>
              </a:r>
              <a:br>
                <a:rPr lang="ru-RU" sz="2200" dirty="0">
                  <a:solidFill>
                    <a:schemeClr val="bg1"/>
                  </a:solidFill>
                  <a:latin typeface="Gilroy Medium" panose="00000600000000000000" pitchFamily="2" charset="0"/>
                </a:rPr>
              </a:br>
              <a:r>
                <a:rPr lang="ru-RU" sz="2200" dirty="0">
                  <a:solidFill>
                    <a:schemeClr val="bg1"/>
                  </a:solidFill>
                  <a:latin typeface="Gilroy Light" panose="00000400000000000000" pitchFamily="50" charset="0"/>
                </a:rPr>
                <a:t>комический эффект </a:t>
              </a:r>
              <a:br>
                <a:rPr lang="ru-RU" sz="2200" dirty="0">
                  <a:solidFill>
                    <a:schemeClr val="bg1"/>
                  </a:solidFill>
                  <a:latin typeface="Gilroy Light" panose="00000400000000000000" pitchFamily="50" charset="0"/>
                </a:rPr>
              </a:br>
              <a:r>
                <a:rPr lang="ru-RU" sz="2200" dirty="0">
                  <a:solidFill>
                    <a:schemeClr val="bg1"/>
                  </a:solidFill>
                  <a:latin typeface="Gilroy Light" panose="00000400000000000000" pitchFamily="50" charset="0"/>
                </a:rPr>
                <a:t>достигается повышением градуса абсурдности</a:t>
              </a:r>
            </a:p>
          </p:txBody>
        </p:sp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FD45B37F-FA6E-39F1-17FA-3C7247F5A4AE}"/>
                </a:ext>
              </a:extLst>
            </p:cNvPr>
            <p:cNvSpPr/>
            <p:nvPr/>
          </p:nvSpPr>
          <p:spPr>
            <a:xfrm>
              <a:off x="743585" y="4251960"/>
              <a:ext cx="4922520" cy="1798319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dirty="0">
                  <a:solidFill>
                    <a:schemeClr val="bg1"/>
                  </a:solidFill>
                  <a:latin typeface="Gilroy Medium" panose="00000600000000000000" pitchFamily="2" charset="0"/>
                </a:rPr>
                <a:t>ПОСТИРОНИЯ</a:t>
              </a:r>
            </a:p>
            <a:p>
              <a:pPr algn="ctr"/>
              <a:r>
                <a:rPr lang="ru-RU" sz="2200" dirty="0">
                  <a:solidFill>
                    <a:schemeClr val="bg1"/>
                  </a:solidFill>
                  <a:latin typeface="Gilroy Light" panose="00000400000000000000" pitchFamily="50" charset="0"/>
                </a:rPr>
                <a:t>комический эффект </a:t>
              </a:r>
              <a:br>
                <a:rPr lang="ru-RU" sz="2200" dirty="0">
                  <a:solidFill>
                    <a:schemeClr val="bg1"/>
                  </a:solidFill>
                  <a:latin typeface="Gilroy Light" panose="00000400000000000000" pitchFamily="50" charset="0"/>
                </a:rPr>
              </a:br>
              <a:r>
                <a:rPr lang="ru-RU" sz="2200" dirty="0">
                  <a:solidFill>
                    <a:schemeClr val="bg1"/>
                  </a:solidFill>
                  <a:latin typeface="Gilroy Light" panose="00000400000000000000" pitchFamily="50" charset="0"/>
                </a:rPr>
                <a:t>достигается иронизированием над первичной иронией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413FB0E-0592-EEF1-E60C-BBFDCE57C191}"/>
                </a:ext>
              </a:extLst>
            </p:cNvPr>
            <p:cNvSpPr txBox="1"/>
            <p:nvPr/>
          </p:nvSpPr>
          <p:spPr>
            <a:xfrm>
              <a:off x="1223645" y="3017495"/>
              <a:ext cx="396240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7200" dirty="0">
                  <a:solidFill>
                    <a:schemeClr val="bg1"/>
                  </a:solidFill>
                  <a:latin typeface="Gilroy Medium" panose="00000600000000000000" pitchFamily="2" charset="0"/>
                </a:rPr>
                <a:t>≠</a:t>
              </a:r>
              <a:endParaRPr lang="ru-RU" sz="7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08743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F2D05F-1826-9F93-3439-60E512387EFF}"/>
              </a:ext>
            </a:extLst>
          </p:cNvPr>
          <p:cNvSpPr txBox="1"/>
          <p:nvPr/>
        </p:nvSpPr>
        <p:spPr>
          <a:xfrm>
            <a:off x="415425" y="385540"/>
            <a:ext cx="77331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587FB4"/>
                </a:solidFill>
                <a:effectLst/>
                <a:latin typeface="Gilroy ExtraBold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ЩИТПОСТИНГ В СОЦИАЛЬНЫХ СЕТЯХ</a:t>
            </a:r>
            <a:endParaRPr lang="ru-RU" sz="3200" dirty="0">
              <a:solidFill>
                <a:srgbClr val="587FB4"/>
              </a:solidFill>
              <a:latin typeface="Gilroy ExtraBold" panose="00000900000000000000" pitchFamily="50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9459E2-79B3-88DC-1ADD-A41A8CF7D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439" y="1158640"/>
            <a:ext cx="4617721" cy="5287054"/>
          </a:xfrm>
          <a:prstGeom prst="roundRect">
            <a:avLst>
              <a:gd name="adj" fmla="val 9038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587FB4"/>
            </a:solidFill>
          </a:ln>
          <a:effectLst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7BDF4E-009D-2D0A-717F-F9CCF2382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" y="1158640"/>
            <a:ext cx="5941244" cy="5287054"/>
          </a:xfrm>
          <a:prstGeom prst="roundRect">
            <a:avLst>
              <a:gd name="adj" fmla="val 9038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587FB4"/>
            </a:solidFill>
          </a:ln>
          <a:effectLst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98DAB62-7B70-E31C-9FA5-EEBA07C9274F}"/>
              </a:ext>
            </a:extLst>
          </p:cNvPr>
          <p:cNvSpPr/>
          <p:nvPr/>
        </p:nvSpPr>
        <p:spPr>
          <a:xfrm>
            <a:off x="10558780" y="6116636"/>
            <a:ext cx="226695" cy="130177"/>
          </a:xfrm>
          <a:prstGeom prst="rect">
            <a:avLst/>
          </a:prstGeom>
          <a:solidFill>
            <a:srgbClr val="0200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070632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7C4B2FEC-608C-8FC3-5316-F93644CB7129}"/>
              </a:ext>
            </a:extLst>
          </p:cNvPr>
          <p:cNvSpPr/>
          <p:nvPr/>
        </p:nvSpPr>
        <p:spPr>
          <a:xfrm rot="21348446">
            <a:off x="-468552" y="-255257"/>
            <a:ext cx="13958520" cy="8137900"/>
          </a:xfrm>
          <a:custGeom>
            <a:avLst/>
            <a:gdLst>
              <a:gd name="connsiteX0" fmla="*/ 220644 w 4902249"/>
              <a:gd name="connsiteY0" fmla="*/ 4459790 h 4996083"/>
              <a:gd name="connsiteX1" fmla="*/ 1054021 w 4902249"/>
              <a:gd name="connsiteY1" fmla="*/ 3927355 h 4996083"/>
              <a:gd name="connsiteX2" fmla="*/ 1435986 w 4902249"/>
              <a:gd name="connsiteY2" fmla="*/ 3140276 h 4996083"/>
              <a:gd name="connsiteX3" fmla="*/ 2709201 w 4902249"/>
              <a:gd name="connsiteY3" fmla="*/ 2816185 h 4996083"/>
              <a:gd name="connsiteX4" fmla="*/ 3183763 w 4902249"/>
              <a:gd name="connsiteY4" fmla="*/ 1531395 h 4996083"/>
              <a:gd name="connsiteX5" fmla="*/ 4306507 w 4902249"/>
              <a:gd name="connsiteY5" fmla="*/ 1531395 h 4996083"/>
              <a:gd name="connsiteX6" fmla="*/ 4723196 w 4902249"/>
              <a:gd name="connsiteY6" fmla="*/ 96135 h 4996083"/>
              <a:gd name="connsiteX7" fmla="*/ 4503277 w 4902249"/>
              <a:gd name="connsiteY7" fmla="*/ 4621836 h 4996083"/>
              <a:gd name="connsiteX8" fmla="*/ 405839 w 4902249"/>
              <a:gd name="connsiteY8" fmla="*/ 4714433 h 4996083"/>
              <a:gd name="connsiteX9" fmla="*/ 220644 w 4902249"/>
              <a:gd name="connsiteY9" fmla="*/ 4459790 h 4996083"/>
              <a:gd name="connsiteX0" fmla="*/ 220644 w 4902249"/>
              <a:gd name="connsiteY0" fmla="*/ 4459790 h 4996083"/>
              <a:gd name="connsiteX1" fmla="*/ 1054021 w 4902249"/>
              <a:gd name="connsiteY1" fmla="*/ 3927355 h 4996083"/>
              <a:gd name="connsiteX2" fmla="*/ 1435986 w 4902249"/>
              <a:gd name="connsiteY2" fmla="*/ 3140276 h 4996083"/>
              <a:gd name="connsiteX3" fmla="*/ 2535581 w 4902249"/>
              <a:gd name="connsiteY3" fmla="*/ 2943507 h 4996083"/>
              <a:gd name="connsiteX4" fmla="*/ 3183763 w 4902249"/>
              <a:gd name="connsiteY4" fmla="*/ 1531395 h 4996083"/>
              <a:gd name="connsiteX5" fmla="*/ 4306507 w 4902249"/>
              <a:gd name="connsiteY5" fmla="*/ 1531395 h 4996083"/>
              <a:gd name="connsiteX6" fmla="*/ 4723196 w 4902249"/>
              <a:gd name="connsiteY6" fmla="*/ 96135 h 4996083"/>
              <a:gd name="connsiteX7" fmla="*/ 4503277 w 4902249"/>
              <a:gd name="connsiteY7" fmla="*/ 4621836 h 4996083"/>
              <a:gd name="connsiteX8" fmla="*/ 405839 w 4902249"/>
              <a:gd name="connsiteY8" fmla="*/ 4714433 h 4996083"/>
              <a:gd name="connsiteX9" fmla="*/ 220644 w 4902249"/>
              <a:gd name="connsiteY9" fmla="*/ 4459790 h 4996083"/>
              <a:gd name="connsiteX0" fmla="*/ 220644 w 4902249"/>
              <a:gd name="connsiteY0" fmla="*/ 4462394 h 4998687"/>
              <a:gd name="connsiteX1" fmla="*/ 1054021 w 4902249"/>
              <a:gd name="connsiteY1" fmla="*/ 3929959 h 4998687"/>
              <a:gd name="connsiteX2" fmla="*/ 1435986 w 4902249"/>
              <a:gd name="connsiteY2" fmla="*/ 3142880 h 4998687"/>
              <a:gd name="connsiteX3" fmla="*/ 2535581 w 4902249"/>
              <a:gd name="connsiteY3" fmla="*/ 2946111 h 4998687"/>
              <a:gd name="connsiteX4" fmla="*/ 3195338 w 4902249"/>
              <a:gd name="connsiteY4" fmla="*/ 1881239 h 4998687"/>
              <a:gd name="connsiteX5" fmla="*/ 4306507 w 4902249"/>
              <a:gd name="connsiteY5" fmla="*/ 1533999 h 4998687"/>
              <a:gd name="connsiteX6" fmla="*/ 4723196 w 4902249"/>
              <a:gd name="connsiteY6" fmla="*/ 98739 h 4998687"/>
              <a:gd name="connsiteX7" fmla="*/ 4503277 w 4902249"/>
              <a:gd name="connsiteY7" fmla="*/ 4624440 h 4998687"/>
              <a:gd name="connsiteX8" fmla="*/ 405839 w 4902249"/>
              <a:gd name="connsiteY8" fmla="*/ 4717037 h 4998687"/>
              <a:gd name="connsiteX9" fmla="*/ 220644 w 4902249"/>
              <a:gd name="connsiteY9" fmla="*/ 4462394 h 4998687"/>
              <a:gd name="connsiteX0" fmla="*/ 220644 w 4902249"/>
              <a:gd name="connsiteY0" fmla="*/ 4462394 h 4998687"/>
              <a:gd name="connsiteX1" fmla="*/ 1054021 w 4902249"/>
              <a:gd name="connsiteY1" fmla="*/ 3929959 h 4998687"/>
              <a:gd name="connsiteX2" fmla="*/ 1621181 w 4902249"/>
              <a:gd name="connsiteY2" fmla="*/ 3166029 h 4998687"/>
              <a:gd name="connsiteX3" fmla="*/ 2535581 w 4902249"/>
              <a:gd name="connsiteY3" fmla="*/ 2946111 h 4998687"/>
              <a:gd name="connsiteX4" fmla="*/ 3195338 w 4902249"/>
              <a:gd name="connsiteY4" fmla="*/ 1881239 h 4998687"/>
              <a:gd name="connsiteX5" fmla="*/ 4306507 w 4902249"/>
              <a:gd name="connsiteY5" fmla="*/ 1533999 h 4998687"/>
              <a:gd name="connsiteX6" fmla="*/ 4723196 w 4902249"/>
              <a:gd name="connsiteY6" fmla="*/ 98739 h 4998687"/>
              <a:gd name="connsiteX7" fmla="*/ 4503277 w 4902249"/>
              <a:gd name="connsiteY7" fmla="*/ 4624440 h 4998687"/>
              <a:gd name="connsiteX8" fmla="*/ 405839 w 4902249"/>
              <a:gd name="connsiteY8" fmla="*/ 4717037 h 4998687"/>
              <a:gd name="connsiteX9" fmla="*/ 220644 w 4902249"/>
              <a:gd name="connsiteY9" fmla="*/ 4462394 h 4998687"/>
              <a:gd name="connsiteX0" fmla="*/ 220644 w 4902249"/>
              <a:gd name="connsiteY0" fmla="*/ 4462394 h 4998687"/>
              <a:gd name="connsiteX1" fmla="*/ 1054021 w 4902249"/>
              <a:gd name="connsiteY1" fmla="*/ 3976258 h 4998687"/>
              <a:gd name="connsiteX2" fmla="*/ 1621181 w 4902249"/>
              <a:gd name="connsiteY2" fmla="*/ 3166029 h 4998687"/>
              <a:gd name="connsiteX3" fmla="*/ 2535581 w 4902249"/>
              <a:gd name="connsiteY3" fmla="*/ 2946111 h 4998687"/>
              <a:gd name="connsiteX4" fmla="*/ 3195338 w 4902249"/>
              <a:gd name="connsiteY4" fmla="*/ 1881239 h 4998687"/>
              <a:gd name="connsiteX5" fmla="*/ 4306507 w 4902249"/>
              <a:gd name="connsiteY5" fmla="*/ 1533999 h 4998687"/>
              <a:gd name="connsiteX6" fmla="*/ 4723196 w 4902249"/>
              <a:gd name="connsiteY6" fmla="*/ 98739 h 4998687"/>
              <a:gd name="connsiteX7" fmla="*/ 4503277 w 4902249"/>
              <a:gd name="connsiteY7" fmla="*/ 4624440 h 4998687"/>
              <a:gd name="connsiteX8" fmla="*/ 405839 w 4902249"/>
              <a:gd name="connsiteY8" fmla="*/ 4717037 h 4998687"/>
              <a:gd name="connsiteX9" fmla="*/ 220644 w 4902249"/>
              <a:gd name="connsiteY9" fmla="*/ 4462394 h 4998687"/>
              <a:gd name="connsiteX0" fmla="*/ 220644 w 4903467"/>
              <a:gd name="connsiteY0" fmla="*/ 4476982 h 5013275"/>
              <a:gd name="connsiteX1" fmla="*/ 1054021 w 4903467"/>
              <a:gd name="connsiteY1" fmla="*/ 3990846 h 5013275"/>
              <a:gd name="connsiteX2" fmla="*/ 1621181 w 4903467"/>
              <a:gd name="connsiteY2" fmla="*/ 3180617 h 5013275"/>
              <a:gd name="connsiteX3" fmla="*/ 2535581 w 4903467"/>
              <a:gd name="connsiteY3" fmla="*/ 2960699 h 5013275"/>
              <a:gd name="connsiteX4" fmla="*/ 3195338 w 4903467"/>
              <a:gd name="connsiteY4" fmla="*/ 1895827 h 5013275"/>
              <a:gd name="connsiteX5" fmla="*/ 4283358 w 4903467"/>
              <a:gd name="connsiteY5" fmla="*/ 1409691 h 5013275"/>
              <a:gd name="connsiteX6" fmla="*/ 4723196 w 4903467"/>
              <a:gd name="connsiteY6" fmla="*/ 113327 h 5013275"/>
              <a:gd name="connsiteX7" fmla="*/ 4503277 w 4903467"/>
              <a:gd name="connsiteY7" fmla="*/ 4639028 h 5013275"/>
              <a:gd name="connsiteX8" fmla="*/ 405839 w 4903467"/>
              <a:gd name="connsiteY8" fmla="*/ 4731625 h 5013275"/>
              <a:gd name="connsiteX9" fmla="*/ 220644 w 4903467"/>
              <a:gd name="connsiteY9" fmla="*/ 4476982 h 5013275"/>
              <a:gd name="connsiteX0" fmla="*/ 99100 w 5071291"/>
              <a:gd name="connsiteY0" fmla="*/ 4581154 h 5009333"/>
              <a:gd name="connsiteX1" fmla="*/ 1221845 w 5071291"/>
              <a:gd name="connsiteY1" fmla="*/ 3990846 h 5009333"/>
              <a:gd name="connsiteX2" fmla="*/ 1789005 w 5071291"/>
              <a:gd name="connsiteY2" fmla="*/ 3180617 h 5009333"/>
              <a:gd name="connsiteX3" fmla="*/ 2703405 w 5071291"/>
              <a:gd name="connsiteY3" fmla="*/ 2960699 h 5009333"/>
              <a:gd name="connsiteX4" fmla="*/ 3363162 w 5071291"/>
              <a:gd name="connsiteY4" fmla="*/ 1895827 h 5009333"/>
              <a:gd name="connsiteX5" fmla="*/ 4451182 w 5071291"/>
              <a:gd name="connsiteY5" fmla="*/ 1409691 h 5009333"/>
              <a:gd name="connsiteX6" fmla="*/ 4891020 w 5071291"/>
              <a:gd name="connsiteY6" fmla="*/ 113327 h 5009333"/>
              <a:gd name="connsiteX7" fmla="*/ 4671101 w 5071291"/>
              <a:gd name="connsiteY7" fmla="*/ 4639028 h 5009333"/>
              <a:gd name="connsiteX8" fmla="*/ 573663 w 5071291"/>
              <a:gd name="connsiteY8" fmla="*/ 4731625 h 5009333"/>
              <a:gd name="connsiteX9" fmla="*/ 99100 w 5071291"/>
              <a:gd name="connsiteY9" fmla="*/ 4581154 h 500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71291" h="5009333">
                <a:moveTo>
                  <a:pt x="99100" y="4581154"/>
                </a:moveTo>
                <a:cubicBezTo>
                  <a:pt x="207130" y="4457691"/>
                  <a:pt x="940194" y="4224269"/>
                  <a:pt x="1221845" y="3990846"/>
                </a:cubicBezTo>
                <a:cubicBezTo>
                  <a:pt x="1503496" y="3757423"/>
                  <a:pt x="1542078" y="3352308"/>
                  <a:pt x="1789005" y="3180617"/>
                </a:cubicBezTo>
                <a:cubicBezTo>
                  <a:pt x="2035932" y="3008926"/>
                  <a:pt x="2441046" y="3174831"/>
                  <a:pt x="2703405" y="2960699"/>
                </a:cubicBezTo>
                <a:cubicBezTo>
                  <a:pt x="2965764" y="2746567"/>
                  <a:pt x="3071866" y="2154328"/>
                  <a:pt x="3363162" y="1895827"/>
                </a:cubicBezTo>
                <a:cubicBezTo>
                  <a:pt x="3654458" y="1637326"/>
                  <a:pt x="4196539" y="1706774"/>
                  <a:pt x="4451182" y="1409691"/>
                </a:cubicBezTo>
                <a:cubicBezTo>
                  <a:pt x="4705825" y="1112608"/>
                  <a:pt x="4854367" y="-424896"/>
                  <a:pt x="4891020" y="113327"/>
                </a:cubicBezTo>
                <a:cubicBezTo>
                  <a:pt x="4927673" y="651550"/>
                  <a:pt x="5390660" y="3869312"/>
                  <a:pt x="4671101" y="4639028"/>
                </a:cubicBezTo>
                <a:cubicBezTo>
                  <a:pt x="3951542" y="5408744"/>
                  <a:pt x="1335663" y="4741271"/>
                  <a:pt x="573663" y="4731625"/>
                </a:cubicBezTo>
                <a:cubicBezTo>
                  <a:pt x="-188337" y="4721979"/>
                  <a:pt x="-8930" y="4704617"/>
                  <a:pt x="99100" y="4581154"/>
                </a:cubicBezTo>
                <a:close/>
              </a:path>
            </a:pathLst>
          </a:custGeom>
          <a:solidFill>
            <a:srgbClr val="587F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F2D05F-1826-9F93-3439-60E512387EFF}"/>
              </a:ext>
            </a:extLst>
          </p:cNvPr>
          <p:cNvSpPr txBox="1"/>
          <p:nvPr/>
        </p:nvSpPr>
        <p:spPr>
          <a:xfrm>
            <a:off x="415425" y="385540"/>
            <a:ext cx="88352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587FB4"/>
                </a:solidFill>
                <a:effectLst/>
                <a:latin typeface="Gilroy ExtraBold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ЩИТПОСТИНГ В МУЗЫКАЛЬНОЙ СФЕРЕ</a:t>
            </a:r>
            <a:endParaRPr lang="ru-RU" sz="3200" dirty="0">
              <a:solidFill>
                <a:srgbClr val="587FB4"/>
              </a:solidFill>
              <a:latin typeface="Gilroy ExtraBold" panose="00000900000000000000" pitchFamily="50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1DADDE-CDB9-7940-2DB1-7541C7B02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37" y="1234300"/>
            <a:ext cx="5554963" cy="3932060"/>
          </a:xfrm>
          <a:prstGeom prst="roundRect">
            <a:avLst>
              <a:gd name="adj" fmla="val 9038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587FB4"/>
            </a:solidFill>
          </a:ln>
          <a:effectLst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25D94C-2273-9667-C037-AB2253FDB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8315" y="2758370"/>
            <a:ext cx="4751532" cy="3124295"/>
          </a:xfrm>
          <a:prstGeom prst="roundRect">
            <a:avLst>
              <a:gd name="adj" fmla="val 9038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587FB4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497943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F2D05F-1826-9F93-3439-60E512387EFF}"/>
              </a:ext>
            </a:extLst>
          </p:cNvPr>
          <p:cNvSpPr txBox="1"/>
          <p:nvPr/>
        </p:nvSpPr>
        <p:spPr>
          <a:xfrm>
            <a:off x="415425" y="385540"/>
            <a:ext cx="77331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587FB4"/>
                </a:solidFill>
                <a:effectLst/>
                <a:latin typeface="Gilroy ExtraBold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«ЩИТПОСТИНГ» В ЖУРНАЛИСТИКЕ</a:t>
            </a:r>
            <a:endParaRPr lang="ru-RU" sz="3200" dirty="0">
              <a:solidFill>
                <a:srgbClr val="587FB4"/>
              </a:solidFill>
              <a:latin typeface="Gilroy ExtraBold" panose="00000900000000000000" pitchFamily="50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8A3A5D-BD03-3BE5-2304-95DD9A9BD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425" y="1353319"/>
            <a:ext cx="4750936" cy="51039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F3C7BB-008B-13FB-855B-56A87CF74C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75547">
            <a:off x="4415716" y="1533233"/>
            <a:ext cx="1714649" cy="2133785"/>
          </a:xfrm>
          <a:prstGeom prst="roundRect">
            <a:avLst>
              <a:gd name="adj" fmla="val 9038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587FB4"/>
            </a:solidFill>
          </a:ln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524645-95EE-0E6A-8EEE-D16CBA840580}"/>
              </a:ext>
            </a:extLst>
          </p:cNvPr>
          <p:cNvSpPr txBox="1"/>
          <p:nvPr/>
        </p:nvSpPr>
        <p:spPr>
          <a:xfrm>
            <a:off x="6321705" y="4016576"/>
            <a:ext cx="547116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200" dirty="0">
              <a:solidFill>
                <a:srgbClr val="212121"/>
              </a:solidFill>
              <a:latin typeface="Gilroy Medium" panose="00000600000000000000" pitchFamily="2" charset="0"/>
            </a:endParaRPr>
          </a:p>
          <a:p>
            <a:r>
              <a:rPr lang="ru-RU" sz="2200" dirty="0">
                <a:solidFill>
                  <a:srgbClr val="212121"/>
                </a:solidFill>
                <a:latin typeface="Gilroy Medium" panose="00000600000000000000" pitchFamily="2" charset="0"/>
              </a:rPr>
              <a:t>Принцип: абсурдное сообщение нацелено на получение большого количества откликов от тех, кто </a:t>
            </a:r>
            <a:br>
              <a:rPr lang="ru-RU" sz="2200" dirty="0">
                <a:solidFill>
                  <a:srgbClr val="212121"/>
                </a:solidFill>
                <a:latin typeface="Gilroy Medium" panose="00000600000000000000" pitchFamily="2" charset="0"/>
              </a:rPr>
            </a:br>
            <a:r>
              <a:rPr lang="ru-RU" sz="2200" dirty="0">
                <a:solidFill>
                  <a:srgbClr val="212121"/>
                </a:solidFill>
                <a:latin typeface="Gilroy Medium" panose="00000600000000000000" pitchFamily="2" charset="0"/>
              </a:rPr>
              <a:t>не уловил истинный замысел поста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658977-7E99-1B3C-B061-F70D9386B905}"/>
              </a:ext>
            </a:extLst>
          </p:cNvPr>
          <p:cNvSpPr txBox="1"/>
          <p:nvPr/>
        </p:nvSpPr>
        <p:spPr>
          <a:xfrm>
            <a:off x="7132320" y="1886635"/>
            <a:ext cx="450709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212121"/>
                </a:solidFill>
                <a:latin typeface="Gilroy Medium" panose="00000600000000000000" pitchFamily="2" charset="0"/>
              </a:rPr>
              <a:t>Смысл, вложенный в проект близок тому, какой вкладывают в свои посты «классические </a:t>
            </a:r>
            <a:r>
              <a:rPr lang="ru-RU" sz="2200" dirty="0" err="1">
                <a:solidFill>
                  <a:srgbClr val="212121"/>
                </a:solidFill>
                <a:latin typeface="Gilroy Medium" panose="00000600000000000000" pitchFamily="2" charset="0"/>
              </a:rPr>
              <a:t>щитпостеры</a:t>
            </a:r>
            <a:r>
              <a:rPr lang="ru-RU" sz="2200" dirty="0">
                <a:solidFill>
                  <a:srgbClr val="212121"/>
                </a:solidFill>
                <a:latin typeface="Gilroy Medium" panose="00000600000000000000" pitchFamily="2" charset="0"/>
              </a:rPr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156225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7F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F2D05F-1826-9F93-3439-60E512387EFF}"/>
              </a:ext>
            </a:extLst>
          </p:cNvPr>
          <p:cNvSpPr txBox="1"/>
          <p:nvPr/>
        </p:nvSpPr>
        <p:spPr>
          <a:xfrm>
            <a:off x="415425" y="385540"/>
            <a:ext cx="100087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/>
                <a:latin typeface="Gilroy ExtraBold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 ЩИТПОСТИНГ ПОПУЛЯРЕН?</a:t>
            </a:r>
            <a:endParaRPr lang="ru-RU" sz="3200" dirty="0">
              <a:latin typeface="Gilroy ExtraBold" panose="00000900000000000000" pitchFamily="50" charset="0"/>
            </a:endParaRPr>
          </a:p>
        </p:txBody>
      </p:sp>
      <p:pic>
        <p:nvPicPr>
          <p:cNvPr id="7" name="Рисунок 6" descr="Изображение выглядит как рисунок, иллюстрация, графическая вставка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A3429BA-5B7A-3DDF-77EE-A4D56A6106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5" r="24615"/>
          <a:stretch/>
        </p:blipFill>
        <p:spPr>
          <a:xfrm>
            <a:off x="548640" y="1158240"/>
            <a:ext cx="4328160" cy="53142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AEEA0D-6183-00E3-F855-70ED446378E0}"/>
              </a:ext>
            </a:extLst>
          </p:cNvPr>
          <p:cNvSpPr txBox="1"/>
          <p:nvPr/>
        </p:nvSpPr>
        <p:spPr>
          <a:xfrm>
            <a:off x="5547360" y="1768123"/>
            <a:ext cx="6248400" cy="4094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2800"/>
              </a:lnSpc>
              <a:spcAft>
                <a:spcPts val="800"/>
              </a:spcAft>
              <a:buAutoNum type="arabicParenR"/>
            </a:pPr>
            <a:r>
              <a:rPr lang="ru-RU" sz="2800" dirty="0">
                <a:solidFill>
                  <a:schemeClr val="bg1"/>
                </a:solidFill>
                <a:latin typeface="Gilroy Medium" panose="00000600000000000000" pitchFamily="2" charset="0"/>
              </a:rPr>
              <a:t>Шанс получить максимальный отклик минимальными усилиями</a:t>
            </a:r>
          </a:p>
          <a:p>
            <a:pPr marL="342900" indent="-342900">
              <a:lnSpc>
                <a:spcPts val="2800"/>
              </a:lnSpc>
              <a:spcAft>
                <a:spcPts val="800"/>
              </a:spcAft>
              <a:buAutoNum type="arabicParenR"/>
            </a:pPr>
            <a:endParaRPr lang="ru-RU" sz="2800" dirty="0">
              <a:solidFill>
                <a:schemeClr val="bg1"/>
              </a:solidFill>
              <a:latin typeface="Gilroy Medium" panose="00000600000000000000" pitchFamily="2" charset="0"/>
            </a:endParaRPr>
          </a:p>
          <a:p>
            <a:pPr marL="342900" indent="-342900">
              <a:lnSpc>
                <a:spcPts val="2800"/>
              </a:lnSpc>
              <a:spcAft>
                <a:spcPts val="800"/>
              </a:spcAft>
              <a:buAutoNum type="arabicParenR"/>
            </a:pPr>
            <a:r>
              <a:rPr lang="ru-RU" sz="2800" dirty="0">
                <a:solidFill>
                  <a:schemeClr val="bg1"/>
                </a:solidFill>
                <a:latin typeface="Gilroy Medium" panose="00000600000000000000" pitchFamily="2" charset="0"/>
              </a:rPr>
              <a:t>Возможность обесценить напыщенное и переоцененное значение некоторых публикаций в Интернете</a:t>
            </a:r>
          </a:p>
          <a:p>
            <a:pPr marL="342900" indent="-342900">
              <a:lnSpc>
                <a:spcPts val="2800"/>
              </a:lnSpc>
              <a:spcAft>
                <a:spcPts val="800"/>
              </a:spcAft>
              <a:buAutoNum type="arabicParenR"/>
            </a:pPr>
            <a:endParaRPr lang="ru-RU" sz="2800" dirty="0">
              <a:solidFill>
                <a:schemeClr val="bg1"/>
              </a:solidFill>
              <a:latin typeface="Gilroy Medium" panose="00000600000000000000" pitchFamily="2" charset="0"/>
            </a:endParaRPr>
          </a:p>
          <a:p>
            <a:pPr marL="342900" indent="-342900">
              <a:lnSpc>
                <a:spcPts val="2800"/>
              </a:lnSpc>
              <a:spcAft>
                <a:spcPts val="800"/>
              </a:spcAft>
              <a:buAutoNum type="arabicParenR"/>
            </a:pPr>
            <a:r>
              <a:rPr lang="ru-RU" sz="2800" dirty="0">
                <a:solidFill>
                  <a:schemeClr val="bg1"/>
                </a:solidFill>
                <a:latin typeface="Gilroy Medium" panose="00000600000000000000" pitchFamily="2" charset="0"/>
              </a:rPr>
              <a:t>Щит от бесконечного </a:t>
            </a:r>
            <a:r>
              <a:rPr lang="ru-RU" sz="2800" dirty="0" err="1">
                <a:solidFill>
                  <a:schemeClr val="bg1"/>
                </a:solidFill>
                <a:latin typeface="Gilroy Medium" panose="00000600000000000000" pitchFamily="2" charset="0"/>
              </a:rPr>
              <a:t>думскроллинга</a:t>
            </a:r>
            <a:endParaRPr lang="ru-RU" sz="2800" dirty="0">
              <a:solidFill>
                <a:schemeClr val="bg1"/>
              </a:solidFill>
              <a:latin typeface="Gilroy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3405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BB5FFF26CA85647B8CD21D0857CF764" ma:contentTypeVersion="4" ma:contentTypeDescription="Создание документа." ma:contentTypeScope="" ma:versionID="8e3b5a487ab7aa38f5da8e9d879ac077">
  <xsd:schema xmlns:xsd="http://www.w3.org/2001/XMLSchema" xmlns:xs="http://www.w3.org/2001/XMLSchema" xmlns:p="http://schemas.microsoft.com/office/2006/metadata/properties" xmlns:ns2="52a55f3d-b47f-4a60-8fa1-cacfe259d4a7" targetNamespace="http://schemas.microsoft.com/office/2006/metadata/properties" ma:root="true" ma:fieldsID="7170beda05d0130a116f260f912871e4" ns2:_="">
    <xsd:import namespace="52a55f3d-b47f-4a60-8fa1-cacfe259d4a7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a55f3d-b47f-4a60-8fa1-cacfe259d4a7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52a55f3d-b47f-4a60-8fa1-cacfe259d4a7" xsi:nil="true"/>
  </documentManagement>
</p:properties>
</file>

<file path=customXml/itemProps1.xml><?xml version="1.0" encoding="utf-8"?>
<ds:datastoreItem xmlns:ds="http://schemas.openxmlformats.org/officeDocument/2006/customXml" ds:itemID="{6AD41634-A51F-4CBB-8632-0EF8166B74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a55f3d-b47f-4a60-8fa1-cacfe259d4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A7B413-FDA9-4C15-AFB6-B7FA1B3D93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D18144-B135-451D-AD41-938DB20C85A9}">
  <ds:schemaRefs>
    <ds:schemaRef ds:uri="http://schemas.microsoft.com/office/2006/metadata/properties"/>
    <ds:schemaRef ds:uri="http://schemas.microsoft.com/office/infopath/2007/PartnerControls"/>
    <ds:schemaRef ds:uri="52a55f3d-b47f-4a60-8fa1-cacfe259d4a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837</Words>
  <Application>Microsoft Office PowerPoint</Application>
  <PresentationFormat>Широкоэкранный</PresentationFormat>
  <Paragraphs>59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Calibri Light</vt:lpstr>
      <vt:lpstr>Gilroy Medium</vt:lpstr>
      <vt:lpstr>Calibri</vt:lpstr>
      <vt:lpstr>Times New Roman</vt:lpstr>
      <vt:lpstr>Gilroy Light</vt:lpstr>
      <vt:lpstr>Gilroy ExtraBold</vt:lpstr>
      <vt:lpstr>Gilroy SemiBold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Солдатова Дарья Денисовна</dc:creator>
  <cp:lastModifiedBy>Антон Бородкин</cp:lastModifiedBy>
  <cp:revision>169</cp:revision>
  <dcterms:created xsi:type="dcterms:W3CDTF">2023-09-17T07:29:30Z</dcterms:created>
  <dcterms:modified xsi:type="dcterms:W3CDTF">2024-03-20T21:23:33Z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0x0101003BB5FFF26CA85647B8CD21D0857CF764</vt:lpwstr>
  </property>
</Properties>
</file>