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5" r:id="rId3"/>
    <p:sldId id="334" r:id="rId4"/>
    <p:sldId id="336" r:id="rId5"/>
    <p:sldId id="333" r:id="rId6"/>
    <p:sldId id="338" r:id="rId7"/>
    <p:sldId id="337" r:id="rId8"/>
    <p:sldId id="339" r:id="rId9"/>
    <p:sldId id="331" r:id="rId10"/>
    <p:sldId id="340" r:id="rId11"/>
    <p:sldId id="332" r:id="rId12"/>
    <p:sldId id="34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1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1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5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2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9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2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9A96-A459-4991-B575-1E2920C531F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D58D-1F7F-4709-8355-36680FD3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item.asp?id=5021500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library.ru/item.asp?id=485592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ibrary.ru/item.asp?id=49705045" TargetMode="External"/><Relationship Id="rId5" Type="http://schemas.openxmlformats.org/officeDocument/2006/relationships/hyperlink" Target="https://elibrary.ru/item.asp?id=46657513" TargetMode="External"/><Relationship Id="rId4" Type="http://schemas.openxmlformats.org/officeDocument/2006/relationships/hyperlink" Target="https://elibrary.ru/item.asp?id=45637577" TargetMode="External"/><Relationship Id="rId9" Type="http://schemas.openxmlformats.org/officeDocument/2006/relationships/hyperlink" Target="https://elibrary.ru/item.asp?id=5006101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item.asp?id=54978800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library.ru/item.asp?id=5374204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ibrary.ru/item.asp?id=60040423" TargetMode="External"/><Relationship Id="rId5" Type="http://schemas.openxmlformats.org/officeDocument/2006/relationships/hyperlink" Target="https://elibrary.ru/item.asp?id=50382402" TargetMode="External"/><Relationship Id="rId4" Type="http://schemas.openxmlformats.org/officeDocument/2006/relationships/hyperlink" Target="https://elibrary.ru/item.asp?id=51234305" TargetMode="External"/><Relationship Id="rId9" Type="http://schemas.openxmlformats.org/officeDocument/2006/relationships/hyperlink" Target="https://elibrary.ru/item.asp?id=5425439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ibrary.ru/item.asp?id=54904858" TargetMode="External"/><Relationship Id="rId5" Type="http://schemas.openxmlformats.org/officeDocument/2006/relationships/hyperlink" Target="https://elibrary.ru/item.asp?id=59953852" TargetMode="External"/><Relationship Id="rId4" Type="http://schemas.openxmlformats.org/officeDocument/2006/relationships/hyperlink" Target="https://elibrary.ru/item.asp?id=539778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sources.mgpu.ru/showlibraryurl.php?docid=289277&amp;foldername=fulltexts&amp;filename=289277.pdf" TargetMode="External"/><Relationship Id="rId4" Type="http://schemas.openxmlformats.org/officeDocument/2006/relationships/hyperlink" Target="https://resources.mgpu.ru/showlibraryurl.php?docid=144526&amp;foldername=fulltexts&amp;filename=144526.zi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ources.mgpu.ru/showlibraryurl.php?docid=363102&amp;foldername=fulltexts&amp;filename=36310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ources.mgpu.ru/showlibraryurl.php?docid=470159&amp;linkid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sources.mgpu.ru/showlibraryurl.php?docid=139365&amp;foldername=fulltexts&amp;filename=139365.pdf" TargetMode="External"/><Relationship Id="rId4" Type="http://schemas.openxmlformats.org/officeDocument/2006/relationships/hyperlink" Target="https://resources.mgpu.ru/showlibraryurl.php?docid=141248&amp;foldername=fulltexts&amp;filename=141248.z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ources.mgpu.ru/showlibraryurl.php?docid=459993&amp;linkid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item.asp?id=4616868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library.ru/item.asp?id=4617374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ibrary.ru/item.asp?id=46173742" TargetMode="External"/><Relationship Id="rId5" Type="http://schemas.openxmlformats.org/officeDocument/2006/relationships/hyperlink" Target="https://elibrary.ru/item.asp?id=42940187" TargetMode="External"/><Relationship Id="rId10" Type="http://schemas.openxmlformats.org/officeDocument/2006/relationships/hyperlink" Target="https://elibrary.ru/item.asp?id=46657513" TargetMode="External"/><Relationship Id="rId4" Type="http://schemas.openxmlformats.org/officeDocument/2006/relationships/hyperlink" Target="https://elibrary.ru/item.asp?id=46173743" TargetMode="External"/><Relationship Id="rId9" Type="http://schemas.openxmlformats.org/officeDocument/2006/relationships/hyperlink" Target="https://elibrary.ru/item.asp?id=456375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60511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5EB2D6-407D-48EC-A051-E765FBCED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16096"/>
          <a:stretch/>
        </p:blipFill>
        <p:spPr>
          <a:xfrm>
            <a:off x="11346112" y="5720322"/>
            <a:ext cx="845888" cy="1137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0" y="3323493"/>
            <a:ext cx="5542670" cy="3534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5"/>
          <a:stretch/>
        </p:blipFill>
        <p:spPr>
          <a:xfrm>
            <a:off x="6626255" y="0"/>
            <a:ext cx="5588820" cy="33322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39198" y="5619870"/>
            <a:ext cx="21389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spc="5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1600" b="1" spc="5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МГПУ</a:t>
            </a:r>
          </a:p>
          <a:p>
            <a:pPr algn="ctr"/>
            <a:r>
              <a:rPr lang="ru-RU" sz="1600" b="1" spc="5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29.04.2</a:t>
            </a:r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0</a:t>
            </a:r>
            <a:r>
              <a:rPr lang="ru-RU" sz="1600" b="1" spc="5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</a:t>
            </a:r>
            <a:endParaRPr lang="ru-RU" sz="16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6430" y="707639"/>
            <a:ext cx="56108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 Condensed" panose="020B0502040204020203" pitchFamily="34" charset="0"/>
              </a:rPr>
              <a:t>РОССИЯ И АФРИКА:</a:t>
            </a:r>
          </a:p>
          <a:p>
            <a:pPr algn="ctr"/>
            <a:r>
              <a:rPr lang="ru-RU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 Condensed" panose="020B0502040204020203" pitchFamily="34" charset="0"/>
              </a:rPr>
              <a:t>ИСТОРИЯ И СОВРЕМЕННОСТЬ</a:t>
            </a:r>
            <a:endParaRPr lang="ru-RU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46137" y="4703698"/>
            <a:ext cx="2525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 Condensed" panose="020B0502040204020203" pitchFamily="34" charset="0"/>
              </a:rPr>
              <a:t>КРУГЛЫЙ СТОЛ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8240" y="426721"/>
            <a:ext cx="330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ДНИ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НАУКИ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В МГПУ</a:t>
            </a:r>
            <a:endParaRPr lang="ru-RU" sz="44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52" y="3682391"/>
            <a:ext cx="3998467" cy="28239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33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426721"/>
            <a:ext cx="10816045" cy="586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М.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 и Африка: горизонты сотрудничества / Г. М. Сидорова // Языки и культуры стран Азии и Африки : Тезисы докладов Международной научно-практической конференции, Москва, 15–17 октября 2020 года. – Москва: Московский государственный лингвистический университет,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184-185.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https://elibrary.ru/item.asp?id=45637577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Сидорова, Г. М.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- Африка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строим будущее вместе / Г. М. Сидорова // Вестник Дипломатической академии МИД России. Россия и мир.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3(29). – С. 204-213. –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https://elibrary.ru/item.asp?id=46657513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Агуреев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 А.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Саммит «Россия - 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контексте Экономического и культурного взаимодействия России и африканских стран / С. А. Агуреев // Россия и мир: транснациональные коммуникации и взаимопроникновение культур : Сборник статей международной междисциплинарной научной конференции, Москва, 22 апреля 2022 года. – Москва: Общество с ограниченной ответственностью "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Книгодел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171-175.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https://elibrary.ru/item.asp?id=49705045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Алешин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К. А.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Новые контуры партнерства России и Африки: экономическое, политическое, культурно-гуманитарное и молодежное измерения / К. А. Алешин, Г. К.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Сугаков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Вестник Московского университета. Серия 25: Международные отношения и мировая политика.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Т. 14, № 1. – С. 192-200.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https://elibrary.ru/item.asp?id=48559220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 Л.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Амбиции России в Африке / М. Л. Дау // Евразийский журнал региональных и политических исследований.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2(23). – С. 74-79.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https://elibrary.ru/item.asp?id=50215004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 Л.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"Мягкая сила" России в Африке: потенциал и проблемы русскоязычных женских сообществ / Н. Л. Крылова, О. 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Кулькова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Вестник Российского университета дружбы народов. Серия: Международные отношения.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Т. 22, № 4. – С. 728-740.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https://elibrary.ru/item.asp?id=50061014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426721"/>
            <a:ext cx="10816045" cy="631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Литовченко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П.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Международные отношения России с Южной Африкой: исторические, экономические и социальные аспекты / О. П. Литовченко // Приоритетные направления устойчивого социально-экономического развития государств в условиях усиления внешних рисков : Сборник материалов Международной научно-практической конференции, Киров, 03 ноября 2022 года. – Киров: Общество с ограниченной ответственностью «Издательство «Аверс»,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131-136. - URL: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https://elibrary.ru/item.asp?id=51234305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Медведев, Е. Г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Некоторые актуальные проблемы международно-правового регулирования отношений России с Африкой / Е. Г. Медведев // Общество, государство, личность: влияние цифровых технологий : Материалы XXII Международной научно-практической конференции студентов, магистрантов, аспирантов и молодых ученых, Казань, 29 апреля 2022 года. Том Ч.1. – Казань: Университет управления "ТИСБИ",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329-331. –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https://elibrary.ru/item.asp?id=50382402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Караев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Саммит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2023. Первые итоги и перспективы / А. А.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Караев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Наукосфера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12-2. – С. 128-131. -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https://elibrary.ru/item.asp?id=60040423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Мадибе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Отношения России и Африки: история и перспективы / А.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Мадибе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Русский язык - путь к успеху : Сборник научных трудов II Международной студенческой научно-практической конференции, Курск, 27 апреля 2023 года. – Курск: Курский государственный университет,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83-86. –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https://elibrary.ru/item.asp?id=53742041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Миронова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А.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 и Африка: взаимные интересы и векторы сотрудничества / О. А. Миронова // Донецкие чтения 2023: образование, наука, инновации, культура и вызовы современности : Материалы VIII Международной научной конференции, Донецк, 25–27 октября 2023 года. – Донецк: Донецкий государственный университет,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273-275.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https://elibrary.ru/item.asp?id=54978800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Михайлова, Н. В.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Африка: место России в континентальной конкуренции / Н. В. Михайлова, Д. С. Савушкин //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Этносоциум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межнациональная культура.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6(180). – С. 38-48.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https://elibrary.ru/item.asp?id=54254398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426721"/>
            <a:ext cx="10816045" cy="361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Оканагакоссо, Ж. В.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Политика России в Африке / Ж. В. Оканагакоссо // Актуальные вопросы фундаментальных и прикладных научных исследований : Сборник научных статей по материалам II Международной научно-практической конференции, Уфа, 19 мая 2023 года. Том Часть 2. – Уфа: Общество с ограниченной ответственностью "Научно-издательский центр "Вестник науки",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156-160. – 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https://elibrary.ru/item.asp?id=53977895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Петроченко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 В.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Взаимоотношения России и Африки: история, современность, формирование новых экономических перспектив / Т. В. Петроченко // Механизм реализации стратегии социально-экономического развития государства : Сборник материалов XV Международной научно-практической конференции, Дагестанский государственный технический университет, 20–21 сентября 2023 года. – Махачкала: ДАГЕСТАНСКИЙ ГОСУДАРСТВЕННЫЙ ТЕХНИЧЕСКИЙ УНИВЕРСИТЕТ,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402-405.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https://elibrary.ru/item.asp?id=59953852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Тищенко, Е. Б.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Стратегирование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интероперабельности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центров научной мысли России и Африки / Е. Б. Тищенко, М. 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Славянцев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Стратегирование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теория и практика.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Т. 3, № 4(10). – С. 441-453.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https://elibrary.ru/item.asp?id=54904858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5EB2D6-407D-48EC-A051-E765FBCED9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16096"/>
          <a:stretch/>
        </p:blipFill>
        <p:spPr>
          <a:xfrm>
            <a:off x="11346112" y="5720322"/>
            <a:ext cx="845888" cy="1137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/>
          <a:stretch/>
        </p:blipFill>
        <p:spPr>
          <a:xfrm>
            <a:off x="1318846" y="4294684"/>
            <a:ext cx="3121269" cy="23075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95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8853" y="182505"/>
            <a:ext cx="620394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  <a:latin typeface="Bahnschrift SemiLight" panose="020B0502040204020203" pitchFamily="34" charset="0"/>
              </a:rPr>
              <a:t>ИЗДАНИЯ ИЗ ФОНДА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4"/>
                </a:solidFill>
                <a:latin typeface="Bahnschrift SemiLight" panose="020B0502040204020203" pitchFamily="34" charset="0"/>
              </a:rPr>
              <a:t>ФУНДАМЕНТАЛЬНОЙ БИБЛИОТЕКИ</a:t>
            </a:r>
          </a:p>
          <a:p>
            <a:pPr algn="ctr"/>
            <a:r>
              <a:rPr lang="ru-RU" sz="2800" b="1" dirty="0" smtClean="0">
                <a:ln/>
                <a:solidFill>
                  <a:srgbClr val="FFC000"/>
                </a:solidFill>
                <a:latin typeface="Bahnschrift SemiLight" panose="020B0502040204020203" pitchFamily="34" charset="0"/>
              </a:rPr>
              <a:t>М</a:t>
            </a:r>
            <a:r>
              <a:rPr lang="ru-RU" sz="2800" b="1" dirty="0" smtClean="0">
                <a:ln/>
                <a:solidFill>
                  <a:srgbClr val="FF0000"/>
                </a:solidFill>
                <a:latin typeface="Bahnschrift SemiLight" panose="020B0502040204020203" pitchFamily="34" charset="0"/>
              </a:rPr>
              <a:t>О</a:t>
            </a:r>
            <a:r>
              <a:rPr lang="ru-RU" sz="2800" b="1" dirty="0" smtClean="0">
                <a:ln/>
                <a:solidFill>
                  <a:srgbClr val="FFC000"/>
                </a:solidFill>
                <a:latin typeface="Bahnschrift SemiLight" panose="020B0502040204020203" pitchFamily="34" charset="0"/>
              </a:rPr>
              <a:t>СКОВСКОГО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FFC000"/>
                </a:solidFill>
                <a:effectLst/>
                <a:latin typeface="Bahnschrift SemiLight" panose="020B0502040204020203" pitchFamily="34" charset="0"/>
              </a:rPr>
              <a:t>ГОРОДСКОГО</a:t>
            </a:r>
          </a:p>
          <a:p>
            <a:pPr algn="ctr"/>
            <a:r>
              <a:rPr lang="ru-RU" sz="2800" b="1" dirty="0" smtClean="0">
                <a:ln/>
                <a:solidFill>
                  <a:srgbClr val="FFC000"/>
                </a:solidFill>
                <a:latin typeface="Bahnschrift SemiLight" panose="020B0502040204020203" pitchFamily="34" charset="0"/>
              </a:rPr>
              <a:t>ПЕДАГОГИЧЕСКОГО 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FFC000"/>
                </a:solidFill>
                <a:effectLst/>
                <a:latin typeface="Bahnschrift SemiLight" panose="020B0502040204020203" pitchFamily="34" charset="0"/>
              </a:rPr>
              <a:t>УНИВЕРСИТЕТА</a:t>
            </a:r>
            <a:endParaRPr lang="ru-RU" sz="2800" b="1" cap="none" spc="0" dirty="0">
              <a:ln/>
              <a:solidFill>
                <a:srgbClr val="FFC000"/>
              </a:solidFill>
              <a:effectLst/>
              <a:latin typeface="Bahnschrift Semi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EB2D6-407D-48EC-A051-E765FBCED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16096"/>
          <a:stretch/>
        </p:blipFill>
        <p:spPr>
          <a:xfrm>
            <a:off x="11346112" y="5720322"/>
            <a:ext cx="845888" cy="1137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48" y="3002526"/>
            <a:ext cx="6403916" cy="36022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97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546640"/>
            <a:ext cx="10930345" cy="576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Эфиопия в оценке российского общественного мнения в конце XIX - начале XX вв. [Электронный ресурс]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... канд. ист. наук : 07.00.03 : защита 04.04.06 / Агуреев С. А. ; науч. рук. В. Н. Горшков 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ун-т, Каф. истории мировых цивилизаций. - 206 КБ. - Москва : [б. и.],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- 1 электрон. носитель (дискета) ; 9.0х9.0 см.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Историческая наука о русско-эфиопских отношениях на рубеже XIX-ХХ вв. / С. А. Агуреев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Новейшая история: в объективе ХХ век : сб. науч. работ аспирантов ист. фак. МГПУ. - М.,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С. 4-15.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Станислав Александрович.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Влияние Октябрьской революции 1917 г. в России на развитие общественно-политической мысли восточно-африканских стран в 20 - 30-е годы ХХ в. / С. А. Агуреев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1917 год: революции в России : материалы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науч.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(30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- 1 дек. 2007 г. ) / Департамент образования г. Москвы, ГОУ ВПО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 ; [сост. М.А. Емельянов-Лукьянчиков]. - М.,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С. 387-397.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https://resources.mgpu.ru/showlibraryurl.php?docid=144526&amp;foldername=fulltexts&amp;filename=144526.zip</a:t>
            </a:r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Агуреев, Станислав Александрович.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История географического изучения Эфиопии членами Императорского Русского Географического Общества в конце XIX - начале XX вв. : (науч.-метод. изд.) / С. А. Агуреев . - Москва : У Никитских ворот,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- 111 с. : табл. - Изд-во указано на обороте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л.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: с. 104-111. - ISBN 978-5-91366-182-1.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Политика европейских держав в Эфиопии в конце XIX века и Россия / С. А. Агуреев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Вестник Московского городского педагогического университета. Серия: "Исторические науки".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№ 1 (7) 2011. - С. 96-107.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https://resources.mgpu.ru/showlibraryurl.php?docid=289277&amp;foldername=fulltexts&amp;filename=289277.pdf</a:t>
            </a:r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4" y="426721"/>
            <a:ext cx="11120845" cy="607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Эфиопия в отражении российского общественного мнения в конце XIX - начале XX в. : [монография] / С. А. Агуреев ; Департамент образования г. Москвы, Гос.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учреждение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проф. образования г. Москвы "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ун-т" . - Москва : РУДН,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- 263 с. - Примеч. : с. 181-220.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: с. 221-237. - Прил. : с. 238-250. - Указ. : с. 252-260. - Изд-во указано на обороте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л. - ISBN 978-5-209-04051-4.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Агуреев,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Развитие советско-эфиопских дипломатических отношений в 1920-1950 годы / С. А. Агуреев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Вестник Московского городского педагогического университета. Серия: "Исторические науки".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№ 2 (14) 2014. - С. 92-101.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resources.mgpu.ru/showlibraryurl.php?docid=363102&amp;foldername=fulltexts&amp;filename=363102.pdf</a:t>
            </a:r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Агуреев,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Экспедиции ИРГО в Эфиопию на рубеже XIX-XX вв.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// Вопросы истории.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№ 7. - С. 91-108.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Агуреев, Станислав Александрович.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Саммит "Россия-Африка" в контексте экономического и культурного взаимодействия России и африканских стран / С. А. Агуреев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// Россия и мир: транснациональные коммуникации и взаимопроникновение культур : сб. ст. по материалам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междисциплинар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науч.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(Москва, 22 апр. 2022 г.) / Государственное автономное образовательное учреждение высшего образования г. Москвы "Московский городской педагогический университет" (ГАОУ ВО МГПУ), Ин-т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гуманитар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наук,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Общеунив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каф. всеобщ. и рос. истории 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редкол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: В. В. Кириллов, И. Н. Райкова, Д. П. Шульгина, О. А.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Огородникова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А. Емельянова 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Н. И.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Музафарова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сост. : Р. А.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Огородникова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А. Емельянова. - Москва,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С. 171-175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Африка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судьбе России. Россия в судьбе Африки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ФГБУ науки Ин-т всеобщ. истории РАН, Отд. регион.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Центр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: А.С.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Балезин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А.Б.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Давидсон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(отв. ред.), С.В. Мазов. - Москва : РОССПЭН,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- 606 с. - РФФИ. - Примеч. в тексте. - Указ. имен: с. 592-601. - ISBN 978-5-8243-2272-9.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426721"/>
            <a:ext cx="11120845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Баландин, Рудольф Константинович.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Сто Великих Богов / Р. К. Баландин. - Москва : Вече,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- 430 с. : ил. - (100 великих). - Краткий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мифол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слов.: с. 396-427. - На обл. авт. не указан. - ISBN 5-7838-1150-5.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Василенко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Ирина Алексеевна.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Геополитика современного мира : учеб. для бакалавров / И. А. Василенко. - 3-е изд.,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доп. - Москва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- 420 с. - (Бакалавр. Углубленный курс).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с. 416-420. - ISBN 978-5-9916-2332-2.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Василенко, Ирина Алексеевна.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Геополитика современного мира [Электронный ресурс] : учеб. для вузов / И. А. Василенко. - Москва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(Высшее образование). - Добавлено: 11.04.2023 . - Проверено: 22.02.2024. - Режим доступа: ЭБС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паролю. - ISBN 978-5-534-00218-8.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Удаленный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resources.mgpu.ru/showlibraryurl.php?docid=470159&amp;linkid=1</a:t>
            </a:r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Геннадий В.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Россия и Египет в свете российских архивных материалов (сер. 19 - нач. 20 вв.) / Г. В.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Каир : аль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аль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Мысрийя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аль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- 470 с. - Кн. на араб. яз.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Геннадий В.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В поисках золота : из истории русско-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культур. связей середины XIX в. / Г. В.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Александрия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Муншаа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аль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Маариф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- 44 с.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Кн. на араб. яз.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Геннадий В.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Россия и Египет. Долгая дружба : (по случаю 60-й годовщины установления рос.-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дипломат. отношений и 35-летия Рос. культурного центра в Александрии) / Г. В.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 М.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- 2-е изд. - Александрия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Муншаа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аль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Маариф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- 75 с. : ил. - Кн. на араб. яз.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Геннадий В.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Страницы российско-египетского культурного диалога / Г. В.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Александрия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Муншаа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аль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Маариф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- 278 с. - Кн. на араб. яз. </a:t>
            </a:r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426721"/>
            <a:ext cx="10816045" cy="612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Дербицкая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Ксения Юрьевна.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На пути к Первой мировой войне: Марокко меняет цвет на карте / К.Ю. Дербицкая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Преподавание истории и обществознания в школе.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- № 1. - С. 59-70. </a:t>
            </a: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Дмитриева, Валентина Тимофеевна.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Вектор эволюции мелиоративного природопользования: от древнего до современного мира / В. Т. Дмитриева, А. Т.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Напрасников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Вестник Московского городского педагогического университета. Серия: "Естественные науки".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№ 2 (24) 2008. - С. 6-15.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https://resources.mgpu.ru/showlibraryurl.php?docid=141248&amp;foldername=fulltexts&amp;filename=141248.zip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Егорин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Анатолий Захарович.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Египет нашего времени / А. З.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Егорин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РАН, Ин-т востоковедения . - Москва : ИВ РАН,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- 347 с., [8] л. ил. - ISBN 5-899282-74-2.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Катсакиорис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Африканские студенты в СССР. Учеба и политика во время деколонизации, 1960-е годы / К.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Катсакиорис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Социальная история : ежегодник, 2008 / Центр соц. истории Ин-та всеобщей истории РАН, Центр эконом. истории ист. фак. МГУ им.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Центр изучения новейшей истории России и политологии Ин-та рос. истории РАН; [ред. кол. : Н.Л. Пушкарева (отв. ред.), Л.И. Бородкин, Х.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Кесслер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др.]. - СПб.,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С. 209-230.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Комарова, Валентина Викторовна.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Конституционное закрепление механизма народовластия (некоторые вопросы) / В. В. Комарова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Вестник Московского городского педагогического университета. Серия: "Юридические науки".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№ 1 (21) 2008. - С. 63-67.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https://resources.mgpu.ru/showlibraryurl.php?docid=139365&amp;foldername=fulltexts&amp;filename=139365.pdf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Конфликты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конфликтные зоны в Азии и Северной Африке в начале XXI века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сб. ст. / Российская академия наук, Институт востоковедения ; [отв. ред. А. М. Хазанов]. - Москва : Изд. комплекс МГУПП,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- 427 с. - Примеч. в тексте. - Изд-во указано на обороте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л. - ISBN 978-5-9920-0164-8. </a:t>
            </a:r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6" y="426721"/>
            <a:ext cx="11079814" cy="667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Кувалдин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Виктор Борисович.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Глобальный мир. Политика. Экономика. Социальные отношения [Электронный ресурс] / В. Б. Кувалдин. - Москва : Весь Мир,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Добавлено: 06.06.2022. - Проверено: 22.02.2024. - Режим доступа: ЭБС Университетская библиотека ONLINE по паролю. - ISBN 978-5-7777-0668-3.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Удаленный ресурс: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https://resources.mgpu.ru/showlibraryurl.php?docid=459993&amp;linkid=1</a:t>
            </a:r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Обичкина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О.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Советское руководство и война в Алжире 1954-1962 гг. : по материалам архива МИД РФ / Е. О.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Обичкина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Новая и новейшая история.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№ 1. - С. 19-30.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Протопопов, Анатолий Сергеевич.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Советский Союз и Суэцкий кризис 1956 года (июль-ноябрь) : из истории борьбы СССР против агрессии империалист. держав / А. С. Протопопов ; АН СССР, Ин-т истории . - Москва : Наука, Гл. ред. вост. лит.,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- 252 с.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с. 245-251.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Рипли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Тим.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Вермахт. Германская армия во Второй мировой войне, 1939-1945 : [пер. с англ.] / Т.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Рипли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Москва 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Центрполиграф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- 335 с. : ил., карты ; 20х26. - (Хроника войны). - Прил.: с. 324-335. - ISBN 978-5-227-02170-0.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Россия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Африка. Документы и материалы 1961 - начало 1970-х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ФГБУН Ин-т всеобщ. истории РАН, Отд. регион.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Центр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африк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редкол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С.В. Мазов (отв. ред.), А.Б.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Давидсон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(отв. ред.), А.С.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Балезин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[и др.]. - Москва : РОССПЭН,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- 1006 с. - Примеч. в тексте. - ISBN 978-5-8243-2428-0. </a:t>
            </a:r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Россия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Восток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учеб. пособие / Санкт-Петербургский государственный университет, Вост. фак. С.-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ун-та ; под ред. : С. М. Иванова, Б. Н. Мельниченко. - Санкт-Петербург : Изд-во С.-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Петерб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ун-та,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- 454 с.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конце гл. - ISBN 5-288-02758-7.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Страны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народы Востока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33 / РАН, Восточная комиссия Русского географического общества, Институт восточных рукописей ; под общ. ред. М. Н. Боголюбова. - Москва : Восточная литература РАН,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- 293 с. : ил. - Указ.: с. 251-290. - Примеч. в тексте. - ISBN 978-5-02-036431-8.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73688" y="339588"/>
            <a:ext cx="347242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/>
                </a:solidFill>
                <a:latin typeface="Bahnschrift SemiLight" panose="020B0502040204020203" pitchFamily="34" charset="0"/>
              </a:rPr>
              <a:t>СТАТЬИ</a:t>
            </a:r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  <a:latin typeface="Bahnschrift SemiLight" panose="020B0502040204020203" pitchFamily="34" charset="0"/>
              </a:rPr>
              <a:t> ИЗ ФОНДА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4"/>
                </a:solidFill>
                <a:latin typeface="Bahnschrift SemiLight" panose="020B0502040204020203" pitchFamily="34" charset="0"/>
              </a:rPr>
              <a:t>НАУЧНОЙ </a:t>
            </a:r>
            <a:endParaRPr lang="en-US" sz="2800" b="1" dirty="0" smtClean="0">
              <a:ln/>
              <a:solidFill>
                <a:schemeClr val="accent4"/>
              </a:solidFill>
              <a:latin typeface="Bahnschrift SemiLight" panose="020B0502040204020203" pitchFamily="34" charset="0"/>
            </a:endParaRPr>
          </a:p>
          <a:p>
            <a:pPr algn="ctr"/>
            <a:r>
              <a:rPr lang="ru-RU" sz="2800" b="1" dirty="0" smtClean="0">
                <a:ln/>
                <a:solidFill>
                  <a:schemeClr val="accent4"/>
                </a:solidFill>
                <a:latin typeface="Bahnschrift SemiLight" panose="020B0502040204020203" pitchFamily="34" charset="0"/>
              </a:rPr>
              <a:t>ЭЛЕКТРОННОЙ  </a:t>
            </a:r>
            <a:endParaRPr lang="en-US" sz="2800" b="1" dirty="0" smtClean="0">
              <a:ln/>
              <a:solidFill>
                <a:schemeClr val="accent4"/>
              </a:solidFill>
              <a:latin typeface="Bahnschrift SemiLight" panose="020B0502040204020203" pitchFamily="34" charset="0"/>
            </a:endParaRPr>
          </a:p>
          <a:p>
            <a:pPr algn="ctr"/>
            <a:r>
              <a:rPr lang="ru-RU" sz="2800" b="1" dirty="0" smtClean="0">
                <a:ln/>
                <a:solidFill>
                  <a:schemeClr val="accent4"/>
                </a:solidFill>
                <a:latin typeface="Bahnschrift SemiLight" panose="020B0502040204020203" pitchFamily="34" charset="0"/>
              </a:rPr>
              <a:t>БИБЛИОТЕКИ</a:t>
            </a:r>
          </a:p>
          <a:p>
            <a:pPr algn="ctr"/>
            <a:r>
              <a:rPr lang="en-US" sz="2800" b="1" dirty="0" err="1" smtClean="0">
                <a:ln/>
                <a:solidFill>
                  <a:schemeClr val="accent4"/>
                </a:solidFill>
                <a:latin typeface="Bahnschrift SemiLight" panose="020B0502040204020203" pitchFamily="34" charset="0"/>
              </a:rPr>
              <a:t>eLIBRARY</a:t>
            </a:r>
            <a:endParaRPr lang="ru-RU" sz="2800" b="1" dirty="0" smtClean="0">
              <a:ln/>
              <a:solidFill>
                <a:schemeClr val="accent4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EB2D6-407D-48EC-A051-E765FBCED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16096"/>
          <a:stretch/>
        </p:blipFill>
        <p:spPr>
          <a:xfrm>
            <a:off x="11346112" y="5720322"/>
            <a:ext cx="845888" cy="1137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r="4591"/>
          <a:stretch/>
        </p:blipFill>
        <p:spPr>
          <a:xfrm>
            <a:off x="1357595" y="2470638"/>
            <a:ext cx="5500406" cy="42466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142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071155" y="0"/>
            <a:ext cx="1113149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69670"/>
            <a:ext cx="957242" cy="71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155" y="426721"/>
            <a:ext cx="10816045" cy="643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Исаев, Л. М.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Современная Россия в Африке: теневая, официальная и военная дипломатия / Л. М. Исаев, А. 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Мардасов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Неприкосновенный запас. Дебаты о политике и культуре.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4(132). – С. 290-303.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https://elibrary.ru/item.asp?id=46173743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Зеризер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Е. 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Национальные интересы России в современной Африке / Е. К.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Зеризер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ГосРег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государственное регулирование общественных отношений.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1(31). – С. 27-35. -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https://elibrary.ru/item.asp?id=42940187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Мартен, К.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Возвращение России в Африку: снова "холодная война"? / К. Мартен // Неприкосновенный запас. Дебаты о политике и культуре.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4(132). – С. 272-289. –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https://elibrary.ru/item.asp?id=46173742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Шубин, В. Г.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 и Южная Африка: воображение и действительность / В. Г. Шубин // Неприкосновенный запас. Дебаты о политике и культуре.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4(132). – С. 304-317.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https://elibrary.ru/item.asp?id=46173744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Е. С.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современного состояния взаимоотношений между Россией и странами Африки к югу от Сахары / Е. С. Владимиров // Инновации. Наука. Образование.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33. – С. 626-635.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https://elibrary.ru/item.asp?id=46168684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М.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 и Африка: горизонты сотрудничества / Г. М. Сидорова // Языки и культуры стран Азии и Африки : Тезисы докладов Международной научно-практической конференции, Москва, 15–17 октября 2020 года. – Москва: Московский государственный лингвистический университет,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С. 184-185. –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https://elibrary.ru/item.asp?id=45637577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Сидорова, Г. М.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- Африка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строим будущее вместе / Г. М. Сидорова // Вестник Дипломатической академии МИД России. Россия и мир.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№ 3(29). – С. 204-213. –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https://elibrary.ru/item.asp?id=46657513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28.02.2024) ). – Режим доступа: по подписке.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3786</Words>
  <Application>Microsoft Office PowerPoint</Application>
  <PresentationFormat>Широкоэкранный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Light Condensed</vt:lpstr>
      <vt:lpstr>Bahnschrift SemiLight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Ирина Сергеевна</dc:creator>
  <cp:lastModifiedBy>Орлова Ирина Сергеевна</cp:lastModifiedBy>
  <cp:revision>220</cp:revision>
  <dcterms:created xsi:type="dcterms:W3CDTF">2022-03-15T07:22:16Z</dcterms:created>
  <dcterms:modified xsi:type="dcterms:W3CDTF">2024-02-29T08:19:35Z</dcterms:modified>
</cp:coreProperties>
</file>