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3" r:id="rId4"/>
  </p:sldMasterIdLst>
  <p:notesMasterIdLst>
    <p:notesMasterId r:id="rId12"/>
  </p:notesMasterIdLst>
  <p:sldIdLst>
    <p:sldId id="372" r:id="rId5"/>
    <p:sldId id="375" r:id="rId6"/>
    <p:sldId id="380" r:id="rId7"/>
    <p:sldId id="378" r:id="rId8"/>
    <p:sldId id="376" r:id="rId9"/>
    <p:sldId id="379" r:id="rId10"/>
    <p:sldId id="314" r:id="rId11"/>
  </p:sldIdLst>
  <p:sldSz cx="12192000" cy="6858000"/>
  <p:notesSz cx="6858000" cy="9144000"/>
  <p:embeddedFontLst>
    <p:embeddedFont>
      <p:font typeface="Museo Sans Cyrl 500" panose="02000000000000000000" charset="-52"/>
      <p:regular r:id="rId13"/>
      <p:italic r:id="rId14"/>
    </p:embeddedFont>
    <p:embeddedFont>
      <p:font typeface="Museo Sans Cyrl 700" panose="02000000000000000000" charset="-52"/>
      <p:regular r:id="rId15"/>
      <p:bold r:id="rId16"/>
      <p: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42A"/>
    <a:srgbClr val="9E9F9E"/>
    <a:srgbClr val="CE3428"/>
    <a:srgbClr val="D4D4D4"/>
    <a:srgbClr val="F4F4F7"/>
    <a:srgbClr val="3C3D3B"/>
    <a:srgbClr val="B4B6B8"/>
    <a:srgbClr val="6600CC"/>
    <a:srgbClr val="7430E8"/>
    <a:srgbClr val="640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/>
    <p:restoredTop sz="97440" autoAdjust="0"/>
  </p:normalViewPr>
  <p:slideViewPr>
    <p:cSldViewPr snapToGrid="0" snapToObjects="1">
      <p:cViewPr varScale="1">
        <p:scale>
          <a:sx n="156" d="100"/>
          <a:sy n="156" d="100"/>
        </p:scale>
        <p:origin x="3324" y="1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1FA1C-5E15-3C4C-A932-7C934C80D78B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EC26-0790-BD4A-A04B-A7E2FC830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2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2" y="344205"/>
            <a:ext cx="1260000" cy="9315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590742" y="491177"/>
            <a:ext cx="3977371" cy="8527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>
              <a:lnSpc>
                <a:spcPct val="114000"/>
              </a:lnSpc>
            </a:pPr>
            <a: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036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830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37A8-D5C6-7B44-BC16-48B1FA963B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17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2" cy="720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5" y="2035277"/>
            <a:ext cx="8426452" cy="414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4" y="6176962"/>
            <a:ext cx="8426453" cy="4838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6168" y="6176962"/>
            <a:ext cx="576000" cy="483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fld id="{B8D437A8-D5C6-7B44-BC16-48B1FA963B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DE0F0-22BD-CA49-B0E4-8B33FFD6CB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98113" y="656975"/>
            <a:ext cx="1170000" cy="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35" r:id="rId6"/>
    <p:sldLayoutId id="2147483729" r:id="rId7"/>
    <p:sldLayoutId id="2147483730" r:id="rId8"/>
    <p:sldLayoutId id="2147483731" r:id="rId9"/>
    <p:sldLayoutId id="2147483732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186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5" Type="http://schemas.openxmlformats.org/officeDocument/2006/relationships/image" Target="../media/image17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4360905-8C0A-CF7D-F268-2EFBEF2B8BE4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3328BF80-0877-12DD-691E-7B45C40040B9}"/>
              </a:ext>
            </a:extLst>
          </p:cNvPr>
          <p:cNvSpPr/>
          <p:nvPr/>
        </p:nvSpPr>
        <p:spPr>
          <a:xfrm rot="12683588">
            <a:off x="4346364" y="2540494"/>
            <a:ext cx="1123055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19675554">
            <a:off x="7606978" y="2544371"/>
            <a:ext cx="1123055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BF46945-DB52-45AC-9C14-BBB9F1E66BF2}"/>
              </a:ext>
            </a:extLst>
          </p:cNvPr>
          <p:cNvSpPr/>
          <p:nvPr/>
        </p:nvSpPr>
        <p:spPr>
          <a:xfrm rot="8891350">
            <a:off x="4346003" y="4442302"/>
            <a:ext cx="1123055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FEE3B74-4CF4-0398-FDA7-ABD5673B940E}"/>
              </a:ext>
            </a:extLst>
          </p:cNvPr>
          <p:cNvSpPr/>
          <p:nvPr/>
        </p:nvSpPr>
        <p:spPr>
          <a:xfrm rot="1832222">
            <a:off x="7651212" y="4449941"/>
            <a:ext cx="1123055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B2EA16FE-CE54-9AE6-D5FC-CE10EF4F477F}"/>
              </a:ext>
            </a:extLst>
          </p:cNvPr>
          <p:cNvSpPr/>
          <p:nvPr/>
        </p:nvSpPr>
        <p:spPr>
          <a:xfrm rot="16200000">
            <a:off x="6229676" y="1872600"/>
            <a:ext cx="617648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EAB9F659-8ACF-B76A-BA8D-D34DC3E62A0B}"/>
              </a:ext>
            </a:extLst>
          </p:cNvPr>
          <p:cNvSpPr/>
          <p:nvPr/>
        </p:nvSpPr>
        <p:spPr>
          <a:xfrm rot="5400000">
            <a:off x="6229672" y="5168238"/>
            <a:ext cx="617648" cy="575336"/>
          </a:xfrm>
          <a:prstGeom prst="rightArrow">
            <a:avLst/>
          </a:prstGeom>
          <a:solidFill>
            <a:srgbClr val="CE34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99194-0ABA-8D40-FF48-B79F0FC54F97}"/>
              </a:ext>
            </a:extLst>
          </p:cNvPr>
          <p:cNvSpPr/>
          <p:nvPr/>
        </p:nvSpPr>
        <p:spPr>
          <a:xfrm>
            <a:off x="5175041" y="1289985"/>
            <a:ext cx="2724632" cy="46166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система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D2AB697-6197-DFEF-7508-DF7A4C8C3B8B}"/>
              </a:ext>
            </a:extLst>
          </p:cNvPr>
          <p:cNvSpPr/>
          <p:nvPr/>
        </p:nvSpPr>
        <p:spPr>
          <a:xfrm>
            <a:off x="8821815" y="2201209"/>
            <a:ext cx="2722353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Адвокатура и корпоративный сектор, гос. учреждения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75013AA-B713-7FE4-5D73-BCA444073B4A}"/>
              </a:ext>
            </a:extLst>
          </p:cNvPr>
          <p:cNvSpPr/>
          <p:nvPr/>
        </p:nvSpPr>
        <p:spPr>
          <a:xfrm>
            <a:off x="8821815" y="4729970"/>
            <a:ext cx="2722353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охраны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177E007-F9CE-8C8C-3DEA-4B3BAC202FA0}"/>
              </a:ext>
            </a:extLst>
          </p:cNvPr>
          <p:cNvSpPr/>
          <p:nvPr/>
        </p:nvSpPr>
        <p:spPr>
          <a:xfrm>
            <a:off x="1600800" y="4729970"/>
            <a:ext cx="2677915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безопасности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73DDA7F-528B-A06F-BEFA-2343FFD479CB}"/>
              </a:ext>
            </a:extLst>
          </p:cNvPr>
          <p:cNvSpPr/>
          <p:nvPr/>
        </p:nvSpPr>
        <p:spPr>
          <a:xfrm>
            <a:off x="1600800" y="2201209"/>
            <a:ext cx="2676245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и дорожно-патрульная служба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62FFD2E-F354-C3F8-95DA-958B7EBDE4C3}"/>
              </a:ext>
            </a:extLst>
          </p:cNvPr>
          <p:cNvSpPr/>
          <p:nvPr/>
        </p:nvSpPr>
        <p:spPr>
          <a:xfrm>
            <a:off x="5177319" y="5805689"/>
            <a:ext cx="2722353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судебных приставов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9D76726-C526-3725-E8A6-AE0EED9098DA}"/>
              </a:ext>
            </a:extLst>
          </p:cNvPr>
          <p:cNvSpPr txBox="1"/>
          <p:nvPr/>
        </p:nvSpPr>
        <p:spPr>
          <a:xfrm>
            <a:off x="1695451" y="3449432"/>
            <a:ext cx="5972362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обучения по специальности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присваивается квалификация «</a:t>
            </a:r>
            <a:r>
              <a:rPr lang="ru-RU" sz="12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позволяющая трудоустроиться по самым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различным востребованным профессиям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7D016E-4928-BF41-01B1-92391CBC5A4E}"/>
              </a:ext>
            </a:extLst>
          </p:cNvPr>
          <p:cNvSpPr txBox="1"/>
          <p:nvPr/>
        </p:nvSpPr>
        <p:spPr>
          <a:xfrm>
            <a:off x="7121854" y="3456153"/>
            <a:ext cx="4377147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выдается свидетельство о должности 	служащего «</a:t>
            </a:r>
            <a:r>
              <a:rPr lang="ru-RU" sz="12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	организационному и документационному 	обеспечению управления организацией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EF9E1AA-5DDD-2594-63D5-BE8BEF59650F}"/>
              </a:ext>
            </a:extLst>
          </p:cNvPr>
          <p:cNvSpPr/>
          <p:nvPr/>
        </p:nvSpPr>
        <p:spPr>
          <a:xfrm>
            <a:off x="5177320" y="2489685"/>
            <a:ext cx="2722353" cy="2636804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76200">
            <a:solidFill>
              <a:srgbClr val="CE34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99194-0ABA-8D40-FF48-B79F0FC54F97}"/>
              </a:ext>
            </a:extLst>
          </p:cNvPr>
          <p:cNvSpPr/>
          <p:nvPr/>
        </p:nvSpPr>
        <p:spPr>
          <a:xfrm>
            <a:off x="5175041" y="1289985"/>
            <a:ext cx="2724632" cy="46166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система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83B9B7FE-7D59-0752-6074-C201C2672A8F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EA265-A615-1BBE-DECC-0303949F0A88}"/>
              </a:ext>
            </a:extLst>
          </p:cNvPr>
          <p:cNvSpPr txBox="1"/>
          <p:nvPr/>
        </p:nvSpPr>
        <p:spPr>
          <a:xfrm>
            <a:off x="1027246" y="2013985"/>
            <a:ext cx="2988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400" b="1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Департамент по обеспечению деятельности мировых судей города Москвы</a:t>
            </a:r>
          </a:p>
          <a:p>
            <a:pPr algn="l" fontAlgn="ctr"/>
            <a:endParaRPr lang="ru-RU" sz="10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73BDA536-0C8F-DC13-187E-FA2CA73DF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5965" y="3653016"/>
            <a:ext cx="358529" cy="1012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438DE72-8F46-FC44-1D20-16BC5F79C15D}"/>
              </a:ext>
            </a:extLst>
          </p:cNvPr>
          <p:cNvSpPr txBox="1"/>
          <p:nvPr/>
        </p:nvSpPr>
        <p:spPr>
          <a:xfrm>
            <a:off x="1428571" y="38201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16-19 лет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C39C5-0410-D0AF-254A-06358C7B85E4}"/>
              </a:ext>
            </a:extLst>
          </p:cNvPr>
          <p:cNvSpPr txBox="1"/>
          <p:nvPr/>
        </p:nvSpPr>
        <p:spPr>
          <a:xfrm>
            <a:off x="988447" y="5989122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СПО «Юриспруденция»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 10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643E1-39E8-CD1B-0D34-EE80442EDDBD}"/>
              </a:ext>
            </a:extLst>
          </p:cNvPr>
          <p:cNvSpPr txBox="1"/>
          <p:nvPr/>
        </p:nvSpPr>
        <p:spPr>
          <a:xfrm>
            <a:off x="2365719" y="3485739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ВОЕННОСЛУЖАЩИЙ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(юноши)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19-20 лет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C3966F-88A1-C592-F95D-B53CAA2D43D3}"/>
              </a:ext>
            </a:extLst>
          </p:cNvPr>
          <p:cNvSpPr txBox="1"/>
          <p:nvPr/>
        </p:nvSpPr>
        <p:spPr>
          <a:xfrm>
            <a:off x="2500083" y="5655704"/>
            <a:ext cx="12602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Военная служба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призыву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</p:txBody>
      </p:sp>
      <p:pic>
        <p:nvPicPr>
          <p:cNvPr id="51" name="Рисунок 50" descr="Изображение выглядит как мультфильм, стоящ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1DEA6F3-FF26-6BA8-9BEC-19894ADCBC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3740" y="4051306"/>
            <a:ext cx="358528" cy="10125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646D1E-81BA-9493-61F2-0D2940ACB950}"/>
              </a:ext>
            </a:extLst>
          </p:cNvPr>
          <p:cNvSpPr txBox="1"/>
          <p:nvPr/>
        </p:nvSpPr>
        <p:spPr>
          <a:xfrm>
            <a:off x="3618470" y="5254106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опыт работы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судебной системе города</a:t>
            </a: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3/П 60 000 руб.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8E3758-8911-55DE-792B-054FC3B530FF}"/>
              </a:ext>
            </a:extLst>
          </p:cNvPr>
          <p:cNvSpPr txBox="1"/>
          <p:nvPr/>
        </p:nvSpPr>
        <p:spPr>
          <a:xfrm>
            <a:off x="3541244" y="3062129"/>
            <a:ext cx="22092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КАНЦЕЛЯРИЕЙ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СУДЕБНОМ УЧАСТКЕ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19-25 лет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EAF256-819A-1713-A620-38691D8686F4}"/>
              </a:ext>
            </a:extLst>
          </p:cNvPr>
          <p:cNvSpPr txBox="1"/>
          <p:nvPr/>
        </p:nvSpPr>
        <p:spPr>
          <a:xfrm>
            <a:off x="5418976" y="4775908"/>
            <a:ext cx="1963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высшего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юридического образования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очно-заочно или заочно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сокращение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обучения на 1 год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ранее освоенной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СПО</a:t>
            </a:r>
          </a:p>
        </p:txBody>
      </p:sp>
      <p:pic>
        <p:nvPicPr>
          <p:cNvPr id="55" name="Рисунок 54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9CA650DD-F143-CFFA-B596-9702E4B8E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6647" y="3183470"/>
            <a:ext cx="358529" cy="1012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34C520C-83B6-29BF-53F6-2BEE2250E9BD}"/>
              </a:ext>
            </a:extLst>
          </p:cNvPr>
          <p:cNvSpPr txBox="1"/>
          <p:nvPr/>
        </p:nvSpPr>
        <p:spPr>
          <a:xfrm>
            <a:off x="5993816" y="269347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20-25 лет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E393EA-8763-204D-8D91-963346D61F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8743" y="3105307"/>
            <a:ext cx="341566" cy="27315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55D1B037-D3E9-3167-FC3F-756C839532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5181" y="2773476"/>
            <a:ext cx="358529" cy="101254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6315172C-7CB2-6E00-8AD9-846BAE770F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6473" y="2379713"/>
            <a:ext cx="358529" cy="10125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74A48FD-06F8-2735-3C20-769521B9BCA5}"/>
              </a:ext>
            </a:extLst>
          </p:cNvPr>
          <p:cNvSpPr txBox="1"/>
          <p:nvPr/>
        </p:nvSpPr>
        <p:spPr>
          <a:xfrm>
            <a:off x="7009488" y="2128060"/>
            <a:ext cx="1840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СЕКРЕТАРЬ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СУДЕБНОГО ЗАСЕДАНИЯ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25-27 лет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A2292D-6821-8B17-2B3B-F76F75B3DE82}"/>
              </a:ext>
            </a:extLst>
          </p:cNvPr>
          <p:cNvSpPr txBox="1"/>
          <p:nvPr/>
        </p:nvSpPr>
        <p:spPr>
          <a:xfrm>
            <a:off x="7134918" y="4395979"/>
            <a:ext cx="1537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Углубление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практического опыта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70 000 руб.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17FE49-A44B-B805-488F-ACFFAECE0238}"/>
              </a:ext>
            </a:extLst>
          </p:cNvPr>
          <p:cNvSpPr txBox="1"/>
          <p:nvPr/>
        </p:nvSpPr>
        <p:spPr>
          <a:xfrm>
            <a:off x="8407093" y="4068809"/>
            <a:ext cx="17972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обретению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статуса судьи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80 000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171ED2-BAFF-48F4-473F-119C3A8DAAA2}"/>
              </a:ext>
            </a:extLst>
          </p:cNvPr>
          <p:cNvSpPr txBox="1"/>
          <p:nvPr/>
        </p:nvSpPr>
        <p:spPr>
          <a:xfrm>
            <a:off x="8573004" y="178767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 СУДЬИ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27-30 лет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AEF2A-E338-5647-7439-FD49E63ED549}"/>
              </a:ext>
            </a:extLst>
          </p:cNvPr>
          <p:cNvSpPr txBox="1"/>
          <p:nvPr/>
        </p:nvSpPr>
        <p:spPr>
          <a:xfrm>
            <a:off x="9962576" y="3645560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Сдача квалификационного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экзамена на должность судьи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95 000 руб.</a:t>
            </a:r>
          </a:p>
        </p:txBody>
      </p:sp>
      <p:pic>
        <p:nvPicPr>
          <p:cNvPr id="65" name="Рисунок 64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445F631D-1289-06EA-5FFB-5B4E472F3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5501" y="1998033"/>
            <a:ext cx="358529" cy="10125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984B03-82F9-5706-9363-10CDA8A1F7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7597" y="1919870"/>
            <a:ext cx="341566" cy="27315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BB003EF-8B94-75A1-7206-27F3EFAB930F}"/>
              </a:ext>
            </a:extLst>
          </p:cNvPr>
          <p:cNvSpPr txBox="1"/>
          <p:nvPr/>
        </p:nvSpPr>
        <p:spPr>
          <a:xfrm>
            <a:off x="10288166" y="1547697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СУДЬЯ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 лет</a:t>
            </a:r>
          </a:p>
        </p:txBody>
      </p:sp>
      <p:pic>
        <p:nvPicPr>
          <p:cNvPr id="1026" name="Picture 2" descr="Правительство Москвы — Википедия">
            <a:extLst>
              <a:ext uri="{FF2B5EF4-FFF2-40B4-BE49-F238E27FC236}">
                <a16:creationId xmlns:a16="http://schemas.microsoft.com/office/drawing/2014/main" id="{431ED199-474C-832F-8EA8-1F1990AB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48" y="2095890"/>
            <a:ext cx="481653" cy="5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9F8D4201-0EC6-DD31-41D3-3B60BC41AD83}"/>
              </a:ext>
            </a:extLst>
          </p:cNvPr>
          <p:cNvSpPr/>
          <p:nvPr/>
        </p:nvSpPr>
        <p:spPr>
          <a:xfrm>
            <a:off x="9225045" y="5254106"/>
            <a:ext cx="2403553" cy="10965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проходят практику на судебных участках города;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необходимых навыков уже с первого курса обучения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20723651">
            <a:off x="523726" y="4146526"/>
            <a:ext cx="11505247" cy="575336"/>
          </a:xfrm>
          <a:prstGeom prst="rightArrow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F9E"/>
              </a:solidFill>
            </a:endParaRPr>
          </a:p>
        </p:txBody>
      </p:sp>
      <p:pic>
        <p:nvPicPr>
          <p:cNvPr id="9" name="Рисунок 8" descr="Изображение выглядит как шаблон, дизайн, прямоугольный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54B2F76E-55D7-99D4-472B-D3580ECE73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6896" y="2781917"/>
            <a:ext cx="561735" cy="553998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30588EF-C631-AA0F-F4A8-8AE357FBDD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3008" y="4395979"/>
            <a:ext cx="355313" cy="1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99194-0ABA-8D40-FF48-B79F0FC54F97}"/>
              </a:ext>
            </a:extLst>
          </p:cNvPr>
          <p:cNvSpPr/>
          <p:nvPr/>
        </p:nvSpPr>
        <p:spPr>
          <a:xfrm>
            <a:off x="4707012" y="1289985"/>
            <a:ext cx="3192661" cy="563233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Многофункциональные центры «Мои документы»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83B9B7FE-7D59-0752-6074-C201C2672A8F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EA265-A615-1BBE-DECC-0303949F0A88}"/>
              </a:ext>
            </a:extLst>
          </p:cNvPr>
          <p:cNvSpPr txBox="1"/>
          <p:nvPr/>
        </p:nvSpPr>
        <p:spPr>
          <a:xfrm>
            <a:off x="1027246" y="2013985"/>
            <a:ext cx="298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400" b="1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ГБУ МФЦ города Москвы</a:t>
            </a:r>
          </a:p>
          <a:p>
            <a:pPr algn="l" fontAlgn="ctr"/>
            <a:endParaRPr lang="ru-RU" sz="10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73BDA536-0C8F-DC13-187E-FA2CA73DF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488" y="3759799"/>
            <a:ext cx="358529" cy="1012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438DE72-8F46-FC44-1D20-16BC5F79C15D}"/>
              </a:ext>
            </a:extLst>
          </p:cNvPr>
          <p:cNvSpPr txBox="1"/>
          <p:nvPr/>
        </p:nvSpPr>
        <p:spPr>
          <a:xfrm>
            <a:off x="1428571" y="38201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16-19 лет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C39C5-0410-D0AF-254A-06358C7B85E4}"/>
              </a:ext>
            </a:extLst>
          </p:cNvPr>
          <p:cNvSpPr txBox="1"/>
          <p:nvPr/>
        </p:nvSpPr>
        <p:spPr>
          <a:xfrm>
            <a:off x="988447" y="5989122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СПО «Юриспруденция»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 10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643E1-39E8-CD1B-0D34-EE80442EDDBD}"/>
              </a:ext>
            </a:extLst>
          </p:cNvPr>
          <p:cNvSpPr txBox="1"/>
          <p:nvPr/>
        </p:nvSpPr>
        <p:spPr>
          <a:xfrm>
            <a:off x="2365719" y="3485739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ВОЕННОСЛУЖАЩИЙ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(юноши)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19-20 лет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C3966F-88A1-C592-F95D-B53CAA2D43D3}"/>
              </a:ext>
            </a:extLst>
          </p:cNvPr>
          <p:cNvSpPr txBox="1"/>
          <p:nvPr/>
        </p:nvSpPr>
        <p:spPr>
          <a:xfrm>
            <a:off x="2500083" y="5655704"/>
            <a:ext cx="12602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Военная служба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призыву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</p:txBody>
      </p:sp>
      <p:pic>
        <p:nvPicPr>
          <p:cNvPr id="51" name="Рисунок 50" descr="Изображение выглядит как мультфильм, стоящ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1DEA6F3-FF26-6BA8-9BEC-19894ADCBC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3740" y="4051306"/>
            <a:ext cx="358528" cy="10125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646D1E-81BA-9493-61F2-0D2940ACB950}"/>
              </a:ext>
            </a:extLst>
          </p:cNvPr>
          <p:cNvSpPr txBox="1"/>
          <p:nvPr/>
        </p:nvSpPr>
        <p:spPr>
          <a:xfrm>
            <a:off x="3511228" y="537080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опыт работы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организации</a:t>
            </a: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3/П 60 000 руб.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8E3758-8911-55DE-792B-054FC3B530FF}"/>
              </a:ext>
            </a:extLst>
          </p:cNvPr>
          <p:cNvSpPr txBox="1"/>
          <p:nvPr/>
        </p:nvSpPr>
        <p:spPr>
          <a:xfrm>
            <a:off x="3855555" y="3230395"/>
            <a:ext cx="108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19-25 лет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EAF256-819A-1713-A620-38691D8686F4}"/>
              </a:ext>
            </a:extLst>
          </p:cNvPr>
          <p:cNvSpPr txBox="1"/>
          <p:nvPr/>
        </p:nvSpPr>
        <p:spPr>
          <a:xfrm>
            <a:off x="4725953" y="4953628"/>
            <a:ext cx="1790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высшего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очно-заочно или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заочно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сокращение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обучения на 1 год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ранее освоенной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СПО</a:t>
            </a:r>
          </a:p>
        </p:txBody>
      </p:sp>
      <p:pic>
        <p:nvPicPr>
          <p:cNvPr id="55" name="Рисунок 54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9CA650DD-F143-CFFA-B596-9702E4B8E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2424" y="3429000"/>
            <a:ext cx="358529" cy="1012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34C520C-83B6-29BF-53F6-2BEE2250E9BD}"/>
              </a:ext>
            </a:extLst>
          </p:cNvPr>
          <p:cNvSpPr txBox="1"/>
          <p:nvPr/>
        </p:nvSpPr>
        <p:spPr>
          <a:xfrm>
            <a:off x="5237497" y="288977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20-25 лет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E393EA-8763-204D-8D91-963346D61F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4520" y="3350837"/>
            <a:ext cx="341566" cy="27315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55D1B037-D3E9-3167-FC3F-756C839532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5798" y="3106977"/>
            <a:ext cx="358529" cy="101254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6315172C-7CB2-6E00-8AD9-846BAE770F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3134" y="2783432"/>
            <a:ext cx="358529" cy="10125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74A48FD-06F8-2735-3C20-769521B9BCA5}"/>
              </a:ext>
            </a:extLst>
          </p:cNvPr>
          <p:cNvSpPr txBox="1"/>
          <p:nvPr/>
        </p:nvSpPr>
        <p:spPr>
          <a:xfrm>
            <a:off x="6361835" y="2552979"/>
            <a:ext cx="10887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25-27 лет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A2292D-6821-8B17-2B3B-F76F75B3DE82}"/>
              </a:ext>
            </a:extLst>
          </p:cNvPr>
          <p:cNvSpPr txBox="1"/>
          <p:nvPr/>
        </p:nvSpPr>
        <p:spPr>
          <a:xfrm>
            <a:off x="6189578" y="4541178"/>
            <a:ext cx="1537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Углубление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практического опыта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80 000 руб.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17FE49-A44B-B805-488F-ACFFAECE0238}"/>
              </a:ext>
            </a:extLst>
          </p:cNvPr>
          <p:cNvSpPr txBox="1"/>
          <p:nvPr/>
        </p:nvSpPr>
        <p:spPr>
          <a:xfrm>
            <a:off x="7500005" y="4195067"/>
            <a:ext cx="1346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дальнейшей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карьеры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96-108 000 руб.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171ED2-BAFF-48F4-473F-119C3A8DAAA2}"/>
              </a:ext>
            </a:extLst>
          </p:cNvPr>
          <p:cNvSpPr txBox="1"/>
          <p:nvPr/>
        </p:nvSpPr>
        <p:spPr>
          <a:xfrm>
            <a:off x="7365285" y="1845604"/>
            <a:ext cx="141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АДМИНИСТРАТОР-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27-30 лет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AEF2A-E338-5647-7439-FD49E63ED549}"/>
              </a:ext>
            </a:extLst>
          </p:cNvPr>
          <p:cNvSpPr txBox="1"/>
          <p:nvPr/>
        </p:nvSpPr>
        <p:spPr>
          <a:xfrm>
            <a:off x="8596157" y="3966871"/>
            <a:ext cx="1513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подготовки,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проф. тестирование,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карьерный рост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108-120 000 руб.</a:t>
            </a:r>
          </a:p>
        </p:txBody>
      </p:sp>
      <p:pic>
        <p:nvPicPr>
          <p:cNvPr id="65" name="Рисунок 64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445F631D-1289-06EA-5FFB-5B4E472F3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8023" y="2456479"/>
            <a:ext cx="358529" cy="101254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BB003EF-8B94-75A1-7206-27F3EFAB930F}"/>
              </a:ext>
            </a:extLst>
          </p:cNvPr>
          <p:cNvSpPr txBox="1"/>
          <p:nvPr/>
        </p:nvSpPr>
        <p:spPr>
          <a:xfrm>
            <a:off x="8660692" y="1615462"/>
            <a:ext cx="13676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 лет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9F8D4201-0EC6-DD31-41D3-3B60BC41AD83}"/>
              </a:ext>
            </a:extLst>
          </p:cNvPr>
          <p:cNvSpPr/>
          <p:nvPr/>
        </p:nvSpPr>
        <p:spPr>
          <a:xfrm>
            <a:off x="9225045" y="5254106"/>
            <a:ext cx="2403553" cy="10965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необходимых навыков уже с первого курса обучения;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рядом с домом;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Сильная корпоративная культура.</a:t>
            </a:r>
          </a:p>
        </p:txBody>
      </p:sp>
      <p:pic>
        <p:nvPicPr>
          <p:cNvPr id="2" name="Рисунок 1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25CF6478-6DDE-A699-5D39-129D7F861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1867" y="2060901"/>
            <a:ext cx="358529" cy="1012548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20723651">
            <a:off x="523726" y="4146526"/>
            <a:ext cx="11505247" cy="575336"/>
          </a:xfrm>
          <a:prstGeom prst="rightArrow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F9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BCC99-BF8B-F69D-EB4F-C5B72F7804CB}"/>
              </a:ext>
            </a:extLst>
          </p:cNvPr>
          <p:cNvSpPr txBox="1"/>
          <p:nvPr/>
        </p:nvSpPr>
        <p:spPr>
          <a:xfrm>
            <a:off x="10076002" y="3565527"/>
            <a:ext cx="1513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подготовки,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проф. тестирование,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карьерный рост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120-132 000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83690-423C-D944-EA54-97E45B8E1103}"/>
              </a:ext>
            </a:extLst>
          </p:cNvPr>
          <p:cNvSpPr txBox="1"/>
          <p:nvPr/>
        </p:nvSpPr>
        <p:spPr>
          <a:xfrm>
            <a:off x="9927835" y="1438663"/>
            <a:ext cx="2066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АДМИНИСТРАТОР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 лет</a:t>
            </a:r>
          </a:p>
        </p:txBody>
      </p:sp>
      <p:pic>
        <p:nvPicPr>
          <p:cNvPr id="12" name="Рисунок 11" descr="Изображение выглядит как шаблон, прямоугольный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658EB76A-3EFA-A87B-8F21-730B36B77D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4687" y="2371949"/>
            <a:ext cx="565101" cy="5588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0798FCC-C82A-CE80-0D6C-C748483F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38" y="2010443"/>
            <a:ext cx="1189428" cy="8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1C0C1A1-D5F2-5C39-8731-56CD990D5D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3008" y="4395979"/>
            <a:ext cx="355313" cy="1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3899194-0ABA-8D40-FF48-B79F0FC54F97}"/>
              </a:ext>
            </a:extLst>
          </p:cNvPr>
          <p:cNvSpPr/>
          <p:nvPr/>
        </p:nvSpPr>
        <p:spPr>
          <a:xfrm>
            <a:off x="5175041" y="1289985"/>
            <a:ext cx="2724632" cy="46166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83B9B7FE-7D59-0752-6074-C201C2672A8F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38DE72-8F46-FC44-1D20-16BC5F79C15D}"/>
              </a:ext>
            </a:extLst>
          </p:cNvPr>
          <p:cNvSpPr txBox="1"/>
          <p:nvPr/>
        </p:nvSpPr>
        <p:spPr>
          <a:xfrm>
            <a:off x="1428571" y="38201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16-19 лет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C39C5-0410-D0AF-254A-06358C7B85E4}"/>
              </a:ext>
            </a:extLst>
          </p:cNvPr>
          <p:cNvSpPr txBox="1"/>
          <p:nvPr/>
        </p:nvSpPr>
        <p:spPr>
          <a:xfrm>
            <a:off x="988447" y="5989122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СПО «Юриспруденция»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 10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643E1-39E8-CD1B-0D34-EE80442EDDBD}"/>
              </a:ext>
            </a:extLst>
          </p:cNvPr>
          <p:cNvSpPr txBox="1"/>
          <p:nvPr/>
        </p:nvSpPr>
        <p:spPr>
          <a:xfrm>
            <a:off x="2365719" y="3485739"/>
            <a:ext cx="1535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ВОЕННОСЛУЖАЩИЙ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(юноши)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19-20 лет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C3966F-88A1-C592-F95D-B53CAA2D43D3}"/>
              </a:ext>
            </a:extLst>
          </p:cNvPr>
          <p:cNvSpPr txBox="1"/>
          <p:nvPr/>
        </p:nvSpPr>
        <p:spPr>
          <a:xfrm>
            <a:off x="2480576" y="5655704"/>
            <a:ext cx="12602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Военная служба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призыву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 год</a:t>
            </a:r>
          </a:p>
        </p:txBody>
      </p:sp>
      <p:pic>
        <p:nvPicPr>
          <p:cNvPr id="51" name="Рисунок 50" descr="Изображение выглядит как мультфильм, стоящ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1DEA6F3-FF26-6BA8-9BEC-19894ADCBC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3740" y="4051306"/>
            <a:ext cx="358528" cy="10125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646D1E-81BA-9493-61F2-0D2940ACB950}"/>
              </a:ext>
            </a:extLst>
          </p:cNvPr>
          <p:cNvSpPr txBox="1"/>
          <p:nvPr/>
        </p:nvSpPr>
        <p:spPr>
          <a:xfrm>
            <a:off x="3562072" y="5336660"/>
            <a:ext cx="1603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опыт работы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полиции</a:t>
            </a: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Средняя 3/П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70 000 руб.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8E3758-8911-55DE-792B-054FC3B530FF}"/>
              </a:ext>
            </a:extLst>
          </p:cNvPr>
          <p:cNvSpPr txBox="1"/>
          <p:nvPr/>
        </p:nvSpPr>
        <p:spPr>
          <a:xfrm>
            <a:off x="3699095" y="2891886"/>
            <a:ext cx="181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ПОЛИЦЕЙСКИЙ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ПАТРУЛЬНО-ПОСТОВОЙ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19-25 лет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EAF256-819A-1713-A620-38691D8686F4}"/>
              </a:ext>
            </a:extLst>
          </p:cNvPr>
          <p:cNvSpPr txBox="1"/>
          <p:nvPr/>
        </p:nvSpPr>
        <p:spPr>
          <a:xfrm>
            <a:off x="5025784" y="4874191"/>
            <a:ext cx="1963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высшего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юридического образования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очно-заочно или заочно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сокращение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сроков обучения на 1 год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ранее освоенной </a:t>
            </a:r>
          </a:p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СПО</a:t>
            </a:r>
          </a:p>
        </p:txBody>
      </p:sp>
      <p:pic>
        <p:nvPicPr>
          <p:cNvPr id="55" name="Рисунок 54" descr="Изображение выглядит как одежда, костюм, Блейзер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9CA650DD-F143-CFFA-B596-9702E4B8E9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784" y="3332812"/>
            <a:ext cx="358529" cy="101254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34C520C-83B6-29BF-53F6-2BEE2250E9BD}"/>
              </a:ext>
            </a:extLst>
          </p:cNvPr>
          <p:cNvSpPr txBox="1"/>
          <p:nvPr/>
        </p:nvSpPr>
        <p:spPr>
          <a:xfrm>
            <a:off x="5564910" y="2876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19-25 лет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E393EA-8763-204D-8D91-963346D61F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9695" y="3254571"/>
            <a:ext cx="341566" cy="27315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AA2292D-6821-8B17-2B3B-F76F75B3DE82}"/>
              </a:ext>
            </a:extLst>
          </p:cNvPr>
          <p:cNvSpPr txBox="1"/>
          <p:nvPr/>
        </p:nvSpPr>
        <p:spPr>
          <a:xfrm>
            <a:off x="7028524" y="4393879"/>
            <a:ext cx="1497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Новый опыт работы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Средняя З/П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80 000 руб.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17FE49-A44B-B805-488F-ACFFAECE0238}"/>
              </a:ext>
            </a:extLst>
          </p:cNvPr>
          <p:cNvSpPr txBox="1"/>
          <p:nvPr/>
        </p:nvSpPr>
        <p:spPr>
          <a:xfrm>
            <a:off x="8691309" y="3907213"/>
            <a:ext cx="1537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Накопление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практического опыта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Средняя З/П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90 000 руб.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AEF2A-E338-5647-7439-FD49E63ED549}"/>
              </a:ext>
            </a:extLst>
          </p:cNvPr>
          <p:cNvSpPr txBox="1"/>
          <p:nvPr/>
        </p:nvSpPr>
        <p:spPr>
          <a:xfrm>
            <a:off x="10134343" y="3587763"/>
            <a:ext cx="18758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на руководящую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Средняя З/П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100 000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B003EF-8B94-75A1-7206-27F3EFAB930F}"/>
              </a:ext>
            </a:extLst>
          </p:cNvPr>
          <p:cNvSpPr txBox="1"/>
          <p:nvPr/>
        </p:nvSpPr>
        <p:spPr>
          <a:xfrm>
            <a:off x="10071836" y="1541529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ОТДЕЛЕНИЯ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35 лет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20723651">
            <a:off x="523726" y="4146526"/>
            <a:ext cx="11505247" cy="575336"/>
          </a:xfrm>
          <a:prstGeom prst="rightArrow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F9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4D5-1613-5877-01F4-0E4A9C13F44E}"/>
              </a:ext>
            </a:extLst>
          </p:cNvPr>
          <p:cNvSpPr txBox="1"/>
          <p:nvPr/>
        </p:nvSpPr>
        <p:spPr>
          <a:xfrm>
            <a:off x="1012205" y="1794251"/>
            <a:ext cx="298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в п</a:t>
            </a:r>
            <a:r>
              <a:rPr lang="ru-RU" sz="1400" b="1" i="0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олиции</a:t>
            </a:r>
          </a:p>
          <a:p>
            <a:pPr algn="l" fontAlgn="ctr"/>
            <a:endParaRPr lang="ru-RU" sz="1400" b="1" i="0" dirty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одежда, шляпа, униформа,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E44C9DDC-89C8-EC6E-8EA9-9EC539CCA5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3150" y="3662375"/>
            <a:ext cx="359632" cy="1015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2843D-BF36-666C-564F-902DC586A1F1}"/>
              </a:ext>
            </a:extLst>
          </p:cNvPr>
          <p:cNvSpPr txBox="1"/>
          <p:nvPr/>
        </p:nvSpPr>
        <p:spPr>
          <a:xfrm>
            <a:off x="8781543" y="1347200"/>
            <a:ext cx="1175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ДОЗНАВАТЕЛЬ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30-35 лет</a:t>
            </a:r>
          </a:p>
        </p:txBody>
      </p:sp>
      <p:pic>
        <p:nvPicPr>
          <p:cNvPr id="11" name="Рисунок 10" descr="Изображение выглядит как одежда, шляпа, униформа,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1077F2B4-58EC-29EF-2545-649C72D2BA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6405" y="2403969"/>
            <a:ext cx="359632" cy="10156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шляпа, униформа,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5A51FE27-8EED-C317-DFA8-7C024A701F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3907" y="1986329"/>
            <a:ext cx="359632" cy="101566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CAAD2EB-0704-518F-290D-C98D471C6449}"/>
              </a:ext>
            </a:extLst>
          </p:cNvPr>
          <p:cNvSpPr/>
          <p:nvPr/>
        </p:nvSpPr>
        <p:spPr>
          <a:xfrm>
            <a:off x="1098783" y="2794222"/>
            <a:ext cx="2325614" cy="56440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юноши и девушки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 18 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лет,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гражданство РФ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F5DCE74-1CA3-2AC3-8502-A800A7A2C2F6}"/>
              </a:ext>
            </a:extLst>
          </p:cNvPr>
          <p:cNvSpPr/>
          <p:nvPr/>
        </p:nvSpPr>
        <p:spPr>
          <a:xfrm>
            <a:off x="8544137" y="5202282"/>
            <a:ext cx="3039180" cy="1505672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выслуга 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Компенсации оплаты съемного жилья;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приобретение жилья после 10 лет выслуги;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в общественном транспорте;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бесплатное медицинское обеспечение;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здоровья;</a:t>
            </a:r>
          </a:p>
        </p:txBody>
      </p:sp>
      <p:pic>
        <p:nvPicPr>
          <p:cNvPr id="17" name="Picture 2" descr="logo">
            <a:extLst>
              <a:ext uri="{FF2B5EF4-FFF2-40B4-BE49-F238E27FC236}">
                <a16:creationId xmlns:a16="http://schemas.microsoft.com/office/drawing/2014/main" id="{73040462-951E-5AB1-9DB6-2393758A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52" y="1653038"/>
            <a:ext cx="858159" cy="4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шаблон, прямоугольный, дизай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D42D2333-0F42-B4BE-668D-2CD133205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1031" y="2157790"/>
            <a:ext cx="561735" cy="5539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1F1864-7011-FA53-C9B1-B0E88D62A97A}"/>
              </a:ext>
            </a:extLst>
          </p:cNvPr>
          <p:cNvSpPr txBox="1"/>
          <p:nvPr/>
        </p:nvSpPr>
        <p:spPr>
          <a:xfrm>
            <a:off x="6090854" y="1871131"/>
            <a:ext cx="19632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ОПЕРУПОЛНОМОЧЕННЫЙ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УЧАСТКОВЫЙ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</a:t>
            </a:r>
          </a:p>
          <a:p>
            <a:pPr algn="ctr"/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  <a:endParaRPr lang="ru-RU" sz="1000" b="1" dirty="0">
              <a:solidFill>
                <a:srgbClr val="DB3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DB34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ДОЗНАВАТЕЛЬ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DB34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25-30 лет</a:t>
            </a:r>
          </a:p>
          <a:p>
            <a:pPr algn="ctr"/>
            <a:endParaRPr lang="ru-RU" sz="1000" b="1" dirty="0">
              <a:solidFill>
                <a:srgbClr val="DB3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шляпа, униформа,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4BEE1266-7D34-7C26-3E8D-3D7C4F95DB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0385" y="2839425"/>
            <a:ext cx="359632" cy="1015663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4185961-D693-9DEA-769D-905A0D24AF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43008" y="4395979"/>
            <a:ext cx="355313" cy="1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9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83B9B7FE-7D59-0752-6074-C201C2672A8F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EA265-A615-1BBE-DECC-0303949F0A88}"/>
              </a:ext>
            </a:extLst>
          </p:cNvPr>
          <p:cNvSpPr txBox="1"/>
          <p:nvPr/>
        </p:nvSpPr>
        <p:spPr>
          <a:xfrm>
            <a:off x="1015047" y="1754770"/>
            <a:ext cx="298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400" b="1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охраны</a:t>
            </a:r>
          </a:p>
          <a:p>
            <a:pPr algn="l" fontAlgn="ctr"/>
            <a:endParaRPr lang="ru-RU" sz="1000" b="1" i="0" u="none" strike="noStrike" dirty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38DE72-8F46-FC44-1D20-16BC5F79C15D}"/>
              </a:ext>
            </a:extLst>
          </p:cNvPr>
          <p:cNvSpPr txBox="1"/>
          <p:nvPr/>
        </p:nvSpPr>
        <p:spPr>
          <a:xfrm>
            <a:off x="1428571" y="38201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16-19 лет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C39C5-0410-D0AF-254A-06358C7B85E4}"/>
              </a:ext>
            </a:extLst>
          </p:cNvPr>
          <p:cNvSpPr txBox="1"/>
          <p:nvPr/>
        </p:nvSpPr>
        <p:spPr>
          <a:xfrm>
            <a:off x="988447" y="5989122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СПО «Юриспруденция»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 10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643E1-39E8-CD1B-0D34-EE80442EDDBD}"/>
              </a:ext>
            </a:extLst>
          </p:cNvPr>
          <p:cNvSpPr txBox="1"/>
          <p:nvPr/>
        </p:nvSpPr>
        <p:spPr>
          <a:xfrm>
            <a:off x="2618145" y="3428253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сержант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19-21 год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C3966F-88A1-C592-F95D-B53CAA2D43D3}"/>
              </a:ext>
            </a:extLst>
          </p:cNvPr>
          <p:cNvSpPr txBox="1"/>
          <p:nvPr/>
        </p:nvSpPr>
        <p:spPr>
          <a:xfrm>
            <a:off x="2649040" y="5484580"/>
            <a:ext cx="1346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Военная служба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контракту,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охрана и оборона,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65 000 руб.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9F8D4201-0EC6-DD31-41D3-3B60BC41AD83}"/>
              </a:ext>
            </a:extLst>
          </p:cNvPr>
          <p:cNvSpPr/>
          <p:nvPr/>
        </p:nvSpPr>
        <p:spPr>
          <a:xfrm>
            <a:off x="8589418" y="5309038"/>
            <a:ext cx="3039180" cy="13982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сразу на военную службу по контракту минуя призыв;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выслуга 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Компенсации оплаты съемного жилья;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ипотека;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бесплатное медицинское обеспечение;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здоровья;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467A500-A51F-04E6-7B62-12355C456599}"/>
              </a:ext>
            </a:extLst>
          </p:cNvPr>
          <p:cNvSpPr/>
          <p:nvPr/>
        </p:nvSpPr>
        <p:spPr>
          <a:xfrm>
            <a:off x="5099071" y="1279314"/>
            <a:ext cx="2722353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охраны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881EF-6C84-D498-AD31-FFC7F1F217AC}"/>
              </a:ext>
            </a:extLst>
          </p:cNvPr>
          <p:cNvSpPr txBox="1"/>
          <p:nvPr/>
        </p:nvSpPr>
        <p:spPr>
          <a:xfrm>
            <a:off x="4003920" y="3010581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прапорщик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21-23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32A2F-28B7-7FA5-58F8-D1182B2809FF}"/>
              </a:ext>
            </a:extLst>
          </p:cNvPr>
          <p:cNvSpPr txBox="1"/>
          <p:nvPr/>
        </p:nvSpPr>
        <p:spPr>
          <a:xfrm>
            <a:off x="5539738" y="2567081"/>
            <a:ext cx="1463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младший лейтенант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23-25 лет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28292-6B7C-93FC-4921-67A123CFC8C7}"/>
              </a:ext>
            </a:extLst>
          </p:cNvPr>
          <p:cNvSpPr txBox="1"/>
          <p:nvPr/>
        </p:nvSpPr>
        <p:spPr>
          <a:xfrm>
            <a:off x="7164834" y="2198485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лейтенант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25-27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53DD6-37BD-3E59-58D9-48573C049D3E}"/>
              </a:ext>
            </a:extLst>
          </p:cNvPr>
          <p:cNvSpPr txBox="1"/>
          <p:nvPr/>
        </p:nvSpPr>
        <p:spPr>
          <a:xfrm>
            <a:off x="8727876" y="1789270"/>
            <a:ext cx="1417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лейтенант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27-30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05D09-5450-366D-A9A5-F2051093DF36}"/>
              </a:ext>
            </a:extLst>
          </p:cNvPr>
          <p:cNvSpPr txBox="1"/>
          <p:nvPr/>
        </p:nvSpPr>
        <p:spPr>
          <a:xfrm>
            <a:off x="10315418" y="1519336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ФСО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капитан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30-33 года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398BA-7B2C-B545-CA08-3D70DF10B609}"/>
              </a:ext>
            </a:extLst>
          </p:cNvPr>
          <p:cNvSpPr txBox="1"/>
          <p:nvPr/>
        </p:nvSpPr>
        <p:spPr>
          <a:xfrm>
            <a:off x="3931325" y="5170738"/>
            <a:ext cx="13436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курсы подготовки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1-2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75 000 руб.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67D3B-1A1D-FF46-3F2B-6B497CEA1AA3}"/>
              </a:ext>
            </a:extLst>
          </p:cNvPr>
          <p:cNvSpPr txBox="1"/>
          <p:nvPr/>
        </p:nvSpPr>
        <p:spPr>
          <a:xfrm>
            <a:off x="5167071" y="4823219"/>
            <a:ext cx="2271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Офицерское звание,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право на бесплатное получение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целевому направлению;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курсы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1-2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85 000 руб.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D9435CD-35FE-749E-CBEB-BCE0D94F4EE8}"/>
              </a:ext>
            </a:extLst>
          </p:cNvPr>
          <p:cNvSpPr/>
          <p:nvPr/>
        </p:nvSpPr>
        <p:spPr>
          <a:xfrm>
            <a:off x="1113032" y="2660472"/>
            <a:ext cx="2650926" cy="67860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юноши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 18 до 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35 лет,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гражданство РФ,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имеющие недвижимости за границей;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3355E6A-6A88-675E-D30E-7DB33C1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85" y="1822094"/>
            <a:ext cx="509993" cy="6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FF160D-2043-4178-4B3F-9123E99AA4B5}"/>
              </a:ext>
            </a:extLst>
          </p:cNvPr>
          <p:cNvSpPr txBox="1"/>
          <p:nvPr/>
        </p:nvSpPr>
        <p:spPr>
          <a:xfrm>
            <a:off x="6912763" y="4392332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1-2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90 000 руб.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BA407E-BDA5-8127-11BC-9BD6BE7109D3}"/>
              </a:ext>
            </a:extLst>
          </p:cNvPr>
          <p:cNvSpPr txBox="1"/>
          <p:nvPr/>
        </p:nvSpPr>
        <p:spPr>
          <a:xfrm>
            <a:off x="8528108" y="4020179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95 000 руб.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CA1884-11E8-5E38-95FF-CD3E7F1A39AB}"/>
              </a:ext>
            </a:extLst>
          </p:cNvPr>
          <p:cNvSpPr txBox="1"/>
          <p:nvPr/>
        </p:nvSpPr>
        <p:spPr>
          <a:xfrm>
            <a:off x="10006298" y="3597926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100 000 руб.</a:t>
            </a:r>
          </a:p>
        </p:txBody>
      </p:sp>
      <p:pic>
        <p:nvPicPr>
          <p:cNvPr id="17" name="Рисунок 16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371E6D54-08DE-9A91-8647-78AA9B86C7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2441" y="3990401"/>
            <a:ext cx="364588" cy="10296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839FE987-6C4A-D4C5-AC80-921ECEB5A8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772" y="3635010"/>
            <a:ext cx="364588" cy="10296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A751CCE0-EE24-932B-3B58-0AB017F5A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2713" y="3225261"/>
            <a:ext cx="364588" cy="1029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E1481B17-7AA0-2A3A-8E3C-7CABF51F57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8196" y="2818615"/>
            <a:ext cx="364588" cy="1029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4355802A-FF2E-54AB-E036-B392E6E39D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1001" y="2409546"/>
            <a:ext cx="364588" cy="1029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BC67E8B1-BAE3-791E-47D0-262657B3DF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3562" y="2032103"/>
            <a:ext cx="364588" cy="1029660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20723651">
            <a:off x="523726" y="4146526"/>
            <a:ext cx="11505247" cy="575336"/>
          </a:xfrm>
          <a:prstGeom prst="rightArrow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F9E"/>
              </a:solidFill>
            </a:endParaRPr>
          </a:p>
        </p:txBody>
      </p:sp>
      <p:pic>
        <p:nvPicPr>
          <p:cNvPr id="22" name="Рисунок 21" descr="Изображение выглядит как шаблон, прямоугольный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0586598-3894-E375-8346-DB257C0DD6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032" y="2039715"/>
            <a:ext cx="566697" cy="5588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5A64215-03E6-6F7F-0EDA-BAEB8ADDB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3008" y="4395979"/>
            <a:ext cx="355313" cy="1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черно-бел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4C7CD24-8DEA-AB9E-E53D-396C5C9C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1" y="0"/>
            <a:ext cx="1124052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64EAB9-304A-46F9-A273-5F7440B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168" y="6301213"/>
            <a:ext cx="576000" cy="483814"/>
          </a:xfrm>
        </p:spPr>
        <p:txBody>
          <a:bodyPr/>
          <a:lstStyle/>
          <a:p>
            <a:fld id="{B8D437A8-D5C6-7B44-BC16-48B1FA963B23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11306-9C6E-BAF4-D5DD-5ECACE8290E9}"/>
              </a:ext>
            </a:extLst>
          </p:cNvPr>
          <p:cNvSpPr txBox="1"/>
          <p:nvPr/>
        </p:nvSpPr>
        <p:spPr>
          <a:xfrm>
            <a:off x="3262938" y="150046"/>
            <a:ext cx="637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pic>
        <p:nvPicPr>
          <p:cNvPr id="15" name="Рисунок 14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CA5CEAD-46C0-3AF0-AD84-76C88D4E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4" y="165755"/>
            <a:ext cx="1731344" cy="12856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эмблема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E360C7C-7579-8187-759D-25682BA4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759" y="182908"/>
            <a:ext cx="1124665" cy="1124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2C2522-9953-3562-11B0-DCA8AF6E4324}"/>
              </a:ext>
            </a:extLst>
          </p:cNvPr>
          <p:cNvSpPr txBox="1"/>
          <p:nvPr/>
        </p:nvSpPr>
        <p:spPr>
          <a:xfrm>
            <a:off x="1006377" y="1303893"/>
            <a:ext cx="267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ПРОФЕССИОНАЛИТЕТ</a:t>
            </a:r>
          </a:p>
          <a:p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сфера и управление</a:t>
            </a:r>
          </a:p>
        </p:txBody>
      </p:sp>
      <p:pic>
        <p:nvPicPr>
          <p:cNvPr id="37" name="Рисунок 36" descr="Изображение выглядит как желтый, поезд, прицеп&#10;&#10;Автоматически созданное описание">
            <a:extLst>
              <a:ext uri="{FF2B5EF4-FFF2-40B4-BE49-F238E27FC236}">
                <a16:creationId xmlns:a16="http://schemas.microsoft.com/office/drawing/2014/main" id="{54E1FB87-52B4-2187-3D2D-AA62C2928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246" y="590798"/>
            <a:ext cx="403568" cy="3910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руг, небо, снимок экрана, за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9D0614C7-66AB-2A7E-AD2D-4E2F0C0C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2197" y="86446"/>
            <a:ext cx="381138" cy="38113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автокомпонент, шестерня, металлоизделия, ротор&#10;&#10;Автоматически созданное описание">
            <a:extLst>
              <a:ext uri="{FF2B5EF4-FFF2-40B4-BE49-F238E27FC236}">
                <a16:creationId xmlns:a16="http://schemas.microsoft.com/office/drawing/2014/main" id="{DAD9F9B0-B1DB-53DB-CFB7-F9DBE935C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7246" y="86446"/>
            <a:ext cx="399408" cy="3869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1BBCBA1C-FB5B-16A5-8D3D-5F797AF08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45092" y="90012"/>
            <a:ext cx="399408" cy="36196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яч, яблок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26857E-6CF8-2420-8BD7-AD377784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7764" y="494361"/>
            <a:ext cx="559244" cy="55924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уг, спирал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F2CF85F8-2FF6-493B-EFB0-65BE28782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91876" y="533133"/>
            <a:ext cx="505840" cy="505840"/>
          </a:xfrm>
          <a:prstGeom prst="rect">
            <a:avLst/>
          </a:prstGeom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83B9B7FE-7D59-0752-6074-C201C2672A8F}"/>
              </a:ext>
            </a:extLst>
          </p:cNvPr>
          <p:cNvSpPr/>
          <p:nvPr/>
        </p:nvSpPr>
        <p:spPr>
          <a:xfrm>
            <a:off x="3424397" y="735171"/>
            <a:ext cx="6063269" cy="410883"/>
          </a:xfrm>
          <a:prstGeom prst="snip2Diag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40.02.04 Юриспруденция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EA265-A615-1BBE-DECC-0303949F0A88}"/>
              </a:ext>
            </a:extLst>
          </p:cNvPr>
          <p:cNvSpPr txBox="1"/>
          <p:nvPr/>
        </p:nvSpPr>
        <p:spPr>
          <a:xfrm>
            <a:off x="1015047" y="1754770"/>
            <a:ext cx="3961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400" b="1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Отряды пограничного контроля</a:t>
            </a:r>
          </a:p>
          <a:p>
            <a:pPr algn="l" fontAlgn="ctr"/>
            <a:r>
              <a:rPr lang="ru-RU" sz="1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международных аэропортах «Домодедово», «Шереметьево», </a:t>
            </a:r>
          </a:p>
          <a:p>
            <a:pPr algn="l" fontAlgn="ctr"/>
            <a:r>
              <a:rPr lang="ru-RU" sz="1400" b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«Внуково»</a:t>
            </a:r>
            <a:endParaRPr lang="ru-RU" sz="1400" b="1" i="0" u="none" strike="noStrike" dirty="0">
              <a:solidFill>
                <a:srgbClr val="30303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38DE72-8F46-FC44-1D20-16BC5F79C15D}"/>
              </a:ext>
            </a:extLst>
          </p:cNvPr>
          <p:cNvSpPr txBox="1"/>
          <p:nvPr/>
        </p:nvSpPr>
        <p:spPr>
          <a:xfrm>
            <a:off x="1428571" y="382012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16-19 лет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CC39C5-0410-D0AF-254A-06358C7B85E4}"/>
              </a:ext>
            </a:extLst>
          </p:cNvPr>
          <p:cNvSpPr txBox="1"/>
          <p:nvPr/>
        </p:nvSpPr>
        <p:spPr>
          <a:xfrm>
            <a:off x="988447" y="5989122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СПО «Юриспруденция»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 года 10 месяцев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643E1-39E8-CD1B-0D34-EE80442EDDBD}"/>
              </a:ext>
            </a:extLst>
          </p:cNvPr>
          <p:cNvSpPr txBox="1"/>
          <p:nvPr/>
        </p:nvSpPr>
        <p:spPr>
          <a:xfrm>
            <a:off x="2307165" y="3428253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ПАСПОРТНОГО КОНТРОЛЯ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19-22 года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C3966F-88A1-C592-F95D-B53CAA2D43D3}"/>
              </a:ext>
            </a:extLst>
          </p:cNvPr>
          <p:cNvSpPr txBox="1"/>
          <p:nvPr/>
        </p:nvSpPr>
        <p:spPr>
          <a:xfrm>
            <a:off x="2552862" y="5484580"/>
            <a:ext cx="1539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Военная служба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контракту,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паспортный контроль,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48 000 руб.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9F8D4201-0EC6-DD31-41D3-3B60BC41AD83}"/>
              </a:ext>
            </a:extLst>
          </p:cNvPr>
          <p:cNvSpPr/>
          <p:nvPr/>
        </p:nvSpPr>
        <p:spPr>
          <a:xfrm>
            <a:off x="8589418" y="5091568"/>
            <a:ext cx="3039180" cy="161568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сразу на военную службу по контракту минуя призыв;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Льготная выслуга 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ипотека;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бесплатное медицинское обеспечение;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отдых в санаториях ведомства.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467A500-A51F-04E6-7B62-12355C456599}"/>
              </a:ext>
            </a:extLst>
          </p:cNvPr>
          <p:cNvSpPr/>
          <p:nvPr/>
        </p:nvSpPr>
        <p:spPr>
          <a:xfrm>
            <a:off x="5099071" y="1279314"/>
            <a:ext cx="2722353" cy="781055"/>
          </a:xfrm>
          <a:prstGeom prst="round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безопасности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881EF-6C84-D498-AD31-FFC7F1F217AC}"/>
              </a:ext>
            </a:extLst>
          </p:cNvPr>
          <p:cNvSpPr txBox="1"/>
          <p:nvPr/>
        </p:nvSpPr>
        <p:spPr>
          <a:xfrm>
            <a:off x="4138004" y="2834917"/>
            <a:ext cx="1301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ПОГРАНИЧНОГО 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НАРЯДА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22-27 лет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32A2F-28B7-7FA5-58F8-D1182B2809FF}"/>
              </a:ext>
            </a:extLst>
          </p:cNvPr>
          <p:cNvSpPr txBox="1"/>
          <p:nvPr/>
        </p:nvSpPr>
        <p:spPr>
          <a:xfrm>
            <a:off x="5622965" y="2634862"/>
            <a:ext cx="1306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ФСБ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лейтенант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27-30 лет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28292-6B7C-93FC-4921-67A123CFC8C7}"/>
              </a:ext>
            </a:extLst>
          </p:cNvPr>
          <p:cNvSpPr txBox="1"/>
          <p:nvPr/>
        </p:nvSpPr>
        <p:spPr>
          <a:xfrm>
            <a:off x="7112736" y="2198485"/>
            <a:ext cx="14173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ФСБ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лейтенант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30-33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53DD6-37BD-3E59-58D9-48573C049D3E}"/>
              </a:ext>
            </a:extLst>
          </p:cNvPr>
          <p:cNvSpPr txBox="1"/>
          <p:nvPr/>
        </p:nvSpPr>
        <p:spPr>
          <a:xfrm>
            <a:off x="8783180" y="1789270"/>
            <a:ext cx="1306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ФСБ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капитан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33-36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05D09-5450-366D-A9A5-F2051093DF36}"/>
              </a:ext>
            </a:extLst>
          </p:cNvPr>
          <p:cNvSpPr txBox="1"/>
          <p:nvPr/>
        </p:nvSpPr>
        <p:spPr>
          <a:xfrm>
            <a:off x="10318624" y="1519336"/>
            <a:ext cx="1306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ФСБ</a:t>
            </a:r>
          </a:p>
          <a:p>
            <a:pPr algn="ctr"/>
            <a:r>
              <a:rPr lang="ru-RU" sz="1000" b="1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майор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36-40 лет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67D3B-1A1D-FF46-3F2B-6B497CEA1AA3}"/>
              </a:ext>
            </a:extLst>
          </p:cNvPr>
          <p:cNvSpPr txBox="1"/>
          <p:nvPr/>
        </p:nvSpPr>
        <p:spPr>
          <a:xfrm>
            <a:off x="3989127" y="5158329"/>
            <a:ext cx="1633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Право на бесплатное получение высшего образования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 целевому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направлению;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70 000 руб.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D9435CD-35FE-749E-CBEB-BCE0D94F4EE8}"/>
              </a:ext>
            </a:extLst>
          </p:cNvPr>
          <p:cNvSpPr/>
          <p:nvPr/>
        </p:nvSpPr>
        <p:spPr>
          <a:xfrm>
            <a:off x="1099947" y="2698055"/>
            <a:ext cx="2781238" cy="64339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DB3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юноши и девушки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 18 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лет,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гражданство РФ,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судимости в т.ч. погашенной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F160D-2043-4178-4B3F-9123E99AA4B5}"/>
              </a:ext>
            </a:extLst>
          </p:cNvPr>
          <p:cNvSpPr txBox="1"/>
          <p:nvPr/>
        </p:nvSpPr>
        <p:spPr>
          <a:xfrm>
            <a:off x="5582907" y="4811947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Офицерское звание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80 000 руб.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BA407E-BDA5-8127-11BC-9BD6BE7109D3}"/>
              </a:ext>
            </a:extLst>
          </p:cNvPr>
          <p:cNvSpPr txBox="1"/>
          <p:nvPr/>
        </p:nvSpPr>
        <p:spPr>
          <a:xfrm>
            <a:off x="6929733" y="4450018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90 000 руб.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CA1884-11E8-5E38-95FF-CD3E7F1A39AB}"/>
              </a:ext>
            </a:extLst>
          </p:cNvPr>
          <p:cNvSpPr txBox="1"/>
          <p:nvPr/>
        </p:nvSpPr>
        <p:spPr>
          <a:xfrm>
            <a:off x="10006298" y="3597926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100 000 руб.</a:t>
            </a:r>
          </a:p>
        </p:txBody>
      </p:sp>
      <p:pic>
        <p:nvPicPr>
          <p:cNvPr id="17" name="Рисунок 16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371E6D54-08DE-9A91-8647-78AA9B86C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2441" y="3990401"/>
            <a:ext cx="364588" cy="10296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839FE987-6C4A-D4C5-AC80-921ECEB5A8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915" y="3606067"/>
            <a:ext cx="364588" cy="10296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A751CCE0-EE24-932B-3B58-0AB017F5A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2426" y="3238112"/>
            <a:ext cx="364588" cy="1029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E1481B17-7AA0-2A3A-8E3C-7CABF51F57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8196" y="2818615"/>
            <a:ext cx="364588" cy="1029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4355802A-FF2E-54AB-E036-B392E6E39D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001" y="2409546"/>
            <a:ext cx="364588" cy="1029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одежда, шляпа, головной убор, Шляпа от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BC67E8B1-BAE3-791E-47D0-262657B3DF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3562" y="2032103"/>
            <a:ext cx="364588" cy="1029660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953FC0EA-29EA-2CEA-ECB7-0181797EE105}"/>
              </a:ext>
            </a:extLst>
          </p:cNvPr>
          <p:cNvSpPr/>
          <p:nvPr/>
        </p:nvSpPr>
        <p:spPr>
          <a:xfrm rot="20723651">
            <a:off x="523726" y="4146526"/>
            <a:ext cx="11505247" cy="575336"/>
          </a:xfrm>
          <a:prstGeom prst="rightArrow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9F9E"/>
              </a:solidFill>
            </a:endParaRPr>
          </a:p>
        </p:txBody>
      </p:sp>
      <p:pic>
        <p:nvPicPr>
          <p:cNvPr id="21" name="Рисунок 20" descr="Изображение выглядит как эмблема, нашивка, герб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8EE8F79-0782-AC01-1BDC-85C4E03D34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1194" y="1683844"/>
            <a:ext cx="533059" cy="98873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E1EF07-DCBC-C9AD-E5B5-A473B4EC6143}"/>
              </a:ext>
            </a:extLst>
          </p:cNvPr>
          <p:cNvSpPr txBox="1"/>
          <p:nvPr/>
        </p:nvSpPr>
        <p:spPr>
          <a:xfrm>
            <a:off x="8463113" y="3994258"/>
            <a:ext cx="191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Дальнейший рост в звании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З/П от 95 000 руб.</a:t>
            </a:r>
          </a:p>
        </p:txBody>
      </p:sp>
      <p:pic>
        <p:nvPicPr>
          <p:cNvPr id="11" name="Рисунок 10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2DEC904-4CAA-6A5E-F224-C633F92FA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3008" y="4395979"/>
            <a:ext cx="355313" cy="10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3330" y="1903952"/>
            <a:ext cx="9685339" cy="2339229"/>
          </a:xfrm>
        </p:spPr>
        <p:txBody>
          <a:bodyPr/>
          <a:lstStyle/>
          <a:p>
            <a:pPr algn="ctr"/>
            <a:r>
              <a:rPr lang="ru-RU" dirty="0"/>
              <a:t>Дополнительную информацию можно получить на нашем сайте и в социальных сетях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Изображение выглядит как снимок экрана, текст, круг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057B828D-D55B-4BCB-B263-65D9DCAD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61" y="3173296"/>
            <a:ext cx="3316490" cy="33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534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Другая 1">
      <a:dk1>
        <a:sysClr val="windowText" lastClr="000000"/>
      </a:dk1>
      <a:lt1>
        <a:sysClr val="window" lastClr="FFFFFF"/>
      </a:lt1>
      <a:dk2>
        <a:srgbClr val="A5A5A5"/>
      </a:dk2>
      <a:lt2>
        <a:srgbClr val="EDEDED"/>
      </a:lt2>
      <a:accent1>
        <a:srgbClr val="EE3524"/>
      </a:accent1>
      <a:accent2>
        <a:srgbClr val="7B7B7B"/>
      </a:accent2>
      <a:accent3>
        <a:srgbClr val="900000"/>
      </a:accent3>
      <a:accent4>
        <a:srgbClr val="DBDBDB"/>
      </a:accent4>
      <a:accent5>
        <a:srgbClr val="A5A5A5"/>
      </a:accent5>
      <a:accent6>
        <a:srgbClr val="7B7B7B"/>
      </a:accent6>
      <a:hlink>
        <a:srgbClr val="C00000"/>
      </a:hlink>
      <a:folHlink>
        <a:srgbClr val="A5A5A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93172DFA76BF45AD7AF03DCFDC0A85" ma:contentTypeVersion="8" ma:contentTypeDescription="Создание документа." ma:contentTypeScope="" ma:versionID="aeacb5c1138129ff1e109c4ee56e3cae">
  <xsd:schema xmlns:xsd="http://www.w3.org/2001/XMLSchema" xmlns:xs="http://www.w3.org/2001/XMLSchema" xmlns:p="http://schemas.microsoft.com/office/2006/metadata/properties" xmlns:ns2="c128df47-77bb-416e-acdd-5affb15d8eee" targetNamespace="http://schemas.microsoft.com/office/2006/metadata/properties" ma:root="true" ma:fieldsID="31c39afc7b6320aba879fe7a7becc5c3" ns2:_="">
    <xsd:import namespace="c128df47-77bb-416e-acdd-5affb15d8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8df47-77bb-416e-acdd-5affb15d8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CC8FB-256F-45C1-A756-E336E249E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A0D6C0-46C3-4CED-8336-94008EDD58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45B1C3-FF31-4734-97EE-3B6129221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8df47-77bb-416e-acdd-5affb15d8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6327</TotalTime>
  <Words>1061</Words>
  <Application>Microsoft Office PowerPoint</Application>
  <PresentationFormat>Широкоэкранный</PresentationFormat>
  <Paragraphs>385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Museo Sans Cyrl 500</vt:lpstr>
      <vt:lpstr>Museo Sans Cyrl 700</vt:lpstr>
      <vt:lpstr>Arial</vt:lpstr>
      <vt:lpstr>Wingdings</vt:lpstr>
      <vt:lpstr>Calibri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Дополнительную информацию можно получить на нашем сайте и в социальных сетях   </vt:lpstr>
    </vt:vector>
  </TitlesOfParts>
  <Manager/>
  <Company>Московский городской университет МГПУ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Елена Голубенкова</dc:creator>
  <cp:keywords/>
  <dc:description/>
  <cp:lastModifiedBy>Владимир Осин</cp:lastModifiedBy>
  <cp:revision>436</cp:revision>
  <cp:lastPrinted>2017-05-20T15:29:27Z</cp:lastPrinted>
  <dcterms:created xsi:type="dcterms:W3CDTF">2016-03-02T10:13:19Z</dcterms:created>
  <dcterms:modified xsi:type="dcterms:W3CDTF">2024-06-20T20:00:43Z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0x010100DB93172DFA76BF45AD7AF03DCFDC0A85</vt:lpwstr>
  </property>
</Properties>
</file>