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2" r:id="rId7"/>
    <p:sldId id="267" r:id="rId8"/>
    <p:sldId id="268" r:id="rId9"/>
    <p:sldId id="269" r:id="rId10"/>
    <p:sldId id="270" r:id="rId11"/>
    <p:sldId id="263" r:id="rId12"/>
    <p:sldId id="271" r:id="rId13"/>
    <p:sldId id="272" r:id="rId14"/>
    <p:sldId id="273" r:id="rId15"/>
    <p:sldId id="264" r:id="rId16"/>
  </p:sldIdLst>
  <p:sldSz cx="12192000" cy="6858000"/>
  <p:notesSz cx="6858000" cy="9144000"/>
  <p:embeddedFontLst>
    <p:embeddedFont>
      <p:font typeface="Involve" panose="020B0502020202020204" pitchFamily="34" charset="0"/>
      <p:regular r:id="rId17"/>
      <p:bold r:id="rId18"/>
      <p:italic r:id="rId19"/>
    </p:embeddedFont>
    <p:embeddedFont>
      <p:font typeface="Involve SemiBold Oblique" panose="02000503040000020004" pitchFamily="50" charset="0"/>
      <p:boldItalic r:id="rId20"/>
    </p:embeddedFont>
    <p:embeddedFont>
      <p:font typeface="Uni Sans Heavy Italic CAPS" panose="00000500000000000000" pitchFamily="50" charset="-52"/>
      <p:bold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8" d="100"/>
          <a:sy n="98" d="100"/>
        </p:scale>
        <p:origin x="66" y="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B7CC5-1260-E773-BCD0-15E6054C1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F493DA-AD08-9A19-D902-BCBEAC59B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9AE678-70B3-CFD2-CFD2-E315CACFD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CAE6-BEE7-4474-B9DA-42B0C4095154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E649FA-FA81-CCA3-6A17-FDC8684AF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513615-F96D-11DC-F7C9-1B0622DE4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214-BC3D-4BD4-B7AC-CA878F556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420C3-A4E7-B5AB-1C0D-D051F80EF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6AAE41-8433-1628-59E3-21B783F1A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43656E-A609-B58D-3095-53F1E87A4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CAE6-BEE7-4474-B9DA-42B0C4095154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1FAE8-869E-F80B-9F7B-1C6C1CCF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93F022-796B-900E-55FA-D665E8BE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214-BC3D-4BD4-B7AC-CA878F556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23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AF779A-10D9-2F12-D5FD-9398B2F43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12D0E8-604F-1D15-0830-9E6B8804B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5239E5-EEA4-4CD9-3CBB-14D00878F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CAE6-BEE7-4474-B9DA-42B0C4095154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B1BC3B-D079-A94C-3C4F-F56A37762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C9A570-39B1-D2CA-27BB-5036F3ED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214-BC3D-4BD4-B7AC-CA878F556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998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91FE1-A4B8-C7A9-5B89-7E7EC0454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1AA473-C5D0-0606-B5C7-D5B1DF9A4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058CF3-DFE0-9EC6-4E62-7D22BBD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CAE6-BEE7-4474-B9DA-42B0C4095154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6D3E5-7CBB-93AF-15E7-C4C30AA73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A04370-5E4B-D088-8BA4-AC98EF9E2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214-BC3D-4BD4-B7AC-CA878F556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48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16217-855E-6E9A-CFF5-E3192DFB8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A46095-3310-3A62-C946-FBD59AC91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05DE1C-E957-4DC5-AD7E-962A971E0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CAE6-BEE7-4474-B9DA-42B0C4095154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408A91-7D54-0F3C-4A2D-2DD64BB88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63D16C-A0C2-E708-6CEF-4CF13B45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214-BC3D-4BD4-B7AC-CA878F556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124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403B9-B1BC-BE7B-1B87-A977120C9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24DDF1-F392-BA63-0E34-4AA9127D3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9ED3BA-2316-9CB0-45A5-6DA60F001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3A1EDA-6041-5A44-443B-DF6061D3A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CAE6-BEE7-4474-B9DA-42B0C4095154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0CFED4-69D7-4E01-CA36-AD23FFD6E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847E52-EE5A-825F-393A-54B9FD5B4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214-BC3D-4BD4-B7AC-CA878F556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26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C3D39-0CA0-9D69-DB6A-FB865EE54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37ABEB-A092-F872-2960-11A71D676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0990E0-5ABA-1906-2439-C8F30E5A5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7BA4B2-4F38-F743-0C94-0FD59599F3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428CF8-4608-B57C-692F-ED2B1B8F18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D48A50-33FA-C8BD-CD6B-765356F27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CAE6-BEE7-4474-B9DA-42B0C4095154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EB2B85-2A68-EE9F-E7F7-23223FAB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BB43510-5FFC-7B64-C512-CB0431FE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214-BC3D-4BD4-B7AC-CA878F556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8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9987D-4ABA-4202-F27C-D31B26866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5E9477-F4B7-74B1-E10E-937A9A94B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CAE6-BEE7-4474-B9DA-42B0C4095154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DBA19C-7942-2D73-93F5-95E7D420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09D0185-351D-BDEB-61DF-4922AEA2C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214-BC3D-4BD4-B7AC-CA878F556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44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9B6549-D7E7-0308-4B82-3E127D148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CAE6-BEE7-4474-B9DA-42B0C4095154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716D603-8650-A26C-BBDC-3087D8A9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93B4B0-D3D3-B01C-8B00-8D7652ED7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214-BC3D-4BD4-B7AC-CA878F556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03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141B00-0973-708F-9973-4309EF42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BC794-D01A-C437-84F8-31E581B33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B0F22B-F08A-D9E2-593C-DD463BE6A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D28CFE-57F9-0FBB-787D-AE3B86420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CAE6-BEE7-4474-B9DA-42B0C4095154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97D290-A44D-EFD2-70C1-C7E1A0F0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D87EC8-438F-17E3-D132-7C24E1E50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214-BC3D-4BD4-B7AC-CA878F556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79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DB39B-86B1-5A0F-24E6-677D405B3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C79B2C-5FF2-C146-9CD1-58DEA1C27E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8F0259-B526-2D3B-F7C7-AB1E94CF7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1C2AB6-C9A4-796B-C4C4-8EEF22DFF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CAE6-BEE7-4474-B9DA-42B0C4095154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BCC9B7-297C-393A-A8E6-A1A8A4A89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DB4A63-1245-F606-EAAA-295CBDB15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EA214-BC3D-4BD4-B7AC-CA878F556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19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09E40-3802-8AC2-1C31-A9576228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93C38D-1FF3-71E5-6DB2-7740020B8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3BA6C9-E771-5374-01EB-5804CAB69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E2CAE6-BEE7-4474-B9DA-42B0C4095154}" type="datetimeFigureOut">
              <a:rPr lang="ru-RU" smtClean="0"/>
              <a:t>12.08.2024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0A36E-F402-BF57-2D2B-53E3F0E1C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39CF8-6FEF-3DF1-FD74-42595F4E3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7EA214-BC3D-4BD4-B7AC-CA878F556570}" type="slidenum">
              <a:rPr lang="ru-RU" smtClean="0"/>
              <a:t>‹#›</a:t>
            </a:fld>
            <a:endParaRPr lang="ru-RU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A521C26-CB59-5512-AD36-494CCB764768}"/>
              </a:ext>
            </a:extLst>
          </p:cNvPr>
          <p:cNvGrpSpPr/>
          <p:nvPr userDrawn="1"/>
        </p:nvGrpSpPr>
        <p:grpSpPr>
          <a:xfrm>
            <a:off x="10452422" y="310505"/>
            <a:ext cx="1499806" cy="861678"/>
            <a:chOff x="2864848" y="889301"/>
            <a:chExt cx="1499806" cy="861678"/>
          </a:xfrm>
        </p:grpSpPr>
        <p:pic>
          <p:nvPicPr>
            <p:cNvPr id="8" name="Рисунок 7" descr="Изображение выглядит как снимок экрана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6B0F6B8-CD48-985B-8AA5-1C5FDA7B25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131" y="889301"/>
              <a:ext cx="682523" cy="820843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снимок экрана, Шрифт, Графика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F40522D6-FF18-F2ED-33A9-248E143F32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4848" y="889301"/>
              <a:ext cx="445440" cy="861678"/>
            </a:xfrm>
            <a:prstGeom prst="rect">
              <a:avLst/>
            </a:prstGeom>
          </p:spPr>
        </p:pic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A65ACDA9-1913-4B80-6AD6-A0D870AD904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420009" y="1113817"/>
              <a:ext cx="161391" cy="350196"/>
            </a:xfrm>
            <a:prstGeom prst="line">
              <a:avLst/>
            </a:prstGeom>
            <a:ln w="952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071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mailto:running@mgpu.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more_than_running" TargetMode="External"/><Relationship Id="rId5" Type="http://schemas.openxmlformats.org/officeDocument/2006/relationships/image" Target="../media/image12.gi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unning@mgpu.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more_than_runn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hyperlink" Target="https://disk.yandex.ru/d/EJS4KrCM0JusUQ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disk.yandex.ru/i/jA5yxmXd4DW7k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73DECB1C-BD73-3F68-DEBC-526CA2F36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5975" y="-639223"/>
            <a:ext cx="11363318" cy="711784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C09950-6A0C-5C0D-5D62-C7B2793B8674}"/>
              </a:ext>
            </a:extLst>
          </p:cNvPr>
          <p:cNvSpPr txBox="1">
            <a:spLocks/>
          </p:cNvSpPr>
          <p:nvPr/>
        </p:nvSpPr>
        <p:spPr>
          <a:xfrm>
            <a:off x="1465634" y="2743199"/>
            <a:ext cx="9144000" cy="11478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>
                <a:ln>
                  <a:solidFill>
                    <a:schemeClr val="accent1"/>
                  </a:solidFill>
                </a:ln>
                <a:noFill/>
              </a:rPr>
              <a:t>Маршрут построен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8EA13-B07A-59C7-CECB-B9F9C0F28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43199"/>
            <a:ext cx="9144000" cy="1147865"/>
          </a:xfrm>
        </p:spPr>
        <p:txBody>
          <a:bodyPr>
            <a:normAutofit/>
          </a:bodyPr>
          <a:lstStyle/>
          <a:p>
            <a:r>
              <a:rPr lang="ru-RU" sz="6600" dirty="0"/>
              <a:t>Маршрут построен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529DED-6DEC-B769-D2A6-0C9EBD786E97}"/>
              </a:ext>
            </a:extLst>
          </p:cNvPr>
          <p:cNvSpPr txBox="1">
            <a:spLocks/>
          </p:cNvSpPr>
          <p:nvPr/>
        </p:nvSpPr>
        <p:spPr>
          <a:xfrm>
            <a:off x="1407268" y="3712719"/>
            <a:ext cx="9144000" cy="7279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200" dirty="0">
                <a:ln>
                  <a:solidFill>
                    <a:schemeClr val="accent1"/>
                  </a:solidFill>
                </a:ln>
                <a:noFill/>
              </a:rPr>
              <a:t>Методические рекомендации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A35DC29-5661-310C-1E40-8F24C5E3718E}"/>
              </a:ext>
            </a:extLst>
          </p:cNvPr>
          <p:cNvSpPr txBox="1">
            <a:spLocks/>
          </p:cNvSpPr>
          <p:nvPr/>
        </p:nvSpPr>
        <p:spPr>
          <a:xfrm>
            <a:off x="1465634" y="3712719"/>
            <a:ext cx="9144000" cy="7279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200" dirty="0"/>
              <a:t>Методические рекомендации</a:t>
            </a:r>
          </a:p>
        </p:txBody>
      </p:sp>
    </p:spTree>
    <p:extLst>
      <p:ext uri="{BB962C8B-B14F-4D97-AF65-F5344CB8AC3E}">
        <p14:creationId xmlns:p14="http://schemas.microsoft.com/office/powerpoint/2010/main" val="221965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0C9032A-EEBD-D3F2-05DF-29E58E548629}"/>
              </a:ext>
            </a:extLst>
          </p:cNvPr>
          <p:cNvSpPr/>
          <p:nvPr/>
        </p:nvSpPr>
        <p:spPr>
          <a:xfrm>
            <a:off x="947636" y="2281136"/>
            <a:ext cx="10296728" cy="4265580"/>
          </a:xfrm>
          <a:prstGeom prst="roundRect">
            <a:avLst>
              <a:gd name="adj" fmla="val 1662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EA83A45-870B-B262-6717-63A380B57C6A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Критерии оценки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EF94E-EB94-5917-838F-2BC22F5C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245" y="1558720"/>
            <a:ext cx="7654576" cy="1325563"/>
          </a:xfrm>
        </p:spPr>
        <p:txBody>
          <a:bodyPr>
            <a:normAutofit/>
          </a:bodyPr>
          <a:lstStyle/>
          <a:p>
            <a:r>
              <a:rPr lang="ru-RU" sz="5400" dirty="0">
                <a:ln w="28575"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городской маршрут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DA4D495-057A-0894-05A7-F60E60DD43A8}"/>
              </a:ext>
            </a:extLst>
          </p:cNvPr>
          <p:cNvSpPr/>
          <p:nvPr/>
        </p:nvSpPr>
        <p:spPr>
          <a:xfrm>
            <a:off x="2144032" y="3008807"/>
            <a:ext cx="3458817" cy="54665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Безопасность маршрута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4F09275-7C74-C8B0-CA8C-9CD70CE2C700}"/>
              </a:ext>
            </a:extLst>
          </p:cNvPr>
          <p:cNvSpPr/>
          <p:nvPr/>
        </p:nvSpPr>
        <p:spPr>
          <a:xfrm>
            <a:off x="2144032" y="4946161"/>
            <a:ext cx="3458817" cy="11116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Культурно-исторический аспект маршрута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FF6ACEF-8D52-0CE6-3F88-CF14BBA671DF}"/>
              </a:ext>
            </a:extLst>
          </p:cNvPr>
          <p:cNvSpPr/>
          <p:nvPr/>
        </p:nvSpPr>
        <p:spPr>
          <a:xfrm>
            <a:off x="6326927" y="3728992"/>
            <a:ext cx="3458817" cy="104363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Разнообразие локаций на маршруте </a:t>
            </a:r>
          </a:p>
        </p:txBody>
      </p:sp>
      <p:pic>
        <p:nvPicPr>
          <p:cNvPr id="21" name="Рисунок 20" descr="Изображение выглядит как снимок экрана, Графика, чер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F6C6632-3FFA-E1E7-F20F-C4C80972D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62" y="5826953"/>
            <a:ext cx="461666" cy="46166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нимок экрана, Графика, чер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40A13EC-F95B-04B1-2AC7-F8BF2764F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249" y="2316890"/>
            <a:ext cx="461666" cy="461666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C2BAF3-4D7B-107D-1AAE-EB03F181549B}"/>
              </a:ext>
            </a:extLst>
          </p:cNvPr>
          <p:cNvSpPr txBox="1">
            <a:spLocks/>
          </p:cNvSpPr>
          <p:nvPr/>
        </p:nvSpPr>
        <p:spPr>
          <a:xfrm>
            <a:off x="9059418" y="5099641"/>
            <a:ext cx="10399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>
                <a:ln w="28575"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415998D-98E8-2FD3-1CEA-84E5496943A6}"/>
              </a:ext>
            </a:extLst>
          </p:cNvPr>
          <p:cNvSpPr txBox="1">
            <a:spLocks/>
          </p:cNvSpPr>
          <p:nvPr/>
        </p:nvSpPr>
        <p:spPr>
          <a:xfrm>
            <a:off x="8876647" y="5501973"/>
            <a:ext cx="1405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n w="28575"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баллов</a:t>
            </a:r>
          </a:p>
        </p:txBody>
      </p:sp>
    </p:spTree>
    <p:extLst>
      <p:ext uri="{BB962C8B-B14F-4D97-AF65-F5344CB8AC3E}">
        <p14:creationId xmlns:p14="http://schemas.microsoft.com/office/powerpoint/2010/main" val="193703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54B89D3-7135-ADD5-CA8A-15C29ED47A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AD94E-0C19-5CAB-F8CF-D5A8D853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Пример оценивания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F9332BA-B871-48B2-4E9D-EAA35BE2FA50}"/>
              </a:ext>
            </a:extLst>
          </p:cNvPr>
          <p:cNvSpPr/>
          <p:nvPr/>
        </p:nvSpPr>
        <p:spPr>
          <a:xfrm>
            <a:off x="972766" y="2008761"/>
            <a:ext cx="3448455" cy="58852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Логичность маршрута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5E362F3-D450-FA21-5221-7E8DFABE8021}"/>
              </a:ext>
            </a:extLst>
          </p:cNvPr>
          <p:cNvSpPr/>
          <p:nvPr/>
        </p:nvSpPr>
        <p:spPr>
          <a:xfrm>
            <a:off x="4716294" y="2008761"/>
            <a:ext cx="3448455" cy="58852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Инфраструктура маршрута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9AF65BD-1275-6A82-C0B7-16D7497B61A7}"/>
              </a:ext>
            </a:extLst>
          </p:cNvPr>
          <p:cNvSpPr/>
          <p:nvPr/>
        </p:nvSpPr>
        <p:spPr>
          <a:xfrm>
            <a:off x="8459821" y="2008761"/>
            <a:ext cx="3448455" cy="58852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Соответствие требованиям к протяженности маршрута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3C68F45-A09C-3CD4-F47B-6A151E5ABF35}"/>
              </a:ext>
            </a:extLst>
          </p:cNvPr>
          <p:cNvSpPr/>
          <p:nvPr/>
        </p:nvSpPr>
        <p:spPr>
          <a:xfrm>
            <a:off x="972766" y="3059349"/>
            <a:ext cx="3448455" cy="3035030"/>
          </a:xfrm>
          <a:prstGeom prst="roundRect">
            <a:avLst>
              <a:gd name="adj" fmla="val 13474"/>
            </a:avLst>
          </a:prstGeom>
          <a:solidFill>
            <a:schemeClr val="accent2"/>
          </a:solidFill>
          <a:ln w="762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+mj-lt"/>
              </a:rPr>
              <a:t>10 БАЛЛОВ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Маршрут проложен в оживленном месте, в выходные дни могут быть сложности с его прохождением в связи с людьми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FCE30BB-33BC-840E-1D68-ADDD1F0B2A95}"/>
              </a:ext>
            </a:extLst>
          </p:cNvPr>
          <p:cNvSpPr/>
          <p:nvPr/>
        </p:nvSpPr>
        <p:spPr>
          <a:xfrm>
            <a:off x="8459820" y="3059349"/>
            <a:ext cx="3448455" cy="3035030"/>
          </a:xfrm>
          <a:prstGeom prst="roundRect">
            <a:avLst>
              <a:gd name="adj" fmla="val 13474"/>
            </a:avLst>
          </a:prstGeom>
          <a:solidFill>
            <a:schemeClr val="accent2"/>
          </a:solidFill>
          <a:ln w="762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+mj-lt"/>
              </a:rPr>
              <a:t>3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БАЛЛа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Часть маршрута проходит по дворам, что не соответствует критериям номинации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724DCAD-C15E-E591-A664-6EB990F95DE8}"/>
              </a:ext>
            </a:extLst>
          </p:cNvPr>
          <p:cNvSpPr/>
          <p:nvPr/>
        </p:nvSpPr>
        <p:spPr>
          <a:xfrm>
            <a:off x="4716294" y="3059349"/>
            <a:ext cx="3448455" cy="3035030"/>
          </a:xfrm>
          <a:prstGeom prst="roundRect">
            <a:avLst>
              <a:gd name="adj" fmla="val 13474"/>
            </a:avLst>
          </a:prstGeom>
          <a:solidFill>
            <a:schemeClr val="accent2"/>
          </a:solidFill>
          <a:ln w="762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+mj-lt"/>
              </a:rPr>
              <a:t>7 БАЛЛОВ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Старт и финиш маршрута имеют транспортную доступность, на маршруте есть туалеты, однако не предусмотрено место для переодевания и оставления вещей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85B4A2-FEF5-38F4-C3AB-46DA9E1BAAA9}"/>
              </a:ext>
            </a:extLst>
          </p:cNvPr>
          <p:cNvSpPr txBox="1"/>
          <p:nvPr/>
        </p:nvSpPr>
        <p:spPr>
          <a:xfrm>
            <a:off x="838200" y="1307831"/>
            <a:ext cx="64405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Involve SemiBold Oblique" panose="02000503040000020004" pitchFamily="50" charset="0"/>
              </a:rPr>
              <a:t>ОБЩИЕ КРИТЕРИИ</a:t>
            </a:r>
          </a:p>
        </p:txBody>
      </p:sp>
    </p:spTree>
    <p:extLst>
      <p:ext uri="{BB962C8B-B14F-4D97-AF65-F5344CB8AC3E}">
        <p14:creationId xmlns:p14="http://schemas.microsoft.com/office/powerpoint/2010/main" val="4035734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54B89D3-7135-ADD5-CA8A-15C29ED47A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AD94E-0C19-5CAB-F8CF-D5A8D853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Пример оценивания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F9332BA-B871-48B2-4E9D-EAA35BE2FA50}"/>
              </a:ext>
            </a:extLst>
          </p:cNvPr>
          <p:cNvSpPr/>
          <p:nvPr/>
        </p:nvSpPr>
        <p:spPr>
          <a:xfrm>
            <a:off x="972766" y="2008761"/>
            <a:ext cx="3448455" cy="58852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Наличие отражения субъекта в построенном маршруте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5E362F3-D450-FA21-5221-7E8DFABE8021}"/>
              </a:ext>
            </a:extLst>
          </p:cNvPr>
          <p:cNvSpPr/>
          <p:nvPr/>
        </p:nvSpPr>
        <p:spPr>
          <a:xfrm>
            <a:off x="4716294" y="2008761"/>
            <a:ext cx="3448455" cy="58852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Соответствие видео-превью маршрута и его описания самому маршруту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9AF65BD-1275-6A82-C0B7-16D7497B61A7}"/>
              </a:ext>
            </a:extLst>
          </p:cNvPr>
          <p:cNvSpPr/>
          <p:nvPr/>
        </p:nvSpPr>
        <p:spPr>
          <a:xfrm>
            <a:off x="8459821" y="2008761"/>
            <a:ext cx="3448455" cy="58852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Качество описания маршрута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3C68F45-A09C-3CD4-F47B-6A151E5ABF35}"/>
              </a:ext>
            </a:extLst>
          </p:cNvPr>
          <p:cNvSpPr/>
          <p:nvPr/>
        </p:nvSpPr>
        <p:spPr>
          <a:xfrm>
            <a:off x="972766" y="3059349"/>
            <a:ext cx="3448455" cy="3035030"/>
          </a:xfrm>
          <a:prstGeom prst="roundRect">
            <a:avLst>
              <a:gd name="adj" fmla="val 13474"/>
            </a:avLst>
          </a:prstGeom>
          <a:solidFill>
            <a:schemeClr val="accent2"/>
          </a:solidFill>
          <a:ln w="762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+mj-lt"/>
              </a:rPr>
              <a:t>8 БАЛЛОВ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На маршруте представлены природные и исторические особенности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FCE30BB-33BC-840E-1D68-ADDD1F0B2A95}"/>
              </a:ext>
            </a:extLst>
          </p:cNvPr>
          <p:cNvSpPr/>
          <p:nvPr/>
        </p:nvSpPr>
        <p:spPr>
          <a:xfrm>
            <a:off x="8459820" y="3059349"/>
            <a:ext cx="3448455" cy="3035030"/>
          </a:xfrm>
          <a:prstGeom prst="roundRect">
            <a:avLst>
              <a:gd name="adj" fmla="val 13474"/>
            </a:avLst>
          </a:prstGeom>
          <a:solidFill>
            <a:schemeClr val="accent2"/>
          </a:solidFill>
          <a:ln w="762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+mj-lt"/>
              </a:rPr>
              <a:t>3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БАЛЛа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Описание маршрута соответствует маршруту, но написано достаточно обобщенно, без подробностей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724DCAD-C15E-E591-A664-6EB990F95DE8}"/>
              </a:ext>
            </a:extLst>
          </p:cNvPr>
          <p:cNvSpPr/>
          <p:nvPr/>
        </p:nvSpPr>
        <p:spPr>
          <a:xfrm>
            <a:off x="4716294" y="3059349"/>
            <a:ext cx="3448455" cy="3035030"/>
          </a:xfrm>
          <a:prstGeom prst="roundRect">
            <a:avLst>
              <a:gd name="adj" fmla="val 13474"/>
            </a:avLst>
          </a:prstGeom>
          <a:solidFill>
            <a:schemeClr val="accent2"/>
          </a:solidFill>
          <a:ln w="762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+mj-lt"/>
              </a:rPr>
              <a:t>10 БАЛЛОВ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Видео-превью и описание соответствуют маршруту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85B4A2-FEF5-38F4-C3AB-46DA9E1BAAA9}"/>
              </a:ext>
            </a:extLst>
          </p:cNvPr>
          <p:cNvSpPr txBox="1"/>
          <p:nvPr/>
        </p:nvSpPr>
        <p:spPr>
          <a:xfrm>
            <a:off x="838200" y="1307831"/>
            <a:ext cx="64405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Involve SemiBold Oblique" panose="02000503040000020004" pitchFamily="50" charset="0"/>
              </a:rPr>
              <a:t>ОБЩИЕ КРИТЕРИИ</a:t>
            </a:r>
          </a:p>
        </p:txBody>
      </p:sp>
    </p:spTree>
    <p:extLst>
      <p:ext uri="{BB962C8B-B14F-4D97-AF65-F5344CB8AC3E}">
        <p14:creationId xmlns:p14="http://schemas.microsoft.com/office/powerpoint/2010/main" val="1156236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54B89D3-7135-ADD5-CA8A-15C29ED47A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AD94E-0C19-5CAB-F8CF-D5A8D853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Пример оценивания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5E362F3-D450-FA21-5221-7E8DFABE8021}"/>
              </a:ext>
            </a:extLst>
          </p:cNvPr>
          <p:cNvSpPr/>
          <p:nvPr/>
        </p:nvSpPr>
        <p:spPr>
          <a:xfrm>
            <a:off x="2892357" y="2055813"/>
            <a:ext cx="6407285" cy="58852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Организация пробежки на разработанном маршруте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724DCAD-C15E-E591-A664-6EB990F95DE8}"/>
              </a:ext>
            </a:extLst>
          </p:cNvPr>
          <p:cNvSpPr/>
          <p:nvPr/>
        </p:nvSpPr>
        <p:spPr>
          <a:xfrm>
            <a:off x="2892357" y="3106401"/>
            <a:ext cx="6407285" cy="3035030"/>
          </a:xfrm>
          <a:prstGeom prst="roundRect">
            <a:avLst>
              <a:gd name="adj" fmla="val 13474"/>
            </a:avLst>
          </a:prstGeom>
          <a:solidFill>
            <a:schemeClr val="accent2"/>
          </a:solidFill>
          <a:ln w="762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+mj-lt"/>
              </a:rPr>
              <a:t>0 БАЛЛОВ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Данные не предоставлены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85B4A2-FEF5-38F4-C3AB-46DA9E1BAAA9}"/>
              </a:ext>
            </a:extLst>
          </p:cNvPr>
          <p:cNvSpPr txBox="1"/>
          <p:nvPr/>
        </p:nvSpPr>
        <p:spPr>
          <a:xfrm>
            <a:off x="838200" y="1307831"/>
            <a:ext cx="64405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Involve SemiBold Oblique" panose="02000503040000020004" pitchFamily="50" charset="0"/>
              </a:rPr>
              <a:t>ОБЩИЕ КРИТЕРИИ</a:t>
            </a:r>
          </a:p>
        </p:txBody>
      </p:sp>
    </p:spTree>
    <p:extLst>
      <p:ext uri="{BB962C8B-B14F-4D97-AF65-F5344CB8AC3E}">
        <p14:creationId xmlns:p14="http://schemas.microsoft.com/office/powerpoint/2010/main" val="1239448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54B89D3-7135-ADD5-CA8A-15C29ED47A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AD94E-0C19-5CAB-F8CF-D5A8D853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Пример оценивания 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F9332BA-B871-48B2-4E9D-EAA35BE2FA50}"/>
              </a:ext>
            </a:extLst>
          </p:cNvPr>
          <p:cNvSpPr/>
          <p:nvPr/>
        </p:nvSpPr>
        <p:spPr>
          <a:xfrm>
            <a:off x="972766" y="2008761"/>
            <a:ext cx="3448455" cy="58852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Безопасность маршрута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5E362F3-D450-FA21-5221-7E8DFABE8021}"/>
              </a:ext>
            </a:extLst>
          </p:cNvPr>
          <p:cNvSpPr/>
          <p:nvPr/>
        </p:nvSpPr>
        <p:spPr>
          <a:xfrm>
            <a:off x="4716294" y="2008761"/>
            <a:ext cx="3448455" cy="58852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Разнообразие локаций на маршруте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9AF65BD-1275-6A82-C0B7-16D7497B61A7}"/>
              </a:ext>
            </a:extLst>
          </p:cNvPr>
          <p:cNvSpPr/>
          <p:nvPr/>
        </p:nvSpPr>
        <p:spPr>
          <a:xfrm>
            <a:off x="8459821" y="2008761"/>
            <a:ext cx="3448455" cy="58852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Культурно-исторический аспект маршрута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3C68F45-A09C-3CD4-F47B-6A151E5ABF35}"/>
              </a:ext>
            </a:extLst>
          </p:cNvPr>
          <p:cNvSpPr/>
          <p:nvPr/>
        </p:nvSpPr>
        <p:spPr>
          <a:xfrm>
            <a:off x="972766" y="3059349"/>
            <a:ext cx="3448455" cy="3035030"/>
          </a:xfrm>
          <a:prstGeom prst="roundRect">
            <a:avLst>
              <a:gd name="adj" fmla="val 13474"/>
            </a:avLst>
          </a:prstGeom>
          <a:solidFill>
            <a:schemeClr val="accent2"/>
          </a:solidFill>
          <a:ln w="762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+mj-lt"/>
              </a:rPr>
              <a:t>1 БАЛЛ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Потенциально опасные места на карте не обозначены. В описание не представлены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FCE30BB-33BC-840E-1D68-ADDD1F0B2A95}"/>
              </a:ext>
            </a:extLst>
          </p:cNvPr>
          <p:cNvSpPr/>
          <p:nvPr/>
        </p:nvSpPr>
        <p:spPr>
          <a:xfrm>
            <a:off x="8459820" y="3059349"/>
            <a:ext cx="3448455" cy="3035030"/>
          </a:xfrm>
          <a:prstGeom prst="roundRect">
            <a:avLst>
              <a:gd name="adj" fmla="val 13474"/>
            </a:avLst>
          </a:prstGeom>
          <a:solidFill>
            <a:schemeClr val="accent2"/>
          </a:solidFill>
          <a:ln w="762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+mj-lt"/>
              </a:rPr>
              <a:t>9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БАЛЛов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На маршруте представлены более 5 </a:t>
            </a:r>
            <a:r>
              <a:rPr lang="ru-RU">
                <a:solidFill>
                  <a:schemeClr val="tx1"/>
                </a:solidFill>
              </a:rPr>
              <a:t>значимых объектов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724DCAD-C15E-E591-A664-6EB990F95DE8}"/>
              </a:ext>
            </a:extLst>
          </p:cNvPr>
          <p:cNvSpPr/>
          <p:nvPr/>
        </p:nvSpPr>
        <p:spPr>
          <a:xfrm>
            <a:off x="4716294" y="3059349"/>
            <a:ext cx="3448455" cy="3035030"/>
          </a:xfrm>
          <a:prstGeom prst="roundRect">
            <a:avLst>
              <a:gd name="adj" fmla="val 13474"/>
            </a:avLst>
          </a:prstGeom>
          <a:solidFill>
            <a:schemeClr val="accent2"/>
          </a:solidFill>
          <a:ln w="762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+mj-lt"/>
              </a:rPr>
              <a:t>6 БАЛЛОВ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Маршрут проложен по двум локациям, имеет относительно разные старт и финиш, расположенные недалеко друг от друга. Присутствую повторяющиеся места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85B4A2-FEF5-38F4-C3AB-46DA9E1BAAA9}"/>
              </a:ext>
            </a:extLst>
          </p:cNvPr>
          <p:cNvSpPr txBox="1"/>
          <p:nvPr/>
        </p:nvSpPr>
        <p:spPr>
          <a:xfrm>
            <a:off x="838200" y="1307831"/>
            <a:ext cx="64405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  <a:latin typeface="Involve SemiBold Oblique" panose="02000503040000020004" pitchFamily="50" charset="0"/>
              </a:rPr>
              <a:t>СПЕЦИАЛЬНЫЕ КРИТЕРИИ</a:t>
            </a:r>
          </a:p>
        </p:txBody>
      </p:sp>
    </p:spTree>
    <p:extLst>
      <p:ext uri="{BB962C8B-B14F-4D97-AF65-F5344CB8AC3E}">
        <p14:creationId xmlns:p14="http://schemas.microsoft.com/office/powerpoint/2010/main" val="804887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Графика, Красочность, линия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1EBC7279-2342-F8F4-E33F-F7A554F2F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25" y="-360677"/>
            <a:ext cx="1985905" cy="198590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ка, Красочность, линия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7E819DB-92AC-D21A-C976-1D4895EA8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805" y="5131122"/>
            <a:ext cx="1985905" cy="198590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D9C6437F-EB46-4420-11EB-51721ADDB24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612" y="974018"/>
            <a:ext cx="1371996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58D7B-F0A6-D6FC-17DC-89FCE37CB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Контакты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E18EBE-A0BB-8638-BF06-EB738E5A9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4" y="2433835"/>
            <a:ext cx="3544111" cy="354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7699F4-75A3-D554-92CA-EED2334E18C0}"/>
              </a:ext>
            </a:extLst>
          </p:cNvPr>
          <p:cNvSpPr txBox="1"/>
          <p:nvPr/>
        </p:nvSpPr>
        <p:spPr>
          <a:xfrm>
            <a:off x="838200" y="1453746"/>
            <a:ext cx="64405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Официальный информационный ресурс: </a:t>
            </a:r>
            <a:r>
              <a:rPr lang="en-US" sz="2400" dirty="0">
                <a:hlinkClick r:id="rId6"/>
              </a:rPr>
              <a:t>vk.com/more_than_running</a:t>
            </a:r>
            <a:r>
              <a:rPr lang="ru-RU" sz="24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137731-81A5-908E-8610-48C7003DDF57}"/>
              </a:ext>
            </a:extLst>
          </p:cNvPr>
          <p:cNvSpPr txBox="1"/>
          <p:nvPr/>
        </p:nvSpPr>
        <p:spPr>
          <a:xfrm>
            <a:off x="4547063" y="3236394"/>
            <a:ext cx="7802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Институт естествознания и спортивных технологий ГАОУ ВО МГПУ.</a:t>
            </a:r>
          </a:p>
          <a:p>
            <a:r>
              <a:rPr lang="ru-RU" sz="2400" dirty="0"/>
              <a:t>Адрес: 105568, г. Москва, ул. Чечулина, д. 3, корп. 1, </a:t>
            </a:r>
            <a:r>
              <a:rPr lang="ru-RU" sz="2400" dirty="0" err="1"/>
              <a:t>каб</a:t>
            </a:r>
            <a:r>
              <a:rPr lang="ru-RU" sz="2400" dirty="0"/>
              <a:t>. А-209.</a:t>
            </a:r>
          </a:p>
          <a:p>
            <a:r>
              <a:rPr lang="ru-RU" sz="2400" dirty="0"/>
              <a:t>Контакты: 8(925)633-92-09, </a:t>
            </a:r>
            <a:r>
              <a:rPr lang="en-US" sz="2400" dirty="0">
                <a:hlinkClick r:id="rId7"/>
              </a:rPr>
              <a:t>running@mgpu.ru</a:t>
            </a:r>
            <a:r>
              <a:rPr lang="en-US" sz="2400" dirty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6542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6497109-1B8D-CA23-F8DA-CD8AA53F6BD6}"/>
              </a:ext>
            </a:extLst>
          </p:cNvPr>
          <p:cNvSpPr txBox="1"/>
          <p:nvPr/>
        </p:nvSpPr>
        <p:spPr>
          <a:xfrm>
            <a:off x="1095200" y="4183157"/>
            <a:ext cx="6289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400">
                <a:ln>
                  <a:solidFill>
                    <a:schemeClr val="accent1"/>
                  </a:solidFill>
                </a:ln>
                <a:noFill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1.10.2024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2FDB67-E501-9108-7D84-492DD93C154E}"/>
              </a:ext>
            </a:extLst>
          </p:cNvPr>
          <p:cNvSpPr txBox="1"/>
          <p:nvPr/>
        </p:nvSpPr>
        <p:spPr>
          <a:xfrm>
            <a:off x="1095200" y="2138938"/>
            <a:ext cx="6289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n>
                  <a:solidFill>
                    <a:schemeClr val="accent1"/>
                  </a:solidFill>
                </a:ln>
                <a:noFill/>
                <a:latin typeface="+mj-lt"/>
                <a:ea typeface="+mj-ea"/>
                <a:cs typeface="+mj-cs"/>
              </a:rPr>
              <a:t>22.07.2024 – 15.09.2024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F378E-A458-0745-6FD5-7FB46E2F8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Контрольные даты</a:t>
            </a:r>
          </a:p>
        </p:txBody>
      </p:sp>
      <p:pic>
        <p:nvPicPr>
          <p:cNvPr id="5" name="Рисунок 4" descr="Изображение выглядит как Графика, Красочность, линия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C8EF3E19-5A17-DA03-C4F0-1628F8EB1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662" y="3118933"/>
            <a:ext cx="4351338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D896E6-8F7D-D11B-C40D-9EB065A139BC}"/>
              </a:ext>
            </a:extLst>
          </p:cNvPr>
          <p:cNvSpPr txBox="1"/>
          <p:nvPr/>
        </p:nvSpPr>
        <p:spPr>
          <a:xfrm>
            <a:off x="1137352" y="2143214"/>
            <a:ext cx="6289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+mj-lt"/>
                <a:ea typeface="+mj-ea"/>
                <a:cs typeface="+mj-cs"/>
              </a:rPr>
              <a:t>22.07.2024 – 15.09.2024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0554B0-EF1E-892A-D070-F64ED2FCC1DC}"/>
              </a:ext>
            </a:extLst>
          </p:cNvPr>
          <p:cNvSpPr txBox="1"/>
          <p:nvPr/>
        </p:nvSpPr>
        <p:spPr>
          <a:xfrm>
            <a:off x="1137352" y="4183157"/>
            <a:ext cx="6289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+mj-lt"/>
                <a:ea typeface="+mj-ea"/>
                <a:cs typeface="+mj-cs"/>
              </a:rPr>
              <a:t>1.10.2024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C7F61F-D67E-8E70-87DB-01691EA6F45B}"/>
              </a:ext>
            </a:extLst>
          </p:cNvPr>
          <p:cNvSpPr txBox="1"/>
          <p:nvPr/>
        </p:nvSpPr>
        <p:spPr>
          <a:xfrm>
            <a:off x="1137351" y="2916931"/>
            <a:ext cx="6805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Подача заявок в электронном виде на почту </a:t>
            </a:r>
            <a:r>
              <a:rPr lang="en-US" sz="2400" dirty="0">
                <a:hlinkClick r:id="rId3"/>
              </a:rPr>
              <a:t>running@mgpu.ru</a:t>
            </a:r>
            <a:r>
              <a:rPr lang="en-US" sz="2400" dirty="0"/>
              <a:t> 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0AABC1-9BB4-52D7-549A-C8AD43247F0D}"/>
              </a:ext>
            </a:extLst>
          </p:cNvPr>
          <p:cNvSpPr txBox="1"/>
          <p:nvPr/>
        </p:nvSpPr>
        <p:spPr>
          <a:xfrm>
            <a:off x="1137351" y="4952598"/>
            <a:ext cx="6547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Объявление победителей в сообществе </a:t>
            </a:r>
            <a:r>
              <a:rPr lang="en-US" dirty="0">
                <a:hlinkClick r:id="rId4"/>
              </a:rPr>
              <a:t>https://vk.com/more_than_running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676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8F368-6665-0652-0B05-818AC65B9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Требования к участникам</a:t>
            </a:r>
          </a:p>
        </p:txBody>
      </p:sp>
      <p:pic>
        <p:nvPicPr>
          <p:cNvPr id="5" name="Рисунок 4" descr="Изображение выглядит как снимок экрана, Графика, чер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AF444F3-A83C-980D-4085-095FC4D2A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000" y="2594046"/>
            <a:ext cx="5095991" cy="5095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F2B0B-C0B1-9511-D61D-C20546DAACEA}"/>
              </a:ext>
            </a:extLst>
          </p:cNvPr>
          <p:cNvSpPr txBox="1"/>
          <p:nvPr/>
        </p:nvSpPr>
        <p:spPr>
          <a:xfrm>
            <a:off x="4913244" y="4785470"/>
            <a:ext cx="64405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*допускается участие одного наставника без требований к возрасту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3297FD-8B99-DBF7-7B04-CB39C0F7246D}"/>
              </a:ext>
            </a:extLst>
          </p:cNvPr>
          <p:cNvSpPr txBox="1"/>
          <p:nvPr/>
        </p:nvSpPr>
        <p:spPr>
          <a:xfrm>
            <a:off x="4452731" y="2248269"/>
            <a:ext cx="7181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n>
                  <a:solidFill>
                    <a:schemeClr val="accent1"/>
                  </a:solidFill>
                </a:ln>
                <a:noFill/>
                <a:latin typeface="+mj-lt"/>
                <a:ea typeface="+mj-ea"/>
                <a:cs typeface="+mj-cs"/>
              </a:rPr>
              <a:t>Команда: от 10 человек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651E81-A70E-886C-7C08-BF8F757630DD}"/>
              </a:ext>
            </a:extLst>
          </p:cNvPr>
          <p:cNvSpPr txBox="1"/>
          <p:nvPr/>
        </p:nvSpPr>
        <p:spPr>
          <a:xfrm>
            <a:off x="4501748" y="2248268"/>
            <a:ext cx="7067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+mj-lt"/>
                <a:ea typeface="+mj-ea"/>
                <a:cs typeface="+mj-cs"/>
              </a:rPr>
              <a:t>Команда: </a:t>
            </a:r>
            <a:r>
              <a:rPr lang="ru-RU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от</a:t>
            </a:r>
            <a:r>
              <a:rPr lang="ru-RU" sz="4000" dirty="0">
                <a:latin typeface="+mj-lt"/>
                <a:ea typeface="+mj-ea"/>
                <a:cs typeface="+mj-cs"/>
              </a:rPr>
              <a:t> </a:t>
            </a:r>
            <a:r>
              <a:rPr lang="ru-RU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10 человек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5E61BA-8F12-832D-DD17-3E6BC8652172}"/>
              </a:ext>
            </a:extLst>
          </p:cNvPr>
          <p:cNvSpPr txBox="1"/>
          <p:nvPr/>
        </p:nvSpPr>
        <p:spPr>
          <a:xfrm>
            <a:off x="4452731" y="3110475"/>
            <a:ext cx="7181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n>
                  <a:solidFill>
                    <a:schemeClr val="accent1"/>
                  </a:solidFill>
                </a:ln>
                <a:noFill/>
                <a:latin typeface="+mj-lt"/>
                <a:ea typeface="+mj-ea"/>
                <a:cs typeface="+mj-cs"/>
              </a:rPr>
              <a:t>Возраст участников :</a:t>
            </a:r>
            <a:br>
              <a:rPr lang="ru-RU" sz="4000" dirty="0">
                <a:ln>
                  <a:solidFill>
                    <a:schemeClr val="accent1"/>
                  </a:solidFill>
                </a:ln>
                <a:noFill/>
                <a:latin typeface="+mj-lt"/>
                <a:ea typeface="+mj-ea"/>
                <a:cs typeface="+mj-cs"/>
              </a:rPr>
            </a:br>
            <a:r>
              <a:rPr lang="ru-RU" sz="4000" dirty="0">
                <a:ln>
                  <a:solidFill>
                    <a:schemeClr val="accent1"/>
                  </a:solidFill>
                </a:ln>
                <a:noFill/>
                <a:latin typeface="+mj-lt"/>
                <a:ea typeface="+mj-ea"/>
                <a:cs typeface="+mj-cs"/>
              </a:rPr>
              <a:t> от 10 до 35 лет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FC6C1E-5125-7EE9-2183-58523E04CF25}"/>
              </a:ext>
            </a:extLst>
          </p:cNvPr>
          <p:cNvSpPr txBox="1"/>
          <p:nvPr/>
        </p:nvSpPr>
        <p:spPr>
          <a:xfrm>
            <a:off x="4501748" y="3110474"/>
            <a:ext cx="7067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+mj-lt"/>
                <a:ea typeface="+mj-ea"/>
                <a:cs typeface="+mj-cs"/>
              </a:rPr>
              <a:t>Возраст участников:</a:t>
            </a:r>
            <a:br>
              <a:rPr lang="ru-RU" sz="4000" dirty="0">
                <a:latin typeface="+mj-lt"/>
                <a:ea typeface="+mj-ea"/>
                <a:cs typeface="+mj-cs"/>
              </a:rPr>
            </a:br>
            <a:r>
              <a:rPr lang="ru-RU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от 10 до 35 лет</a:t>
            </a:r>
          </a:p>
        </p:txBody>
      </p:sp>
    </p:spTree>
    <p:extLst>
      <p:ext uri="{BB962C8B-B14F-4D97-AF65-F5344CB8AC3E}">
        <p14:creationId xmlns:p14="http://schemas.microsoft.com/office/powerpoint/2010/main" val="4214282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44841-ED34-1116-E5FD-1E91D0A6E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конкурса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44982F-0DCC-8913-5003-63376F959506}"/>
              </a:ext>
            </a:extLst>
          </p:cNvPr>
          <p:cNvSpPr txBox="1"/>
          <p:nvPr/>
        </p:nvSpPr>
        <p:spPr>
          <a:xfrm>
            <a:off x="838200" y="1307831"/>
            <a:ext cx="64405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Involve SemiBold Oblique" panose="02000503040000020004" pitchFamily="50" charset="0"/>
              </a:rPr>
              <a:t>НОМИНАЦИИ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68FC465-B18A-4A7C-53A9-5B7E1430FD0F}"/>
              </a:ext>
            </a:extLst>
          </p:cNvPr>
          <p:cNvSpPr/>
          <p:nvPr/>
        </p:nvSpPr>
        <p:spPr>
          <a:xfrm>
            <a:off x="972766" y="2008761"/>
            <a:ext cx="3448455" cy="58852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Городской маршрут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B7E40FF-A15E-BE76-0F3B-BA667345C8D5}"/>
              </a:ext>
            </a:extLst>
          </p:cNvPr>
          <p:cNvSpPr/>
          <p:nvPr/>
        </p:nvSpPr>
        <p:spPr>
          <a:xfrm>
            <a:off x="4716294" y="2008761"/>
            <a:ext cx="3448455" cy="58852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Семейный маршрут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BC8B330-E73F-1804-BCC0-CF33C2CD64D7}"/>
              </a:ext>
            </a:extLst>
          </p:cNvPr>
          <p:cNvSpPr/>
          <p:nvPr/>
        </p:nvSpPr>
        <p:spPr>
          <a:xfrm>
            <a:off x="8459821" y="2008761"/>
            <a:ext cx="3448455" cy="58852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Зеленый маршрут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01E177C-2115-028E-41DE-6C9E6A972B6C}"/>
              </a:ext>
            </a:extLst>
          </p:cNvPr>
          <p:cNvSpPr/>
          <p:nvPr/>
        </p:nvSpPr>
        <p:spPr>
          <a:xfrm>
            <a:off x="972766" y="3059349"/>
            <a:ext cx="3448455" cy="3035030"/>
          </a:xfrm>
          <a:prstGeom prst="roundRect">
            <a:avLst>
              <a:gd name="adj" fmla="val 13474"/>
            </a:avLst>
          </a:prstGeom>
          <a:solidFill>
            <a:schemeClr val="accent2"/>
          </a:solidFill>
          <a:ln w="762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Составление бегового маршрута в условиях города, включающего просмотр и изучение городских достопримечательностей и особенностей города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A6D20A1-13D1-46AB-D7E4-58BC4282CE07}"/>
              </a:ext>
            </a:extLst>
          </p:cNvPr>
          <p:cNvSpPr/>
          <p:nvPr/>
        </p:nvSpPr>
        <p:spPr>
          <a:xfrm>
            <a:off x="8459820" y="3059349"/>
            <a:ext cx="3448455" cy="3035030"/>
          </a:xfrm>
          <a:prstGeom prst="roundRect">
            <a:avLst>
              <a:gd name="adj" fmla="val 13474"/>
            </a:avLst>
          </a:prstGeom>
          <a:solidFill>
            <a:schemeClr val="accent2"/>
          </a:solidFill>
          <a:ln w="762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Составление бегового маршрута на природных территориях и парках, в том числе с естественнонаучной направленностью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01B43E1-5157-5C8A-F85B-219E77618635}"/>
              </a:ext>
            </a:extLst>
          </p:cNvPr>
          <p:cNvSpPr/>
          <p:nvPr/>
        </p:nvSpPr>
        <p:spPr>
          <a:xfrm>
            <a:off x="4716294" y="3059349"/>
            <a:ext cx="3448455" cy="3035030"/>
          </a:xfrm>
          <a:prstGeom prst="roundRect">
            <a:avLst>
              <a:gd name="adj" fmla="val 13474"/>
            </a:avLst>
          </a:prstGeom>
          <a:solidFill>
            <a:schemeClr val="accent2"/>
          </a:solidFill>
          <a:ln w="762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Составление бегового маршрута, доступного для преодоления всеми членами семьи, в том числе с использованием средств индивидуальной мобильности</a:t>
            </a:r>
          </a:p>
        </p:txBody>
      </p:sp>
      <p:pic>
        <p:nvPicPr>
          <p:cNvPr id="15" name="Рисунок 14" descr="Изображение выглядит как снимок экрана, Графика, чер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2F6F19D-2060-C513-AD16-38E941549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62" y="5826953"/>
            <a:ext cx="461666" cy="46166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нимок экрана, Графика, чер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575E2C4-426F-4ECF-117B-E87FD888D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368" y="1841356"/>
            <a:ext cx="461666" cy="4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0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Изображение выглядит как Графика, Красочность, линия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AA909526-049C-A910-9F0E-37BFAF418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725" y="-360677"/>
            <a:ext cx="1985905" cy="1985905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DA160E9-5EDD-72C9-3403-CAC2832FE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612" y="974018"/>
            <a:ext cx="13719960" cy="685800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Графика, Красочность, линия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8327618B-C329-C095-3BB1-1BEABEA07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805" y="5131122"/>
            <a:ext cx="1985905" cy="198590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71758-D257-99EE-3F77-35FB6C5E9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заявка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C9707C8-D95B-372C-DFE0-4EB1D540B753}"/>
              </a:ext>
            </a:extLst>
          </p:cNvPr>
          <p:cNvGrpSpPr/>
          <p:nvPr/>
        </p:nvGrpSpPr>
        <p:grpSpPr>
          <a:xfrm>
            <a:off x="999113" y="1812283"/>
            <a:ext cx="569067" cy="737344"/>
            <a:chOff x="781456" y="1690687"/>
            <a:chExt cx="569067" cy="737344"/>
          </a:xfrm>
        </p:grpSpPr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id="{3F56769B-6BFC-BD4D-E1B7-EA60AB0E089D}"/>
                </a:ext>
              </a:extLst>
            </p:cNvPr>
            <p:cNvSpPr txBox="1">
              <a:spLocks/>
            </p:cNvSpPr>
            <p:nvPr/>
          </p:nvSpPr>
          <p:spPr>
            <a:xfrm>
              <a:off x="781456" y="1690688"/>
              <a:ext cx="512323" cy="7373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5400" dirty="0">
                  <a:ln>
                    <a:solidFill>
                      <a:schemeClr val="accent1"/>
                    </a:solidFill>
                  </a:ln>
                  <a:noFill/>
                </a:rPr>
                <a:t>1</a:t>
              </a:r>
            </a:p>
          </p:txBody>
        </p:sp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id="{07CAD2B7-CA5F-6A32-9576-6B158F43DCDC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690687"/>
              <a:ext cx="512323" cy="7373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5400" dirty="0"/>
                <a:t>1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C2B77C2-04CD-26FA-0099-2A7E6352EDAB}"/>
              </a:ext>
            </a:extLst>
          </p:cNvPr>
          <p:cNvGrpSpPr/>
          <p:nvPr/>
        </p:nvGrpSpPr>
        <p:grpSpPr>
          <a:xfrm>
            <a:off x="999113" y="4035187"/>
            <a:ext cx="569067" cy="737344"/>
            <a:chOff x="781456" y="1690687"/>
            <a:chExt cx="569067" cy="737344"/>
          </a:xfrm>
        </p:grpSpPr>
        <p:sp>
          <p:nvSpPr>
            <p:cNvPr id="13" name="Заголовок 1">
              <a:extLst>
                <a:ext uri="{FF2B5EF4-FFF2-40B4-BE49-F238E27FC236}">
                  <a16:creationId xmlns:a16="http://schemas.microsoft.com/office/drawing/2014/main" id="{EFAAE77D-B2A2-31D2-3A8F-1253F2182D61}"/>
                </a:ext>
              </a:extLst>
            </p:cNvPr>
            <p:cNvSpPr txBox="1">
              <a:spLocks/>
            </p:cNvSpPr>
            <p:nvPr/>
          </p:nvSpPr>
          <p:spPr>
            <a:xfrm>
              <a:off x="781456" y="1690688"/>
              <a:ext cx="512323" cy="7373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5400" dirty="0">
                  <a:ln>
                    <a:solidFill>
                      <a:schemeClr val="accent1"/>
                    </a:solidFill>
                  </a:ln>
                  <a:noFill/>
                </a:rPr>
                <a:t>3</a:t>
              </a:r>
            </a:p>
          </p:txBody>
        </p:sp>
        <p:sp>
          <p:nvSpPr>
            <p:cNvPr id="14" name="Заголовок 1">
              <a:extLst>
                <a:ext uri="{FF2B5EF4-FFF2-40B4-BE49-F238E27FC236}">
                  <a16:creationId xmlns:a16="http://schemas.microsoft.com/office/drawing/2014/main" id="{6461F754-5B93-6FCA-B0F2-6AF5996721E8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690687"/>
              <a:ext cx="512323" cy="7373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5400" dirty="0"/>
                <a:t>3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A36EDB1-45C0-5BF4-32C2-CE2C5FCE4679}"/>
              </a:ext>
            </a:extLst>
          </p:cNvPr>
          <p:cNvGrpSpPr/>
          <p:nvPr/>
        </p:nvGrpSpPr>
        <p:grpSpPr>
          <a:xfrm>
            <a:off x="999113" y="2923735"/>
            <a:ext cx="569067" cy="737344"/>
            <a:chOff x="781456" y="1690687"/>
            <a:chExt cx="569067" cy="737344"/>
          </a:xfrm>
        </p:grpSpPr>
        <p:sp>
          <p:nvSpPr>
            <p:cNvPr id="16" name="Заголовок 1">
              <a:extLst>
                <a:ext uri="{FF2B5EF4-FFF2-40B4-BE49-F238E27FC236}">
                  <a16:creationId xmlns:a16="http://schemas.microsoft.com/office/drawing/2014/main" id="{8B0DB885-5A58-1396-73CD-6EC0FFA247AD}"/>
                </a:ext>
              </a:extLst>
            </p:cNvPr>
            <p:cNvSpPr txBox="1">
              <a:spLocks/>
            </p:cNvSpPr>
            <p:nvPr/>
          </p:nvSpPr>
          <p:spPr>
            <a:xfrm>
              <a:off x="781456" y="1690688"/>
              <a:ext cx="512323" cy="7373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5400" dirty="0">
                  <a:ln>
                    <a:solidFill>
                      <a:schemeClr val="accent1"/>
                    </a:solidFill>
                  </a:ln>
                  <a:noFill/>
                </a:rPr>
                <a:t>2</a:t>
              </a:r>
            </a:p>
          </p:txBody>
        </p:sp>
        <p:sp>
          <p:nvSpPr>
            <p:cNvPr id="17" name="Заголовок 1">
              <a:extLst>
                <a:ext uri="{FF2B5EF4-FFF2-40B4-BE49-F238E27FC236}">
                  <a16:creationId xmlns:a16="http://schemas.microsoft.com/office/drawing/2014/main" id="{4A759963-4877-6AB2-70BC-252EC6495EFE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690687"/>
              <a:ext cx="512323" cy="7373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5400" dirty="0"/>
                <a:t>2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FC5BD711-8A97-0DA0-C3F9-511BC6A037B3}"/>
              </a:ext>
            </a:extLst>
          </p:cNvPr>
          <p:cNvGrpSpPr/>
          <p:nvPr/>
        </p:nvGrpSpPr>
        <p:grpSpPr>
          <a:xfrm>
            <a:off x="999113" y="5331303"/>
            <a:ext cx="569067" cy="737344"/>
            <a:chOff x="781456" y="1690687"/>
            <a:chExt cx="569067" cy="737344"/>
          </a:xfrm>
        </p:grpSpPr>
        <p:sp>
          <p:nvSpPr>
            <p:cNvPr id="19" name="Заголовок 1">
              <a:extLst>
                <a:ext uri="{FF2B5EF4-FFF2-40B4-BE49-F238E27FC236}">
                  <a16:creationId xmlns:a16="http://schemas.microsoft.com/office/drawing/2014/main" id="{EEE76785-0781-9113-BF6E-2799EECC9A6A}"/>
                </a:ext>
              </a:extLst>
            </p:cNvPr>
            <p:cNvSpPr txBox="1">
              <a:spLocks/>
            </p:cNvSpPr>
            <p:nvPr/>
          </p:nvSpPr>
          <p:spPr>
            <a:xfrm>
              <a:off x="781456" y="1690688"/>
              <a:ext cx="512323" cy="7373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5400" dirty="0">
                  <a:ln>
                    <a:solidFill>
                      <a:schemeClr val="accent1"/>
                    </a:solidFill>
                  </a:ln>
                  <a:noFill/>
                </a:rPr>
                <a:t>4</a:t>
              </a:r>
            </a:p>
          </p:txBody>
        </p:sp>
        <p:sp>
          <p:nvSpPr>
            <p:cNvPr id="20" name="Заголовок 1">
              <a:extLst>
                <a:ext uri="{FF2B5EF4-FFF2-40B4-BE49-F238E27FC236}">
                  <a16:creationId xmlns:a16="http://schemas.microsoft.com/office/drawing/2014/main" id="{9CE84942-F014-98E2-AF63-7C6A4A511140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690687"/>
              <a:ext cx="512323" cy="73734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5400" dirty="0"/>
                <a:t>4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DFC36A7-58D7-58DB-8E4A-4559FB33BECF}"/>
              </a:ext>
            </a:extLst>
          </p:cNvPr>
          <p:cNvSpPr txBox="1"/>
          <p:nvPr/>
        </p:nvSpPr>
        <p:spPr>
          <a:xfrm>
            <a:off x="1901757" y="1765455"/>
            <a:ext cx="7592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Подробное текстовое описание маршрута с указанием его особенностей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3ADD3A-0385-AF7C-E6B1-D251E660A79B}"/>
              </a:ext>
            </a:extLst>
          </p:cNvPr>
          <p:cNvSpPr txBox="1"/>
          <p:nvPr/>
        </p:nvSpPr>
        <p:spPr>
          <a:xfrm>
            <a:off x="1901757" y="2872830"/>
            <a:ext cx="7592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Карта маршрута в формате </a:t>
            </a:r>
            <a:r>
              <a:rPr lang="ru-RU" sz="2400" dirty="0" err="1"/>
              <a:t>gpx</a:t>
            </a:r>
            <a:r>
              <a:rPr lang="ru-RU" sz="2400" dirty="0"/>
              <a:t> (можно скачать с часов или мобильного устройства)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98E041-3758-A9CA-B8AE-728CE2C4381D}"/>
              </a:ext>
            </a:extLst>
          </p:cNvPr>
          <p:cNvSpPr txBox="1"/>
          <p:nvPr/>
        </p:nvSpPr>
        <p:spPr>
          <a:xfrm>
            <a:off x="1901757" y="3803693"/>
            <a:ext cx="8993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Видео-превью с описанием особенностей маршрута и демонстрацией наиболее важных и интересных деталей маршрута (до 2 минут)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5E6585-0CD5-D68F-2FCF-3A16B13CF0E5}"/>
              </a:ext>
            </a:extLst>
          </p:cNvPr>
          <p:cNvSpPr txBox="1"/>
          <p:nvPr/>
        </p:nvSpPr>
        <p:spPr>
          <a:xfrm>
            <a:off x="1820693" y="5284477"/>
            <a:ext cx="8993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Подтверждение проведения пробежек по маршруту (фото и видеоматериалы) </a:t>
            </a:r>
          </a:p>
        </p:txBody>
      </p:sp>
    </p:spTree>
    <p:extLst>
      <p:ext uri="{BB962C8B-B14F-4D97-AF65-F5344CB8AC3E}">
        <p14:creationId xmlns:p14="http://schemas.microsoft.com/office/powerpoint/2010/main" val="3695028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CBE61E-EE1A-7474-9ACD-55D26D1944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08B90-91CF-E98D-8A25-1C6D999DC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пример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13D84-FA84-3BEB-6101-E667F94F8F4A}"/>
              </a:ext>
            </a:extLst>
          </p:cNvPr>
          <p:cNvSpPr txBox="1"/>
          <p:nvPr/>
        </p:nvSpPr>
        <p:spPr>
          <a:xfrm>
            <a:off x="838200" y="1419699"/>
            <a:ext cx="99692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Involve SemiBold Oblique" panose="02000503040000020004" pitchFamily="50" charset="0"/>
              </a:rPr>
              <a:t>БЕГОВОЙ МАРШРУТ – БЕГОВАЯ ИСТРА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8766A2-6D1A-6624-B87F-F3FFC7BD923A}"/>
              </a:ext>
            </a:extLst>
          </p:cNvPr>
          <p:cNvSpPr txBox="1"/>
          <p:nvPr/>
        </p:nvSpPr>
        <p:spPr>
          <a:xfrm>
            <a:off x="838200" y="1846330"/>
            <a:ext cx="99692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Involve SemiBold Oblique" panose="02000503040000020004" pitchFamily="50" charset="0"/>
              </a:rPr>
              <a:t>номинация – Городской маршрут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9A6AC9-0837-BBFF-E588-55D73EB7FCA8}"/>
              </a:ext>
            </a:extLst>
          </p:cNvPr>
          <p:cNvSpPr txBox="1"/>
          <p:nvPr/>
        </p:nvSpPr>
        <p:spPr>
          <a:xfrm>
            <a:off x="838200" y="2602148"/>
            <a:ext cx="48103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chemeClr val="bg1"/>
                </a:solidFill>
              </a:rPr>
              <a:t>Описание маршрута:</a:t>
            </a:r>
            <a:r>
              <a:rPr lang="ru-RU" dirty="0">
                <a:solidFill>
                  <a:schemeClr val="bg1"/>
                </a:solidFill>
              </a:rPr>
              <a:t> Беговой маршрут в городском округе Истра. </a:t>
            </a:r>
          </a:p>
          <a:p>
            <a:r>
              <a:rPr lang="ru-RU" dirty="0">
                <a:solidFill>
                  <a:schemeClr val="bg1"/>
                </a:solidFill>
              </a:rPr>
              <a:t>Маршрут является городским и интересен тем, что он проходит через главные достопримечательности Истры – Воскресенский Ново-Иерусалимский монастырь и городской парк Истра. Маршрут сам по себе не продолжительный и его протяженность  составляет менее 5 км, перепад высоты - 60 метров. </a:t>
            </a:r>
            <a:endParaRPr lang="ru-RU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r>
              <a:rPr lang="ru-RU" dirty="0">
                <a:solidFill>
                  <a:schemeClr val="bg1"/>
                </a:solidFill>
              </a:rPr>
              <a:t>Видео-превью: </a:t>
            </a:r>
            <a:r>
              <a:rPr lang="ru-RU" dirty="0">
                <a:solidFill>
                  <a:schemeClr val="bg1"/>
                </a:solidFill>
                <a:highlight>
                  <a:srgbClr val="FFFF00"/>
                </a:highlight>
                <a:hlinkClick r:id="rId2"/>
              </a:rPr>
              <a:t>ССЫЛКА</a:t>
            </a:r>
            <a:endParaRPr lang="ru-RU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226FA1-5202-6247-D6B6-48B77BBFA6BE}"/>
              </a:ext>
            </a:extLst>
          </p:cNvPr>
          <p:cNvSpPr txBox="1"/>
          <p:nvPr/>
        </p:nvSpPr>
        <p:spPr>
          <a:xfrm>
            <a:off x="6421880" y="6083434"/>
            <a:ext cx="481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GPX-</a:t>
            </a:r>
            <a:r>
              <a:rPr lang="ru-RU" dirty="0">
                <a:solidFill>
                  <a:schemeClr val="bg1"/>
                </a:solidFill>
              </a:rPr>
              <a:t>трек: </a:t>
            </a:r>
            <a:r>
              <a:rPr lang="ru-RU" dirty="0">
                <a:solidFill>
                  <a:schemeClr val="bg1"/>
                </a:solidFill>
                <a:highlight>
                  <a:srgbClr val="FFFF00"/>
                </a:highlight>
                <a:hlinkClick r:id="rId3"/>
              </a:rPr>
              <a:t>ССЫЛКА</a:t>
            </a:r>
            <a:endParaRPr lang="ru-RU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FA0E09-0865-D547-5DD9-EE59DDC98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880" y="2602148"/>
            <a:ext cx="4856256" cy="3213366"/>
          </a:xfrm>
          <a:prstGeom prst="rect">
            <a:avLst/>
          </a:prstGeom>
        </p:spPr>
      </p:pic>
      <p:pic>
        <p:nvPicPr>
          <p:cNvPr id="13" name="Рисунок 12" descr="Маркер со сплошной заливкой">
            <a:extLst>
              <a:ext uri="{FF2B5EF4-FFF2-40B4-BE49-F238E27FC236}">
                <a16:creationId xmlns:a16="http://schemas.microsoft.com/office/drawing/2014/main" id="{D2B227A2-1A18-4735-1F34-BD4667499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65860" y="3795405"/>
            <a:ext cx="413426" cy="413426"/>
          </a:xfrm>
          <a:prstGeom prst="rect">
            <a:avLst/>
          </a:prstGeom>
        </p:spPr>
      </p:pic>
      <p:pic>
        <p:nvPicPr>
          <p:cNvPr id="17" name="Рисунок 16" descr="Маркер со сплошной заливкой">
            <a:extLst>
              <a:ext uri="{FF2B5EF4-FFF2-40B4-BE49-F238E27FC236}">
                <a16:creationId xmlns:a16="http://schemas.microsoft.com/office/drawing/2014/main" id="{0827F730-E211-B8E0-AFA3-3750BA79B7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94004" y="4458765"/>
            <a:ext cx="413426" cy="41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674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0C9032A-EEBD-D3F2-05DF-29E58E548629}"/>
              </a:ext>
            </a:extLst>
          </p:cNvPr>
          <p:cNvSpPr/>
          <p:nvPr/>
        </p:nvSpPr>
        <p:spPr>
          <a:xfrm>
            <a:off x="947636" y="2281136"/>
            <a:ext cx="10296728" cy="4265580"/>
          </a:xfrm>
          <a:prstGeom prst="roundRect">
            <a:avLst>
              <a:gd name="adj" fmla="val 1662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EA83A45-870B-B262-6717-63A380B57C6A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Критерии оценки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EF94E-EB94-5917-838F-2BC22F5C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245" y="1558720"/>
            <a:ext cx="2468041" cy="1325563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ln w="28575"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Общие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DA4D495-057A-0894-05A7-F60E60DD43A8}"/>
              </a:ext>
            </a:extLst>
          </p:cNvPr>
          <p:cNvSpPr/>
          <p:nvPr/>
        </p:nvSpPr>
        <p:spPr>
          <a:xfrm>
            <a:off x="1886249" y="2677486"/>
            <a:ext cx="3458817" cy="54665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Логичность маршрута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C3A6D67-10FB-FF1A-E1BE-1C429AD2A313}"/>
              </a:ext>
            </a:extLst>
          </p:cNvPr>
          <p:cNvSpPr/>
          <p:nvPr/>
        </p:nvSpPr>
        <p:spPr>
          <a:xfrm>
            <a:off x="1895501" y="4426673"/>
            <a:ext cx="3458817" cy="70785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Инфраструктура маршрута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4F09275-7C74-C8B0-CA8C-9CD70CE2C700}"/>
              </a:ext>
            </a:extLst>
          </p:cNvPr>
          <p:cNvSpPr/>
          <p:nvPr/>
        </p:nvSpPr>
        <p:spPr>
          <a:xfrm>
            <a:off x="1884038" y="5271140"/>
            <a:ext cx="3458817" cy="11116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Наличие отражения субъекта в построенном маршруте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FF6ACEF-8D52-0CE6-3F88-CF14BBA671DF}"/>
              </a:ext>
            </a:extLst>
          </p:cNvPr>
          <p:cNvSpPr/>
          <p:nvPr/>
        </p:nvSpPr>
        <p:spPr>
          <a:xfrm>
            <a:off x="1895501" y="3360751"/>
            <a:ext cx="3458817" cy="9293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Соответствие требованиям к протяженности маршрута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DCFA95F-B9D2-01A4-C3A8-83FBA6923A4B}"/>
              </a:ext>
            </a:extLst>
          </p:cNvPr>
          <p:cNvSpPr/>
          <p:nvPr/>
        </p:nvSpPr>
        <p:spPr>
          <a:xfrm>
            <a:off x="6937907" y="2677486"/>
            <a:ext cx="3458817" cy="73715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Качество описания маршрута 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420C939-EE3C-6CE9-B390-E49A5C825738}"/>
              </a:ext>
            </a:extLst>
          </p:cNvPr>
          <p:cNvSpPr/>
          <p:nvPr/>
        </p:nvSpPr>
        <p:spPr>
          <a:xfrm>
            <a:off x="6937908" y="5185196"/>
            <a:ext cx="3458817" cy="10568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Организация пробежки на разработанном маршруте</a:t>
            </a:r>
          </a:p>
        </p:txBody>
      </p:sp>
      <p:pic>
        <p:nvPicPr>
          <p:cNvPr id="21" name="Рисунок 20" descr="Изображение выглядит как снимок экрана, Графика, чер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F6C6632-3FFA-E1E7-F20F-C4C80972D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62" y="5826953"/>
            <a:ext cx="461666" cy="46166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нимок экрана, Графика, чер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40A13EC-F95B-04B1-2AC7-F8BF2764F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249" y="2316890"/>
            <a:ext cx="461666" cy="461666"/>
          </a:xfrm>
          <a:prstGeom prst="rect">
            <a:avLst/>
          </a:prstGeom>
        </p:spPr>
      </p:pic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56559514-97E8-A198-FE4A-68CB9A0AFCFC}"/>
              </a:ext>
            </a:extLst>
          </p:cNvPr>
          <p:cNvSpPr txBox="1">
            <a:spLocks/>
          </p:cNvSpPr>
          <p:nvPr/>
        </p:nvSpPr>
        <p:spPr>
          <a:xfrm>
            <a:off x="5621513" y="3548080"/>
            <a:ext cx="10399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>
                <a:ln w="28575"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70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AD6A7371-855F-B81F-22E0-428E6522784E}"/>
              </a:ext>
            </a:extLst>
          </p:cNvPr>
          <p:cNvSpPr txBox="1">
            <a:spLocks/>
          </p:cNvSpPr>
          <p:nvPr/>
        </p:nvSpPr>
        <p:spPr>
          <a:xfrm>
            <a:off x="5438742" y="3950412"/>
            <a:ext cx="1405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n w="28575"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баллов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343DCDD2-A207-9B17-99D7-F6F322D38E0D}"/>
              </a:ext>
            </a:extLst>
          </p:cNvPr>
          <p:cNvSpPr/>
          <p:nvPr/>
        </p:nvSpPr>
        <p:spPr>
          <a:xfrm>
            <a:off x="6937907" y="3637136"/>
            <a:ext cx="3458817" cy="13255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Соответствие видео-превью маршрута и его описания самому маршруту</a:t>
            </a:r>
          </a:p>
        </p:txBody>
      </p:sp>
    </p:spTree>
    <p:extLst>
      <p:ext uri="{BB962C8B-B14F-4D97-AF65-F5344CB8AC3E}">
        <p14:creationId xmlns:p14="http://schemas.microsoft.com/office/powerpoint/2010/main" val="244652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0C9032A-EEBD-D3F2-05DF-29E58E548629}"/>
              </a:ext>
            </a:extLst>
          </p:cNvPr>
          <p:cNvSpPr/>
          <p:nvPr/>
        </p:nvSpPr>
        <p:spPr>
          <a:xfrm>
            <a:off x="947636" y="2281136"/>
            <a:ext cx="10296728" cy="4265580"/>
          </a:xfrm>
          <a:prstGeom prst="roundRect">
            <a:avLst>
              <a:gd name="adj" fmla="val 1662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EA83A45-870B-B262-6717-63A380B57C6A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Критерии оценки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EF94E-EB94-5917-838F-2BC22F5C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245" y="1558720"/>
            <a:ext cx="6847181" cy="1325563"/>
          </a:xfrm>
        </p:spPr>
        <p:txBody>
          <a:bodyPr>
            <a:normAutofit/>
          </a:bodyPr>
          <a:lstStyle/>
          <a:p>
            <a:r>
              <a:rPr lang="ru-RU" sz="5400" dirty="0">
                <a:ln w="28575"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Зеленый маршрут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DA4D495-057A-0894-05A7-F60E60DD43A8}"/>
              </a:ext>
            </a:extLst>
          </p:cNvPr>
          <p:cNvSpPr/>
          <p:nvPr/>
        </p:nvSpPr>
        <p:spPr>
          <a:xfrm>
            <a:off x="2144032" y="3008807"/>
            <a:ext cx="3458817" cy="54665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Безопасность маршрута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4F09275-7C74-C8B0-CA8C-9CD70CE2C700}"/>
              </a:ext>
            </a:extLst>
          </p:cNvPr>
          <p:cNvSpPr/>
          <p:nvPr/>
        </p:nvSpPr>
        <p:spPr>
          <a:xfrm>
            <a:off x="2144032" y="4946161"/>
            <a:ext cx="3458817" cy="11116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Естественнонаучный аспект маршрута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FF6ACEF-8D52-0CE6-3F88-CF14BBA671DF}"/>
              </a:ext>
            </a:extLst>
          </p:cNvPr>
          <p:cNvSpPr/>
          <p:nvPr/>
        </p:nvSpPr>
        <p:spPr>
          <a:xfrm>
            <a:off x="6341518" y="3786155"/>
            <a:ext cx="3458817" cy="9293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Природное разнообразие маршрута </a:t>
            </a:r>
          </a:p>
        </p:txBody>
      </p:sp>
      <p:pic>
        <p:nvPicPr>
          <p:cNvPr id="21" name="Рисунок 20" descr="Изображение выглядит как снимок экрана, Графика, чер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F6C6632-3FFA-E1E7-F20F-C4C80972D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62" y="5826953"/>
            <a:ext cx="461666" cy="46166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нимок экрана, Графика, чер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40A13EC-F95B-04B1-2AC7-F8BF2764F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249" y="2316890"/>
            <a:ext cx="461666" cy="461666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C2BAF3-4D7B-107D-1AAE-EB03F181549B}"/>
              </a:ext>
            </a:extLst>
          </p:cNvPr>
          <p:cNvSpPr txBox="1">
            <a:spLocks/>
          </p:cNvSpPr>
          <p:nvPr/>
        </p:nvSpPr>
        <p:spPr>
          <a:xfrm>
            <a:off x="9059418" y="5099641"/>
            <a:ext cx="10399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>
                <a:ln w="28575"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415998D-98E8-2FD3-1CEA-84E5496943A6}"/>
              </a:ext>
            </a:extLst>
          </p:cNvPr>
          <p:cNvSpPr txBox="1">
            <a:spLocks/>
          </p:cNvSpPr>
          <p:nvPr/>
        </p:nvSpPr>
        <p:spPr>
          <a:xfrm>
            <a:off x="8876647" y="5501973"/>
            <a:ext cx="1405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n w="28575"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баллов</a:t>
            </a:r>
          </a:p>
        </p:txBody>
      </p:sp>
    </p:spTree>
    <p:extLst>
      <p:ext uri="{BB962C8B-B14F-4D97-AF65-F5344CB8AC3E}">
        <p14:creationId xmlns:p14="http://schemas.microsoft.com/office/powerpoint/2010/main" val="999065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0C9032A-EEBD-D3F2-05DF-29E58E548629}"/>
              </a:ext>
            </a:extLst>
          </p:cNvPr>
          <p:cNvSpPr/>
          <p:nvPr/>
        </p:nvSpPr>
        <p:spPr>
          <a:xfrm>
            <a:off x="947636" y="2281136"/>
            <a:ext cx="10296728" cy="4265580"/>
          </a:xfrm>
          <a:prstGeom prst="roundRect">
            <a:avLst>
              <a:gd name="adj" fmla="val 1662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EA83A45-870B-B262-6717-63A380B57C6A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Критерии оценки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EF94E-EB94-5917-838F-2BC22F5C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245" y="1558720"/>
            <a:ext cx="6847181" cy="1325563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ln w="28575"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семейный маршрут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DA4D495-057A-0894-05A7-F60E60DD43A8}"/>
              </a:ext>
            </a:extLst>
          </p:cNvPr>
          <p:cNvSpPr/>
          <p:nvPr/>
        </p:nvSpPr>
        <p:spPr>
          <a:xfrm>
            <a:off x="2144032" y="3008807"/>
            <a:ext cx="3458817" cy="54665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Безопасность маршрута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4F09275-7C74-C8B0-CA8C-9CD70CE2C700}"/>
              </a:ext>
            </a:extLst>
          </p:cNvPr>
          <p:cNvSpPr/>
          <p:nvPr/>
        </p:nvSpPr>
        <p:spPr>
          <a:xfrm>
            <a:off x="2144032" y="4946161"/>
            <a:ext cx="3458817" cy="111162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Культурные особенности маршрута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FF6ACEF-8D52-0CE6-3F88-CF14BBA671DF}"/>
              </a:ext>
            </a:extLst>
          </p:cNvPr>
          <p:cNvSpPr/>
          <p:nvPr/>
        </p:nvSpPr>
        <p:spPr>
          <a:xfrm>
            <a:off x="6326927" y="3654823"/>
            <a:ext cx="3458817" cy="119197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Доступность для средств индивидуальной мобильности</a:t>
            </a:r>
          </a:p>
        </p:txBody>
      </p:sp>
      <p:pic>
        <p:nvPicPr>
          <p:cNvPr id="21" name="Рисунок 20" descr="Изображение выглядит как снимок экрана, Графика, чер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F6C6632-3FFA-E1E7-F20F-C4C80972D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62" y="5826953"/>
            <a:ext cx="461666" cy="46166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нимок экрана, Графика, черн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40A13EC-F95B-04B1-2AC7-F8BF2764F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249" y="2316890"/>
            <a:ext cx="461666" cy="461666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C2BAF3-4D7B-107D-1AAE-EB03F181549B}"/>
              </a:ext>
            </a:extLst>
          </p:cNvPr>
          <p:cNvSpPr txBox="1">
            <a:spLocks/>
          </p:cNvSpPr>
          <p:nvPr/>
        </p:nvSpPr>
        <p:spPr>
          <a:xfrm>
            <a:off x="9059418" y="5099641"/>
            <a:ext cx="10399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dirty="0">
                <a:ln w="28575"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415998D-98E8-2FD3-1CEA-84E5496943A6}"/>
              </a:ext>
            </a:extLst>
          </p:cNvPr>
          <p:cNvSpPr txBox="1">
            <a:spLocks/>
          </p:cNvSpPr>
          <p:nvPr/>
        </p:nvSpPr>
        <p:spPr>
          <a:xfrm>
            <a:off x="8876647" y="5501973"/>
            <a:ext cx="14054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n w="28575"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баллов</a:t>
            </a:r>
          </a:p>
        </p:txBody>
      </p:sp>
    </p:spTree>
    <p:extLst>
      <p:ext uri="{BB962C8B-B14F-4D97-AF65-F5344CB8AC3E}">
        <p14:creationId xmlns:p14="http://schemas.microsoft.com/office/powerpoint/2010/main" val="34212490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вижение первых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BF296"/>
      </a:accent1>
      <a:accent2>
        <a:srgbClr val="FFFFFF"/>
      </a:accent2>
      <a:accent3>
        <a:srgbClr val="000000"/>
      </a:accent3>
      <a:accent4>
        <a:srgbClr val="C1F0C8"/>
      </a:accent4>
      <a:accent5>
        <a:srgbClr val="84E291"/>
      </a:accent5>
      <a:accent6>
        <a:srgbClr val="47D45A"/>
      </a:accent6>
      <a:hlink>
        <a:srgbClr val="467886"/>
      </a:hlink>
      <a:folHlink>
        <a:srgbClr val="96607D"/>
      </a:folHlink>
    </a:clrScheme>
    <a:fontScheme name="Движение первых">
      <a:majorFont>
        <a:latin typeface="Uni Sans Heavy Italic CAPS"/>
        <a:ea typeface=""/>
        <a:cs typeface=""/>
      </a:majorFont>
      <a:minorFont>
        <a:latin typeface="Involv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Движение первых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3BF296"/>
    </a:accent1>
    <a:accent2>
      <a:srgbClr val="FFFFFF"/>
    </a:accent2>
    <a:accent3>
      <a:srgbClr val="000000"/>
    </a:accent3>
    <a:accent4>
      <a:srgbClr val="C1F0C8"/>
    </a:accent4>
    <a:accent5>
      <a:srgbClr val="84E291"/>
    </a:accent5>
    <a:accent6>
      <a:srgbClr val="47D45A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Движение первых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3BF296"/>
    </a:accent1>
    <a:accent2>
      <a:srgbClr val="FFFFFF"/>
    </a:accent2>
    <a:accent3>
      <a:srgbClr val="000000"/>
    </a:accent3>
    <a:accent4>
      <a:srgbClr val="C1F0C8"/>
    </a:accent4>
    <a:accent5>
      <a:srgbClr val="84E291"/>
    </a:accent5>
    <a:accent6>
      <a:srgbClr val="47D45A"/>
    </a:accent6>
    <a:hlink>
      <a:srgbClr val="467886"/>
    </a:hlink>
    <a:folHlink>
      <a:srgbClr val="96607D"/>
    </a:folHlink>
  </a:clrScheme>
</a:themeOverride>
</file>

<file path=ppt/theme/themeOverride3.xml><?xml version="1.0" encoding="utf-8"?>
<a:themeOverride xmlns:a="http://schemas.openxmlformats.org/drawingml/2006/main">
  <a:clrScheme name="Движение первых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3BF296"/>
    </a:accent1>
    <a:accent2>
      <a:srgbClr val="FFFFFF"/>
    </a:accent2>
    <a:accent3>
      <a:srgbClr val="000000"/>
    </a:accent3>
    <a:accent4>
      <a:srgbClr val="C1F0C8"/>
    </a:accent4>
    <a:accent5>
      <a:srgbClr val="84E291"/>
    </a:accent5>
    <a:accent6>
      <a:srgbClr val="47D45A"/>
    </a:accent6>
    <a:hlink>
      <a:srgbClr val="467886"/>
    </a:hlink>
    <a:folHlink>
      <a:srgbClr val="96607D"/>
    </a:folHlink>
  </a:clrScheme>
</a:themeOverride>
</file>

<file path=ppt/theme/themeOverride4.xml><?xml version="1.0" encoding="utf-8"?>
<a:themeOverride xmlns:a="http://schemas.openxmlformats.org/drawingml/2006/main">
  <a:clrScheme name="Движение первых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3BF296"/>
    </a:accent1>
    <a:accent2>
      <a:srgbClr val="FFFFFF"/>
    </a:accent2>
    <a:accent3>
      <a:srgbClr val="000000"/>
    </a:accent3>
    <a:accent4>
      <a:srgbClr val="C1F0C8"/>
    </a:accent4>
    <a:accent5>
      <a:srgbClr val="84E291"/>
    </a:accent5>
    <a:accent6>
      <a:srgbClr val="47D45A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607</Words>
  <Application>Microsoft Office PowerPoint</Application>
  <PresentationFormat>Широкоэкранный</PresentationFormat>
  <Paragraphs>120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Uni Sans Heavy Italic CAPS</vt:lpstr>
      <vt:lpstr>Arial</vt:lpstr>
      <vt:lpstr>Involve</vt:lpstr>
      <vt:lpstr>Involve SemiBold Oblique</vt:lpstr>
      <vt:lpstr>Тема Office</vt:lpstr>
      <vt:lpstr>Маршрут построен</vt:lpstr>
      <vt:lpstr>Контрольные даты</vt:lpstr>
      <vt:lpstr>Требования к участникам</vt:lpstr>
      <vt:lpstr>Программа конкурса </vt:lpstr>
      <vt:lpstr>заявка</vt:lpstr>
      <vt:lpstr>пример</vt:lpstr>
      <vt:lpstr>Общие</vt:lpstr>
      <vt:lpstr>Зеленый маршрут</vt:lpstr>
      <vt:lpstr>семейный маршрут</vt:lpstr>
      <vt:lpstr>городской маршрут</vt:lpstr>
      <vt:lpstr>Пример оценивания </vt:lpstr>
      <vt:lpstr>Пример оценивания </vt:lpstr>
      <vt:lpstr>Пример оценивания </vt:lpstr>
      <vt:lpstr>Пример оценивания </vt:lpstr>
      <vt:lpstr>Контакты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Самаричева Екатерина Сергеевна</dc:creator>
  <cp:lastModifiedBy>Самаричева Екатерина Сергеевна</cp:lastModifiedBy>
  <cp:revision>20</cp:revision>
  <dcterms:created xsi:type="dcterms:W3CDTF">2024-07-05T10:49:45Z</dcterms:created>
  <dcterms:modified xsi:type="dcterms:W3CDTF">2024-08-12T12:34:54Z</dcterms:modified>
</cp:coreProperties>
</file>