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2" r:id="rId2"/>
    <p:sldId id="259" r:id="rId3"/>
    <p:sldId id="260" r:id="rId4"/>
    <p:sldId id="261" r:id="rId5"/>
    <p:sldId id="263" r:id="rId6"/>
    <p:sldId id="265" r:id="rId7"/>
    <p:sldId id="264" r:id="rId8"/>
    <p:sldId id="266" r:id="rId9"/>
    <p:sldId id="256" r:id="rId10"/>
    <p:sldId id="257" r:id="rId11"/>
    <p:sldId id="258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9900"/>
    <a:srgbClr val="963A98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243" y="4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48FA8-D7C8-4641-8376-7E5199E35CB0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B75AB-139D-4C46-9B99-07E23E2E9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539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AB75AB-139D-4C46-9B99-07E23E2E9D6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88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575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071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77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94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81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32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2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36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52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347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5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DABF-736C-47F0-B74E-C006BB11FC0F}" type="datetimeFigureOut">
              <a:rPr lang="ru-RU" smtClean="0"/>
              <a:t>20.10.2025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561DD-E514-4063-92E8-50F979013A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62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153" y="313201"/>
            <a:ext cx="8339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 «Тенденции в естественно-научном образовании в дошкольном и младшем школьном возрасте»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318" y="2780928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проблемах естественно-научной подготовки обучающихся раннего школьного возраста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1772816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октября 2025 год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9FAF54-8DC9-4DB7-A344-1EA5C700EF26}"/>
              </a:ext>
            </a:extLst>
          </p:cNvPr>
          <p:cNvSpPr txBox="1"/>
          <p:nvPr/>
        </p:nvSpPr>
        <p:spPr>
          <a:xfrm>
            <a:off x="395536" y="4869160"/>
            <a:ext cx="66247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kern="0" dirty="0" err="1">
                <a:effectLst/>
                <a:latin typeface="Times New Roman" panose="02020603050405020304" pitchFamily="18" charset="0"/>
                <a:ea typeface="Aptos"/>
              </a:rPr>
              <a:t>Кашукоева</a:t>
            </a:r>
            <a:r>
              <a:rPr lang="ru-RU" sz="1600" b="1" kern="0" dirty="0">
                <a:effectLst/>
                <a:latin typeface="Times New Roman" panose="02020603050405020304" pitchFamily="18" charset="0"/>
                <a:ea typeface="Aptos"/>
              </a:rPr>
              <a:t> Лариса Ильинична</a:t>
            </a:r>
            <a:r>
              <a:rPr lang="ru-RU" sz="1600" kern="0" dirty="0">
                <a:effectLst/>
                <a:latin typeface="Times New Roman" panose="02020603050405020304" pitchFamily="18" charset="0"/>
                <a:ea typeface="Aptos"/>
              </a:rPr>
              <a:t>, учитель начальных классов, руководитель методического объединения начального общего образования ГБОУ города Москвы «Школа № 2122 имени Героя Советского Союза О.А. Юрасова»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60962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852936"/>
            <a:ext cx="3456384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Восточно-Европейская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20072" y="2852935"/>
            <a:ext cx="3456384" cy="46166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Западно-Сибирская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930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Сходства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80112" y="612544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75656" y="1116656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Добывают нефть, газ, каменный уголь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31640" y="1945231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территорией Российской Федерации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67744" y="154905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Присутствуют заповедные зоны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7824" y="-24705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Равнины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67744" y="309265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Граничат с Уральскими горами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0376" y="716755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Граничат с морями Северного Ледовитого океана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8570" y="3822998"/>
            <a:ext cx="3790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Слева от Уральских гор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0085" y="4208462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Столица Москва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24" y="4634279"/>
            <a:ext cx="4125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Добывают поваренную соль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46297" y="5326776"/>
            <a:ext cx="3760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Плоская (самая низкая) много болот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81169" y="4865250"/>
            <a:ext cx="3780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Протекают Обь и Енисей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2150" y="443722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Добывают бурый уголь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56684" y="3977629"/>
            <a:ext cx="3887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от Уральских гор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24" y="5095944"/>
            <a:ext cx="4089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национальные парки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5122" y="5511443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Протекает река Волга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-6449" y="5857725"/>
            <a:ext cx="4410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Холмистая (возвышенности, низменности ) - много холмов</a:t>
            </a:r>
          </a:p>
        </p:txBody>
      </p:sp>
      <p:cxnSp>
        <p:nvCxnSpPr>
          <p:cNvPr id="25" name="Прямая со стрелкой 24"/>
          <p:cNvCxnSpPr>
            <a:stCxn id="2" idx="0"/>
          </p:cNvCxnSpPr>
          <p:nvPr/>
        </p:nvCxnSpPr>
        <p:spPr>
          <a:xfrm flipV="1">
            <a:off x="2267744" y="2406896"/>
            <a:ext cx="1188640" cy="446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H="1" flipV="1">
            <a:off x="5652120" y="2406896"/>
            <a:ext cx="1350151" cy="44604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2303856" y="3415190"/>
            <a:ext cx="0" cy="49070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6948264" y="3415190"/>
            <a:ext cx="0" cy="56243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24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293" y="5000401"/>
            <a:ext cx="9100707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по теме «Мир глазами астронома»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99792" y="12085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Солнечная система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20" y="9409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Земная группа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4392" y="959455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Карлики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80951" y="959454"/>
            <a:ext cx="2022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Гиганты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2195096"/>
            <a:ext cx="1489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МАРС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444" y="3615407"/>
            <a:ext cx="145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ВЕНЕРА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66801" y="2825170"/>
            <a:ext cx="17369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Газовые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53187" y="2055380"/>
            <a:ext cx="1728192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ПЛУТОН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43758" y="2222663"/>
            <a:ext cx="2166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МЕРКУРИЙ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26196" y="4538737"/>
            <a:ext cx="15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ЗЕМЛЯ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87180" y="2834448"/>
            <a:ext cx="1952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Ледяные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21918" y="4010732"/>
            <a:ext cx="15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УРАН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3666" y="4010731"/>
            <a:ext cx="1713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НЕПТУН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62544" y="3949425"/>
            <a:ext cx="165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ЮПИТЕР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775310" y="3949425"/>
            <a:ext cx="152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САТУРН</a:t>
            </a:r>
          </a:p>
        </p:txBody>
      </p:sp>
      <p:cxnSp>
        <p:nvCxnSpPr>
          <p:cNvPr id="20" name="Прямая со стрелкой 19"/>
          <p:cNvCxnSpPr>
            <a:endCxn id="5" idx="0"/>
          </p:cNvCxnSpPr>
          <p:nvPr/>
        </p:nvCxnSpPr>
        <p:spPr>
          <a:xfrm flipH="1">
            <a:off x="1489484" y="558546"/>
            <a:ext cx="1570349" cy="382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7" idx="0"/>
          </p:cNvCxnSpPr>
          <p:nvPr/>
        </p:nvCxnSpPr>
        <p:spPr>
          <a:xfrm>
            <a:off x="5977058" y="558546"/>
            <a:ext cx="1915292" cy="4009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644008" y="609862"/>
            <a:ext cx="0" cy="62346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endCxn id="11" idx="0"/>
          </p:cNvCxnSpPr>
          <p:nvPr/>
        </p:nvCxnSpPr>
        <p:spPr>
          <a:xfrm>
            <a:off x="7408884" y="1508691"/>
            <a:ext cx="626391" cy="13164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endCxn id="15" idx="0"/>
          </p:cNvCxnSpPr>
          <p:nvPr/>
        </p:nvCxnSpPr>
        <p:spPr>
          <a:xfrm flipH="1">
            <a:off x="4963666" y="1507332"/>
            <a:ext cx="2505444" cy="13271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stCxn id="5" idx="2"/>
            <a:endCxn id="8" idx="0"/>
          </p:cNvCxnSpPr>
          <p:nvPr/>
        </p:nvCxnSpPr>
        <p:spPr>
          <a:xfrm flipH="1">
            <a:off x="744742" y="1525715"/>
            <a:ext cx="744742" cy="66938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9" idx="0"/>
          </p:cNvCxnSpPr>
          <p:nvPr/>
        </p:nvCxnSpPr>
        <p:spPr>
          <a:xfrm flipH="1">
            <a:off x="1217601" y="1418681"/>
            <a:ext cx="327839" cy="219672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5" idx="2"/>
            <a:endCxn id="13" idx="0"/>
          </p:cNvCxnSpPr>
          <p:nvPr/>
        </p:nvCxnSpPr>
        <p:spPr>
          <a:xfrm>
            <a:off x="1489484" y="1525715"/>
            <a:ext cx="1537551" cy="6969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0"/>
          </p:cNvCxnSpPr>
          <p:nvPr/>
        </p:nvCxnSpPr>
        <p:spPr>
          <a:xfrm>
            <a:off x="1545440" y="1508691"/>
            <a:ext cx="1041801" cy="30300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H="1">
            <a:off x="3121918" y="1503146"/>
            <a:ext cx="1541749" cy="78306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6" idx="2"/>
            <a:endCxn id="12" idx="0"/>
          </p:cNvCxnSpPr>
          <p:nvPr/>
        </p:nvCxnSpPr>
        <p:spPr>
          <a:xfrm>
            <a:off x="4690516" y="1544230"/>
            <a:ext cx="226767" cy="51115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>
            <a:endCxn id="17" idx="0"/>
          </p:cNvCxnSpPr>
          <p:nvPr/>
        </p:nvCxnSpPr>
        <p:spPr>
          <a:xfrm>
            <a:off x="5036920" y="3342333"/>
            <a:ext cx="483413" cy="66839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15" idx="2"/>
            <a:endCxn id="16" idx="0"/>
          </p:cNvCxnSpPr>
          <p:nvPr/>
        </p:nvCxnSpPr>
        <p:spPr>
          <a:xfrm flipH="1">
            <a:off x="3882963" y="3419223"/>
            <a:ext cx="1080703" cy="59150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flipH="1">
            <a:off x="6934704" y="3419223"/>
            <a:ext cx="1094419" cy="53020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endCxn id="19" idx="0"/>
          </p:cNvCxnSpPr>
          <p:nvPr/>
        </p:nvCxnSpPr>
        <p:spPr>
          <a:xfrm>
            <a:off x="8035275" y="3398526"/>
            <a:ext cx="501080" cy="55089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0" y="5780782"/>
            <a:ext cx="9187293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задания учат обобщать и систематизировать знания.</a:t>
            </a:r>
          </a:p>
        </p:txBody>
      </p:sp>
    </p:spTree>
    <p:extLst>
      <p:ext uri="{BB962C8B-B14F-4D97-AF65-F5344CB8AC3E}">
        <p14:creationId xmlns:p14="http://schemas.microsoft.com/office/powerpoint/2010/main" val="2664048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3999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Синквейн. Учебник окружающего мира 4 класс 1 часть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1316" y="1096240"/>
            <a:ext cx="885698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Астрономия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Естественная, интересная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Изучает, открывает, исследует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 математические методы и наблюдение для познания Вселенной</a:t>
            </a:r>
          </a:p>
          <a:p>
            <a:pPr marL="514350" indent="-514350">
              <a:buAutoNum type="arabicPeriod"/>
            </a:pPr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286" y="4653136"/>
            <a:ext cx="9108381" cy="206210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задания развивают воображение, расширяют словарный запас, что позволяет лучшему запоминанию специальных терминов обучающимся начальной ступени образования.</a:t>
            </a:r>
          </a:p>
        </p:txBody>
      </p:sp>
    </p:spTree>
    <p:extLst>
      <p:ext uri="{BB962C8B-B14F-4D97-AF65-F5344CB8AC3E}">
        <p14:creationId xmlns:p14="http://schemas.microsoft.com/office/powerpoint/2010/main" val="2600963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человеческого ресурса 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полно и грамотно.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3429000"/>
            <a:ext cx="91440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набор классной комплектации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49080"/>
            <a:ext cx="2736304" cy="178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938623"/>
            <a:ext cx="26642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Документ-камера</a:t>
            </a:r>
          </a:p>
        </p:txBody>
      </p:sp>
      <p:pic>
        <p:nvPicPr>
          <p:cNvPr id="9222" name="Picture 6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76498"/>
            <a:ext cx="2140380" cy="214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27784" y="6316878"/>
            <a:ext cx="3231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Цифровой микроскоп</a:t>
            </a: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28" y="4013775"/>
            <a:ext cx="2064827" cy="1427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 descr="Picture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93" y="5294845"/>
            <a:ext cx="986295" cy="1483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6" b="13650"/>
          <a:stretch/>
        </p:blipFill>
        <p:spPr bwMode="auto">
          <a:xfrm>
            <a:off x="7323498" y="4149080"/>
            <a:ext cx="1721402" cy="851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69788" y="5294845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Наборы для проведения экспериментов и опытов</a:t>
            </a:r>
          </a:p>
        </p:txBody>
      </p:sp>
      <p:pic>
        <p:nvPicPr>
          <p:cNvPr id="9228" name="Picture 12" descr="Picture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64687"/>
            <a:ext cx="3240360" cy="242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Picture backgroun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228" y="1001894"/>
            <a:ext cx="3131476" cy="235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873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Функциональная грамотность – это способность человека использовать знания, умения и навыки для решения жизненных задач в разных областях жизни.</a:t>
            </a:r>
          </a:p>
        </p:txBody>
      </p:sp>
      <p:sp>
        <p:nvSpPr>
          <p:cNvPr id="3" name="TextBox 2"/>
          <p:cNvSpPr txBox="1"/>
          <p:nvPr/>
        </p:nvSpPr>
        <p:spPr>
          <a:xfrm rot="16200000">
            <a:off x="-748309" y="2803693"/>
            <a:ext cx="2932866" cy="954107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грамотность</a:t>
            </a:r>
          </a:p>
        </p:txBody>
      </p:sp>
      <p:sp>
        <p:nvSpPr>
          <p:cNvPr id="4" name="TextBox 3"/>
          <p:cNvSpPr txBox="1"/>
          <p:nvPr/>
        </p:nvSpPr>
        <p:spPr>
          <a:xfrm rot="16200000">
            <a:off x="486281" y="2742138"/>
            <a:ext cx="2932864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Читательская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грамотность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1915984" y="2742137"/>
            <a:ext cx="2932866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 грамотность</a:t>
            </a:r>
          </a:p>
        </p:txBody>
      </p:sp>
      <p:sp>
        <p:nvSpPr>
          <p:cNvPr id="6" name="TextBox 5"/>
          <p:cNvSpPr txBox="1"/>
          <p:nvPr/>
        </p:nvSpPr>
        <p:spPr>
          <a:xfrm rot="16200000">
            <a:off x="3674372" y="2495915"/>
            <a:ext cx="2932867" cy="1569660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 грамотность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5485457" y="2742137"/>
            <a:ext cx="2932867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Креативное мышление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6812530" y="2742137"/>
            <a:ext cx="2932866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0" y="0"/>
            <a:ext cx="9144000" cy="1772814"/>
          </a:xfrm>
          <a:prstGeom prst="triangl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3192" y="1249594"/>
            <a:ext cx="60576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развития личности и общества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2181" y="624797"/>
            <a:ext cx="36200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жизни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100000" l="69" r="899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552" t="17351" r="11088"/>
          <a:stretch/>
        </p:blipFill>
        <p:spPr bwMode="auto">
          <a:xfrm rot="1207796">
            <a:off x="6468401" y="229772"/>
            <a:ext cx="2562369" cy="1399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8" b="100000" l="0" r="76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45" t="17130" r="42918"/>
          <a:stretch/>
        </p:blipFill>
        <p:spPr bwMode="auto">
          <a:xfrm rot="20540878">
            <a:off x="445302" y="129367"/>
            <a:ext cx="1518591" cy="15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5244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214" t="30190" b="9733"/>
          <a:stretch/>
        </p:blipFill>
        <p:spPr bwMode="auto">
          <a:xfrm>
            <a:off x="7798493" y="4042317"/>
            <a:ext cx="1363339" cy="2815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6200000">
            <a:off x="-3103364" y="3133638"/>
            <a:ext cx="68580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Естественно-научная  грамотность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629678" y="3533788"/>
            <a:ext cx="8514322" cy="1017062"/>
          </a:xfrm>
          <a:prstGeom prst="homePlat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направленность, интерес к науке.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проводить наблюдения, ставить  эксперименты.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618024" y="2290613"/>
            <a:ext cx="8525976" cy="1135411"/>
          </a:xfrm>
          <a:prstGeom prst="homePlat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 и уверенности.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креативности, инновационного мышления, уверенности в своих силах.</a:t>
            </a:r>
          </a:p>
        </p:txBody>
      </p:sp>
      <p:sp>
        <p:nvSpPr>
          <p:cNvPr id="7" name="Пятиугольник 6"/>
          <p:cNvSpPr/>
          <p:nvPr/>
        </p:nvSpPr>
        <p:spPr>
          <a:xfrm>
            <a:off x="640100" y="-2976"/>
            <a:ext cx="8503900" cy="1055711"/>
          </a:xfrm>
          <a:prstGeom prst="homePlat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навыков.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основа для развития памяти, мышления, речи, самостоятельности.</a:t>
            </a:r>
          </a:p>
        </p:txBody>
      </p:sp>
      <p:sp>
        <p:nvSpPr>
          <p:cNvPr id="8" name="Пятиугольник 7"/>
          <p:cNvSpPr/>
          <p:nvPr/>
        </p:nvSpPr>
        <p:spPr>
          <a:xfrm>
            <a:off x="629678" y="4647881"/>
            <a:ext cx="7364570" cy="1110398"/>
          </a:xfrm>
          <a:prstGeom prst="homePlat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экологической и гражданской позиции.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участвовать в обсуждении проблем, принимать решения.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640100" y="1124744"/>
            <a:ext cx="8503900" cy="1080120"/>
          </a:xfrm>
          <a:prstGeom prst="homePlat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знаний на практике.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знаний в реальных жизненных ситуациях, умение ориентироваться в жизни.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583050" y="5805264"/>
            <a:ext cx="7373326" cy="1052736"/>
          </a:xfrm>
          <a:prstGeom prst="homePlate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 для дальнейшего обучения.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Обеспечивает необходимыми знаниями для успешного продолжения обучения.</a:t>
            </a:r>
          </a:p>
        </p:txBody>
      </p:sp>
    </p:spTree>
    <p:extLst>
      <p:ext uri="{BB962C8B-B14F-4D97-AF65-F5344CB8AC3E}">
        <p14:creationId xmlns:p14="http://schemas.microsoft.com/office/powerpoint/2010/main" val="31238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Какие же проблемы встречаются на пути у педагогов?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5726996" y="3245039"/>
            <a:ext cx="3384376" cy="2088232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соответствующего оборудования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0" y="3861048"/>
            <a:ext cx="3488413" cy="2664296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Отрыв познавательного процесса от чувственного восприятия ребёнка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0" y="1074184"/>
            <a:ext cx="3513363" cy="255628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Низкая мотивация к обучению у обучающихся в области естествознания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6375537" y="1077218"/>
            <a:ext cx="2736304" cy="2016224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комплексной и системной подготовки учителей</a:t>
            </a: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80900" y="1077218"/>
            <a:ext cx="2736304" cy="2160240"/>
          </a:xfrm>
          <a:prstGeom prst="wedgeRound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Оторванность получаемых знаний от повседневной жизни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7000" l="4563" r="946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27" t="5536" r="6819"/>
          <a:stretch/>
        </p:blipFill>
        <p:spPr bwMode="auto">
          <a:xfrm>
            <a:off x="2987823" y="4285179"/>
            <a:ext cx="3240361" cy="2730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77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8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же решать проблемы педагогам?</a:t>
            </a:r>
          </a:p>
        </p:txBody>
      </p:sp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18" y="455584"/>
            <a:ext cx="8417489" cy="59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483768" y="360709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Корзина идей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38186" y="511489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Карусель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36393" y="4783729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Дерево решений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829" y="3103361"/>
            <a:ext cx="5547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открытых и закрытых задач </a:t>
            </a:r>
          </a:p>
        </p:txBody>
      </p:sp>
      <p:sp>
        <p:nvSpPr>
          <p:cNvPr id="4" name="AutoShape 13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4018190" y="5848276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2309926" y="4435639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2031906" y="2466633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2708923" y="5180145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2458518" y="1967272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4-конечная звезда 23"/>
          <p:cNvSpPr/>
          <p:nvPr/>
        </p:nvSpPr>
        <p:spPr>
          <a:xfrm>
            <a:off x="1833236" y="3168610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4-конечная звезда 24"/>
          <p:cNvSpPr/>
          <p:nvPr/>
        </p:nvSpPr>
        <p:spPr>
          <a:xfrm>
            <a:off x="4281167" y="2825353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4-конечная звезда 25"/>
          <p:cNvSpPr/>
          <p:nvPr/>
        </p:nvSpPr>
        <p:spPr>
          <a:xfrm>
            <a:off x="4315375" y="4179830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4-конечная звезда 26"/>
          <p:cNvSpPr/>
          <p:nvPr/>
        </p:nvSpPr>
        <p:spPr>
          <a:xfrm>
            <a:off x="2251488" y="3673873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4427984" y="2732548"/>
            <a:ext cx="3236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метод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5417" y="411457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95737" y="2363688"/>
            <a:ext cx="2699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 проектов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5050" y="4345411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</a:p>
        </p:txBody>
      </p:sp>
      <p:sp>
        <p:nvSpPr>
          <p:cNvPr id="30" name="4-конечная звезда 29"/>
          <p:cNvSpPr/>
          <p:nvPr/>
        </p:nvSpPr>
        <p:spPr>
          <a:xfrm>
            <a:off x="4423407" y="4848980"/>
            <a:ext cx="297185" cy="331165"/>
          </a:xfrm>
          <a:prstGeom prst="star4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684260" y="1902023"/>
            <a:ext cx="44218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активного обучения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254689" y="5741378"/>
            <a:ext cx="2839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Проектные лист</a:t>
            </a:r>
          </a:p>
        </p:txBody>
      </p:sp>
    </p:spTree>
    <p:extLst>
      <p:ext uri="{BB962C8B-B14F-4D97-AF65-F5344CB8AC3E}">
        <p14:creationId xmlns:p14="http://schemas.microsoft.com/office/powerpoint/2010/main" val="199194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8" grpId="0"/>
      <p:bldP spid="8" grpId="0"/>
      <p:bldP spid="6" grpId="0"/>
      <p:bldP spid="3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7" t="24220" r="6094" b="14062"/>
          <a:stretch/>
        </p:blipFill>
        <p:spPr bwMode="auto">
          <a:xfrm>
            <a:off x="194792" y="776172"/>
            <a:ext cx="2069288" cy="142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8555" r="6093" b="20703"/>
          <a:stretch/>
        </p:blipFill>
        <p:spPr bwMode="auto">
          <a:xfrm>
            <a:off x="2411760" y="767683"/>
            <a:ext cx="2147342" cy="143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3" t="16797" r="5001" b="14844"/>
          <a:stretch/>
        </p:blipFill>
        <p:spPr bwMode="auto">
          <a:xfrm>
            <a:off x="4702344" y="745235"/>
            <a:ext cx="2031057" cy="14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2" t="17383" r="7343" b="20117"/>
          <a:stretch/>
        </p:blipFill>
        <p:spPr bwMode="auto">
          <a:xfrm>
            <a:off x="6885180" y="722396"/>
            <a:ext cx="2192864" cy="1489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31" t="16199" r="6225" b="14661"/>
          <a:stretch/>
        </p:blipFill>
        <p:spPr bwMode="auto">
          <a:xfrm>
            <a:off x="194792" y="2294773"/>
            <a:ext cx="2069288" cy="15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16797" r="6875" b="16601"/>
          <a:stretch/>
        </p:blipFill>
        <p:spPr bwMode="auto">
          <a:xfrm>
            <a:off x="2411760" y="2294773"/>
            <a:ext cx="2147342" cy="15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7" t="16797" r="5625" b="14844"/>
          <a:stretch/>
        </p:blipFill>
        <p:spPr bwMode="auto">
          <a:xfrm>
            <a:off x="4673049" y="2311586"/>
            <a:ext cx="2060351" cy="1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81" t="17383" r="6719" b="17969"/>
          <a:stretch/>
        </p:blipFill>
        <p:spPr bwMode="auto">
          <a:xfrm>
            <a:off x="6885180" y="2311586"/>
            <a:ext cx="2128166" cy="1518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2" t="16406" r="4531" b="14844"/>
          <a:stretch/>
        </p:blipFill>
        <p:spPr bwMode="auto">
          <a:xfrm>
            <a:off x="194792" y="3903492"/>
            <a:ext cx="2069288" cy="160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17774" r="7500" b="13281"/>
          <a:stretch/>
        </p:blipFill>
        <p:spPr bwMode="auto">
          <a:xfrm>
            <a:off x="2411760" y="3903492"/>
            <a:ext cx="2147341" cy="15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6" t="17187" r="4219" b="11914"/>
          <a:stretch/>
        </p:blipFill>
        <p:spPr bwMode="auto">
          <a:xfrm>
            <a:off x="4651129" y="3903492"/>
            <a:ext cx="2065892" cy="15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4" t="16992" r="4375" b="14843"/>
          <a:stretch/>
        </p:blipFill>
        <p:spPr bwMode="auto">
          <a:xfrm>
            <a:off x="6872697" y="3872610"/>
            <a:ext cx="2153131" cy="15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проектов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806" y="5525346"/>
            <a:ext cx="9144000" cy="1569660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Тесное сотрудничество школы и семьи стирает границы страха и неуверенности.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координатор.</a:t>
            </a:r>
          </a:p>
        </p:txBody>
      </p:sp>
    </p:spTree>
    <p:extLst>
      <p:ext uri="{BB962C8B-B14F-4D97-AF65-F5344CB8AC3E}">
        <p14:creationId xmlns:p14="http://schemas.microsoft.com/office/powerpoint/2010/main" val="2805883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5" y="836712"/>
            <a:ext cx="2018805" cy="2018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481" y="836712"/>
            <a:ext cx="1579181" cy="1579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509846"/>
            <a:ext cx="3600400" cy="2232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337256"/>
            <a:ext cx="5387716" cy="34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8930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Сокровища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87824" y="21403"/>
            <a:ext cx="1482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80112" y="21342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 охраной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8470" y="2723260"/>
            <a:ext cx="28255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человечества.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619" y="3687968"/>
            <a:ext cx="3228972" cy="255454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Проблемный метод.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проводник в мир познания.</a:t>
            </a:r>
          </a:p>
        </p:txBody>
      </p:sp>
    </p:spTree>
    <p:extLst>
      <p:ext uri="{BB962C8B-B14F-4D97-AF65-F5344CB8AC3E}">
        <p14:creationId xmlns:p14="http://schemas.microsoft.com/office/powerpoint/2010/main" val="3446888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открытых задач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9" y="642303"/>
            <a:ext cx="4942723" cy="326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244543" y="642303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Реки, впадающие в моря, пресные. Почему же в морях вода всегда солёная?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69" y="3196848"/>
            <a:ext cx="3607527" cy="3607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83032" y="4034671"/>
            <a:ext cx="3228972" cy="255454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наставник. Не страшно делать открытия вместе.</a:t>
            </a:r>
          </a:p>
        </p:txBody>
      </p:sp>
    </p:spTree>
    <p:extLst>
      <p:ext uri="{BB962C8B-B14F-4D97-AF65-F5344CB8AC3E}">
        <p14:creationId xmlns:p14="http://schemas.microsoft.com/office/powerpoint/2010/main" val="330483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8" t="16016" r="51563" b="23047"/>
          <a:stretch/>
        </p:blipFill>
        <p:spPr bwMode="auto">
          <a:xfrm>
            <a:off x="4519123" y="30459"/>
            <a:ext cx="4596327" cy="631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7" t="16073" r="12500" b="22071"/>
          <a:stretch/>
        </p:blipFill>
        <p:spPr bwMode="auto">
          <a:xfrm>
            <a:off x="12204" y="42242"/>
            <a:ext cx="4549502" cy="630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204" y="6347878"/>
            <a:ext cx="9103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Учебник «Окружающий мир» 4 класс 1 часть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5182"/>
            <a:ext cx="3228972" cy="58477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  <a:sp3d extrusionH="57150">
              <a:bevelT w="38100" h="38100"/>
            </a:sp3d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Корзина идей</a:t>
            </a:r>
          </a:p>
        </p:txBody>
      </p:sp>
    </p:spTree>
    <p:extLst>
      <p:ext uri="{BB962C8B-B14F-4D97-AF65-F5344CB8AC3E}">
        <p14:creationId xmlns:p14="http://schemas.microsoft.com/office/powerpoint/2010/main" val="10409947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1654</TotalTime>
  <Words>504</Words>
  <Application>Microsoft Office PowerPoint</Application>
  <PresentationFormat>Экран (4:3)</PresentationFormat>
  <Paragraphs>104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</dc:creator>
  <cp:lastModifiedBy>ADMIN</cp:lastModifiedBy>
  <cp:revision>51</cp:revision>
  <dcterms:created xsi:type="dcterms:W3CDTF">2025-10-18T15:39:21Z</dcterms:created>
  <dcterms:modified xsi:type="dcterms:W3CDTF">2025-10-20T07:20:27Z</dcterms:modified>
</cp:coreProperties>
</file>