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342" r:id="rId2"/>
    <p:sldId id="357" r:id="rId3"/>
    <p:sldId id="376" r:id="rId4"/>
    <p:sldId id="377" r:id="rId5"/>
    <p:sldId id="378" r:id="rId6"/>
    <p:sldId id="362" r:id="rId7"/>
    <p:sldId id="343" r:id="rId8"/>
    <p:sldId id="365" r:id="rId9"/>
    <p:sldId id="352" r:id="rId10"/>
    <p:sldId id="356" r:id="rId11"/>
    <p:sldId id="3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308" autoAdjust="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3D76E-2EBB-4E93-AB5A-F8CBF517868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97BD-C570-48C1-AD0E-711FB7E69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7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AE8AAB-F181-4E29-AC0B-863A0410FDE7}" type="slidenum">
              <a:rPr lang="ru-RU" sz="1200" u="none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u="none">
              <a:latin typeface="+mn-lt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1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B18C9-A3F8-4761-B275-A3109710C8D1}" type="slidenum">
              <a:rPr lang="ru-RU" sz="1200" u="none"/>
              <a:pPr algn="r"/>
              <a:t>2</a:t>
            </a:fld>
            <a:endParaRPr lang="ru-RU" sz="1200" u="none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AE8AAB-F181-4E29-AC0B-863A0410FDE7}" type="slidenum">
              <a:rPr lang="ru-RU" sz="1200" u="none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u="none">
              <a:latin typeface="+mn-lt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1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B18C9-A3F8-4761-B275-A3109710C8D1}" type="slidenum">
              <a:rPr lang="ru-RU" sz="1200" u="none"/>
              <a:pPr algn="r"/>
              <a:t>3</a:t>
            </a:fld>
            <a:endParaRPr lang="ru-RU" sz="1200" u="none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AE8AAB-F181-4E29-AC0B-863A0410FDE7}" type="slidenum">
              <a:rPr lang="ru-RU" sz="1200" u="none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u="none">
              <a:latin typeface="+mn-lt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1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B18C9-A3F8-4761-B275-A3109710C8D1}" type="slidenum">
              <a:rPr lang="ru-RU" sz="1200" u="none"/>
              <a:pPr algn="r"/>
              <a:t>4</a:t>
            </a:fld>
            <a:endParaRPr lang="ru-RU" sz="1200" u="none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AE8AAB-F181-4E29-AC0B-863A0410FDE7}" type="slidenum">
              <a:rPr lang="ru-RU" sz="1200" u="none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u="none">
              <a:latin typeface="+mn-lt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1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B18C9-A3F8-4761-B275-A3109710C8D1}" type="slidenum">
              <a:rPr lang="ru-RU" sz="1200" u="none"/>
              <a:pPr algn="r"/>
              <a:t>5</a:t>
            </a:fld>
            <a:endParaRPr lang="ru-RU" sz="1200" u="none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64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9467-BF85-47A7-A0B5-3C60B5DC68CB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3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3BFB-9434-4232-9E2D-6B4C57294334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399D-CE49-4202-8B36-97841375435D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6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A083-E88F-4A4F-806E-245A2B9C1AEC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C52-49AB-443B-B69C-88EB90D9F676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3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16C0-B620-4C77-8BAD-8EAB23EA6440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4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F4E-7BBB-4E5C-9CDB-876FDFFFA42B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5D6E-A1A3-45BB-8E9E-80807E4BED71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0D14-17BD-4893-B97C-C0D347A44B73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FBA1-7DB9-4724-BBF4-ED17E9141E2B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4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E2A-950D-4BCA-95BE-5DAB1DC17547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CDF1-BCE5-4635-9688-1A42A0B29E63}" type="datetime1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94D4-9873-49E6-BF3C-30B6B9F2B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3131" y="0"/>
            <a:ext cx="1487978" cy="6974378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2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685" y="470680"/>
            <a:ext cx="2916275" cy="9199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44008" y="2182198"/>
            <a:ext cx="10947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Невидимый барьер: </a:t>
            </a:r>
            <a:r>
              <a:rPr lang="ru-RU" sz="2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естественно-научная грамотность </a:t>
            </a:r>
          </a:p>
          <a:p>
            <a:pPr algn="ctr"/>
            <a:r>
              <a:rPr lang="ru-RU" sz="2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как ключевой компонент профессиональной компетенции </a:t>
            </a:r>
          </a:p>
          <a:p>
            <a:pPr algn="ctr"/>
            <a:r>
              <a:rPr lang="ru-RU" sz="2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учителя начальных классов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7733" y="4648538"/>
            <a:ext cx="774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ts val="2400"/>
            </a:pPr>
            <a:r>
              <a:rPr lang="ru-RU" sz="1600" dirty="0">
                <a:latin typeface="Arial" pitchFamily="34" charset="0"/>
                <a:ea typeface="Noto Sans" panose="020B0502040504020204" pitchFamily="34" charset="0"/>
                <a:cs typeface="Arial" pitchFamily="34" charset="0"/>
              </a:rPr>
              <a:t>Сергей Сергеевич Пичугин,</a:t>
            </a:r>
          </a:p>
          <a:p>
            <a:pPr lvl="0" algn="r">
              <a:buSzPts val="2400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</a:rPr>
              <a:t>к.п.н., доцент,</a:t>
            </a:r>
          </a:p>
          <a:p>
            <a:pPr lvl="0" algn="r">
              <a:buSzPts val="2400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Noto Sans" panose="020B0502040504020204" pitchFamily="34" charset="0"/>
                <a:cs typeface="Arial" pitchFamily="34" charset="0"/>
              </a:rPr>
              <a:t>кафедра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педагогических технологий непрерывного образования </a:t>
            </a:r>
          </a:p>
          <a:p>
            <a:pPr lvl="0" algn="r">
              <a:buSzPts val="2400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 непрерывного образования МГПУ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Noto Sans" panose="020B050204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5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420" t="34688" r="75977" b="25000"/>
          <a:stretch>
            <a:fillRect/>
          </a:stretch>
        </p:blipFill>
        <p:spPr bwMode="auto">
          <a:xfrm>
            <a:off x="549457" y="1530756"/>
            <a:ext cx="444813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84801" y="2649301"/>
            <a:ext cx="6502399" cy="144654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700" dirty="0">
                <a:latin typeface="Arial" pitchFamily="34" charset="0"/>
                <a:cs typeface="Arial" pitchFamily="34" charset="0"/>
              </a:rPr>
              <a:t>«Есть два типа людей: одни катят мир, а другие бегут рядом и кричат: 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«Боже, куда катится этот мир?»»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85368" y="4003518"/>
            <a:ext cx="1451289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endParaRPr lang="ru-RU" sz="21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Жюль Ренар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3131" y="0"/>
            <a:ext cx="1487978" cy="6974378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2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972" y="4111918"/>
            <a:ext cx="4338903" cy="1368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7051" y="2324837"/>
            <a:ext cx="11064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065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F4DEDB-789C-5CC7-D2A9-90AF7E610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21117" r="6334" b="4646"/>
          <a:stretch/>
        </p:blipFill>
        <p:spPr bwMode="auto">
          <a:xfrm>
            <a:off x="3505199" y="922087"/>
            <a:ext cx="7835154" cy="58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6645A6-0736-F8FC-7DB0-DA6539A830A5}"/>
              </a:ext>
            </a:extLst>
          </p:cNvPr>
          <p:cNvSpPr/>
          <p:nvPr/>
        </p:nvSpPr>
        <p:spPr>
          <a:xfrm>
            <a:off x="3186952" y="488301"/>
            <a:ext cx="847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useo Sans Cyrl 500"/>
              </a:rPr>
              <a:t>Где тонко, там и рвётся…</a:t>
            </a:r>
            <a:endParaRPr lang="ru-RU" sz="2400" dirty="0">
              <a:solidFill>
                <a:srgbClr val="FF0000"/>
              </a:solidFill>
              <a:latin typeface="Museo Sans Cyrl 500"/>
            </a:endParaRPr>
          </a:p>
        </p:txBody>
      </p:sp>
    </p:spTree>
    <p:extLst>
      <p:ext uri="{BB962C8B-B14F-4D97-AF65-F5344CB8AC3E}">
        <p14:creationId xmlns:p14="http://schemas.microsoft.com/office/powerpoint/2010/main" val="38092953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6645A6-0736-F8FC-7DB0-DA6539A830A5}"/>
              </a:ext>
            </a:extLst>
          </p:cNvPr>
          <p:cNvSpPr/>
          <p:nvPr/>
        </p:nvSpPr>
        <p:spPr>
          <a:xfrm>
            <a:off x="3186952" y="488301"/>
            <a:ext cx="847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useo Sans Cyrl 500"/>
              </a:rPr>
              <a:t>Где тонко, там и рвётся…</a:t>
            </a:r>
            <a:endParaRPr lang="ru-RU" sz="2400" dirty="0">
              <a:solidFill>
                <a:srgbClr val="FF0000"/>
              </a:solidFill>
              <a:latin typeface="Museo Sans Cyrl 50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033704-9EDF-45EC-A244-1BF7B04A7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17739" r="3753" b="7759"/>
          <a:stretch/>
        </p:blipFill>
        <p:spPr bwMode="auto">
          <a:xfrm>
            <a:off x="728046" y="1739153"/>
            <a:ext cx="10735908" cy="44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96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6645A6-0736-F8FC-7DB0-DA6539A830A5}"/>
              </a:ext>
            </a:extLst>
          </p:cNvPr>
          <p:cNvSpPr/>
          <p:nvPr/>
        </p:nvSpPr>
        <p:spPr>
          <a:xfrm>
            <a:off x="3186952" y="488301"/>
            <a:ext cx="847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useo Sans Cyrl 500"/>
              </a:rPr>
              <a:t>А зачем всё это нужно?</a:t>
            </a:r>
            <a:endParaRPr lang="ru-RU" sz="2400" dirty="0">
              <a:solidFill>
                <a:srgbClr val="FF0000"/>
              </a:solidFill>
              <a:latin typeface="Museo Sans Cyrl 50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E0A4E2-DE98-8A06-83B6-7EDE8EC1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24063" r="2265" b="5900"/>
          <a:stretch/>
        </p:blipFill>
        <p:spPr bwMode="auto">
          <a:xfrm>
            <a:off x="3253076" y="1284473"/>
            <a:ext cx="7373991" cy="53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352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6645A6-0736-F8FC-7DB0-DA6539A830A5}"/>
              </a:ext>
            </a:extLst>
          </p:cNvPr>
          <p:cNvSpPr/>
          <p:nvPr/>
        </p:nvSpPr>
        <p:spPr>
          <a:xfrm>
            <a:off x="3186952" y="488301"/>
            <a:ext cx="847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useo Sans Cyrl 500"/>
              </a:rPr>
              <a:t>Стратегические пути решения проблемы</a:t>
            </a:r>
            <a:endParaRPr lang="ru-RU" sz="2400" dirty="0">
              <a:latin typeface="Museo Sans Cyrl 50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1EEA19-F711-D29B-E39D-4A3F12C0C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19111" r="3362" b="7120"/>
          <a:stretch/>
        </p:blipFill>
        <p:spPr bwMode="auto">
          <a:xfrm>
            <a:off x="3362960" y="1422400"/>
            <a:ext cx="7132320" cy="50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729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60915"/>
            <a:ext cx="12191999" cy="156965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200" b="1" dirty="0">
                <a:latin typeface="Museo Sans Cyrl 300"/>
              </a:rPr>
              <a:t>Ключевая педагогическая задача 1 </a:t>
            </a:r>
          </a:p>
          <a:p>
            <a:pPr algn="ctr"/>
            <a:r>
              <a:rPr lang="ru-RU" sz="3200" dirty="0">
                <a:latin typeface="Museo Sans Cyrl 300"/>
              </a:rPr>
              <a:t>Создание условий, инициирующих самостоятельную деятельность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младших школьников</a:t>
            </a:r>
            <a:endParaRPr lang="ru-RU" sz="3200" dirty="0">
              <a:latin typeface="Museo Sans Cyrl 30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blob:https://mgpu-my.sharepoint.com/fef45476-c0f4-403e-a9f1-705022fe83f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30" t="21418" r="4654" b="9931"/>
          <a:stretch>
            <a:fillRect/>
          </a:stretch>
        </p:blipFill>
        <p:spPr bwMode="auto">
          <a:xfrm>
            <a:off x="516928" y="1798487"/>
            <a:ext cx="11157625" cy="47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606DDBB-F634-F940-8076-BE3453A0D22C}"/>
              </a:ext>
            </a:extLst>
          </p:cNvPr>
          <p:cNvSpPr txBox="1">
            <a:spLocks/>
          </p:cNvSpPr>
          <p:nvPr/>
        </p:nvSpPr>
        <p:spPr>
          <a:xfrm>
            <a:off x="7155712" y="867251"/>
            <a:ext cx="4518837" cy="33239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Technology landing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06065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94D4-9873-49E6-BF3C-30B6B9F2BC0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72883"/>
            <a:ext cx="12191999" cy="156965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Ключевая педагогическая задача 2</a:t>
            </a:r>
          </a:p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Умело вшивать задания-ситуации в полотно самостоятельной учебной деятельности младших школьников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06DDBB-F634-F940-8076-BE3453A0D22C}"/>
              </a:ext>
            </a:extLst>
          </p:cNvPr>
          <p:cNvSpPr txBox="1">
            <a:spLocks/>
          </p:cNvSpPr>
          <p:nvPr/>
        </p:nvSpPr>
        <p:spPr>
          <a:xfrm>
            <a:off x="549900" y="643968"/>
            <a:ext cx="11504952" cy="33239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en-US" sz="2400" dirty="0">
                <a:latin typeface="Arial" pitchFamily="34" charset="0"/>
                <a:ea typeface="+mj-ea"/>
                <a:cs typeface="Arial" pitchFamily="34" charset="0"/>
              </a:rPr>
              <a:t>Didactic tools</a:t>
            </a: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»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формирования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функциональной грамотности</a:t>
            </a:r>
            <a:endParaRPr lang="ru-RU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01" y="289926"/>
            <a:ext cx="2916275" cy="9199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61542-936F-DCED-7F61-10F9A038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75" y="1682583"/>
            <a:ext cx="9486941" cy="48854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0178E5-F2E5-2185-4593-1A17891CFCD5}"/>
              </a:ext>
            </a:extLst>
          </p:cNvPr>
          <p:cNvSpPr/>
          <p:nvPr/>
        </p:nvSpPr>
        <p:spPr>
          <a:xfrm>
            <a:off x="6806005" y="5662639"/>
            <a:ext cx="2294965" cy="90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137</Words>
  <Application>Microsoft Office PowerPoint</Application>
  <PresentationFormat>Широкоэкранный</PresentationFormat>
  <Paragraphs>34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Museo Sans Cyrl 300</vt:lpstr>
      <vt:lpstr>Museo Sans Cyrl 500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Байкова Ольга Юрьевна</dc:creator>
  <cp:lastModifiedBy>Пичугин Сергей Сергеевич</cp:lastModifiedBy>
  <cp:revision>125</cp:revision>
  <dcterms:created xsi:type="dcterms:W3CDTF">2017-10-06T11:01:54Z</dcterms:created>
  <dcterms:modified xsi:type="dcterms:W3CDTF">2025-10-20T09:47:51Z</dcterms:modified>
</cp:coreProperties>
</file>