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99" r:id="rId2"/>
    <p:sldId id="307" r:id="rId3"/>
    <p:sldId id="300" r:id="rId4"/>
    <p:sldId id="308" r:id="rId5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438" userDrawn="1">
          <p15:clr>
            <a:srgbClr val="A4A3A4"/>
          </p15:clr>
        </p15:guide>
        <p15:guide id="5" orient="horz" pos="346" userDrawn="1">
          <p15:clr>
            <a:srgbClr val="A4A3A4"/>
          </p15:clr>
        </p15:guide>
        <p15:guide id="7" orient="horz" pos="1638" userDrawn="1">
          <p15:clr>
            <a:srgbClr val="A4A3A4"/>
          </p15:clr>
        </p15:guide>
        <p15:guide id="8" orient="horz" pos="686" userDrawn="1">
          <p15:clr>
            <a:srgbClr val="A4A3A4"/>
          </p15:clr>
        </p15:guide>
        <p15:guide id="9" orient="horz" pos="3657" userDrawn="1">
          <p15:clr>
            <a:srgbClr val="A4A3A4"/>
          </p15:clr>
        </p15:guide>
        <p15:guide id="10" orient="horz" pos="2296" userDrawn="1">
          <p15:clr>
            <a:srgbClr val="A4A3A4"/>
          </p15:clr>
        </p15:guide>
        <p15:guide id="11" pos="7242" userDrawn="1">
          <p15:clr>
            <a:srgbClr val="A4A3A4"/>
          </p15:clr>
        </p15:guide>
        <p15:guide id="12" orient="horz" pos="1593" userDrawn="1">
          <p15:clr>
            <a:srgbClr val="A4A3A4"/>
          </p15:clr>
        </p15:guide>
        <p15:guide id="13" orient="horz" pos="1230" userDrawn="1">
          <p15:clr>
            <a:srgbClr val="A4A3A4"/>
          </p15:clr>
        </p15:guide>
        <p15:guide id="14" pos="642" userDrawn="1">
          <p15:clr>
            <a:srgbClr val="A4A3A4"/>
          </p15:clr>
        </p15:guide>
        <p15:guide id="15" pos="2275" userDrawn="1">
          <p15:clr>
            <a:srgbClr val="A4A3A4"/>
          </p15:clr>
        </p15:guide>
        <p15:guide id="16" pos="5065" userDrawn="1">
          <p15:clr>
            <a:srgbClr val="A4A3A4"/>
          </p15:clr>
        </p15:guide>
        <p15:guide id="17" orient="horz" pos="1797" userDrawn="1">
          <p15:clr>
            <a:srgbClr val="A4A3A4"/>
          </p15:clr>
        </p15:guide>
        <p15:guide id="18" pos="1708" userDrawn="1">
          <p15:clr>
            <a:srgbClr val="A4A3A4"/>
          </p15:clr>
        </p15:guide>
        <p15:guide id="19" orient="horz" pos="3974" userDrawn="1">
          <p15:clr>
            <a:srgbClr val="A4A3A4"/>
          </p15:clr>
        </p15:guide>
        <p15:guide id="20" pos="2865" userDrawn="1">
          <p15:clr>
            <a:srgbClr val="A4A3A4"/>
          </p15:clr>
        </p15:guide>
        <p15:guide id="21" pos="52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F6DC"/>
    <a:srgbClr val="FFDDDD"/>
    <a:srgbClr val="FFFFFF"/>
    <a:srgbClr val="FFCCCC"/>
    <a:srgbClr val="CCB2E7"/>
    <a:srgbClr val="DDCBEF"/>
    <a:srgbClr val="E0EBFF"/>
    <a:srgbClr val="019999"/>
    <a:srgbClr val="6699FF"/>
    <a:srgbClr val="8BB8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Светлый стиль 2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Средний стиль 1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787" autoAdjust="0"/>
    <p:restoredTop sz="94072" autoAdjust="0"/>
  </p:normalViewPr>
  <p:slideViewPr>
    <p:cSldViewPr snapToGrid="0" showGuides="1">
      <p:cViewPr varScale="1">
        <p:scale>
          <a:sx n="105" d="100"/>
          <a:sy n="105" d="100"/>
        </p:scale>
        <p:origin x="360" y="96"/>
      </p:cViewPr>
      <p:guideLst>
        <p:guide orient="horz" pos="2160"/>
        <p:guide pos="3840"/>
        <p:guide pos="438"/>
        <p:guide orient="horz" pos="346"/>
        <p:guide orient="horz" pos="1638"/>
        <p:guide orient="horz" pos="686"/>
        <p:guide orient="horz" pos="3657"/>
        <p:guide orient="horz" pos="2296"/>
        <p:guide pos="7242"/>
        <p:guide orient="horz" pos="1593"/>
        <p:guide orient="horz" pos="1230"/>
        <p:guide pos="642"/>
        <p:guide pos="2275"/>
        <p:guide pos="5065"/>
        <p:guide orient="horz" pos="1797"/>
        <p:guide pos="1708"/>
        <p:guide orient="horz" pos="3974"/>
        <p:guide pos="2865"/>
        <p:guide pos="529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774265610840917"/>
          <c:y val="0.156830046880445"/>
          <c:w val="0.43707958346949899"/>
          <c:h val="0.80354710071076807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ln w="31750" cmpd="sng">
              <a:solidFill>
                <a:schemeClr val="bg1"/>
              </a:solidFill>
              <a:prstDash val="solid"/>
            </a:ln>
            <a:effectLst>
              <a:innerShdw blurRad="114300">
                <a:schemeClr val="accent5">
                  <a:lumMod val="20000"/>
                  <a:lumOff val="80000"/>
                </a:schemeClr>
              </a:innerShdw>
            </a:effectLst>
          </c:spPr>
          <c:explosion val="2"/>
          <c:dPt>
            <c:idx val="0"/>
            <c:bubble3D val="0"/>
            <c:explosion val="0"/>
            <c:spPr>
              <a:pattFill prst="pct40">
                <a:fgClr>
                  <a:schemeClr val="accent6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ln w="25400" cap="flat" cmpd="sng">
                <a:solidFill>
                  <a:schemeClr val="bg1"/>
                </a:solidFill>
                <a:prstDash val="solid"/>
                <a:bevel/>
              </a:ln>
              <a:effectLst>
                <a:innerShdw blurRad="114300">
                  <a:schemeClr val="accent5">
                    <a:lumMod val="20000"/>
                    <a:lumOff val="80000"/>
                  </a:schemeClr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1-A319-4F5D-9EE1-783A29C609DB}"/>
              </c:ext>
            </c:extLst>
          </c:dPt>
          <c:dPt>
            <c:idx val="1"/>
            <c:bubble3D val="0"/>
            <c:spPr>
              <a:pattFill prst="pct40">
                <a:fgClr>
                  <a:srgbClr val="009999"/>
                </a:fgClr>
                <a:bgClr>
                  <a:schemeClr val="bg1"/>
                </a:bgClr>
              </a:pattFill>
              <a:ln w="31750" cmpd="sng">
                <a:solidFill>
                  <a:schemeClr val="bg1"/>
                </a:solidFill>
                <a:prstDash val="solid"/>
              </a:ln>
              <a:effectLst>
                <a:innerShdw blurRad="114300">
                  <a:schemeClr val="accent5">
                    <a:lumMod val="20000"/>
                    <a:lumOff val="80000"/>
                  </a:schemeClr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3-A319-4F5D-9EE1-783A29C609DB}"/>
              </c:ext>
            </c:extLst>
          </c:dPt>
          <c:dPt>
            <c:idx val="2"/>
            <c:bubble3D val="0"/>
            <c:spPr>
              <a:pattFill prst="pct40">
                <a:fgClr>
                  <a:srgbClr val="C9A4E4"/>
                </a:fgClr>
                <a:bgClr>
                  <a:schemeClr val="bg1"/>
                </a:bgClr>
              </a:pattFill>
              <a:ln w="31750" cmpd="sng">
                <a:solidFill>
                  <a:schemeClr val="bg1"/>
                </a:solidFill>
                <a:prstDash val="solid"/>
              </a:ln>
              <a:effectLst>
                <a:innerShdw blurRad="114300">
                  <a:schemeClr val="accent5">
                    <a:lumMod val="20000"/>
                    <a:lumOff val="80000"/>
                  </a:schemeClr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5-A319-4F5D-9EE1-783A29C609DB}"/>
              </c:ext>
            </c:extLst>
          </c:dPt>
          <c:dPt>
            <c:idx val="3"/>
            <c:bubble3D val="0"/>
            <c:spPr>
              <a:pattFill prst="pct40">
                <a:fgClr>
                  <a:srgbClr val="8BB8E1"/>
                </a:fgClr>
                <a:bgClr>
                  <a:schemeClr val="bg1"/>
                </a:bgClr>
              </a:pattFill>
              <a:ln w="31750" cmpd="sng">
                <a:solidFill>
                  <a:schemeClr val="bg1"/>
                </a:solidFill>
                <a:prstDash val="solid"/>
              </a:ln>
              <a:effectLst>
                <a:innerShdw blurRad="114300">
                  <a:schemeClr val="accent5">
                    <a:lumMod val="20000"/>
                    <a:lumOff val="80000"/>
                  </a:schemeClr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7-A319-4F5D-9EE1-783A29C609DB}"/>
              </c:ext>
            </c:extLst>
          </c:dPt>
          <c:dPt>
            <c:idx val="4"/>
            <c:bubble3D val="0"/>
            <c:spPr>
              <a:pattFill prst="pct90">
                <a:fgClr>
                  <a:srgbClr val="33CCFF"/>
                </a:fgClr>
                <a:bgClr>
                  <a:schemeClr val="bg1"/>
                </a:bgClr>
              </a:pattFill>
              <a:ln w="31750" cmpd="sng">
                <a:solidFill>
                  <a:schemeClr val="bg1"/>
                </a:solidFill>
                <a:prstDash val="solid"/>
              </a:ln>
              <a:effectLst>
                <a:innerShdw blurRad="114300">
                  <a:schemeClr val="accent5">
                    <a:lumMod val="20000"/>
                    <a:lumOff val="80000"/>
                  </a:schemeClr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9-A319-4F5D-9EE1-783A29C609DB}"/>
              </c:ext>
            </c:extLst>
          </c:dPt>
          <c:dLbls>
            <c:dLbl>
              <c:idx val="0"/>
              <c:layout>
                <c:manualLayout>
                  <c:x val="-0.54600858211052472"/>
                  <c:y val="-9.6029224119194567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ru-RU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 Трудоустроены   </a:t>
                    </a:r>
                    <a:endParaRPr lang="ru-RU" sz="1200" b="1" dirty="0" smtClean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  <a:p>
                    <a:pPr>
                      <a:defRPr sz="12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pPr>
                    <a:r>
                      <a:rPr lang="ru-RU" sz="12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(2807</a:t>
                    </a:r>
                    <a:r>
                      <a:rPr lang="ru-RU" sz="1200" b="1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 </a:t>
                    </a:r>
                    <a:r>
                      <a:rPr lang="ru-RU" sz="1200" b="1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человек</a:t>
                    </a:r>
                    <a:r>
                      <a:rPr lang="ru-RU" sz="12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)</a:t>
                    </a:r>
                    <a:endParaRPr lang="ru-RU" sz="1200" b="1" dirty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c:rich>
              </c:tx>
              <c:spPr>
                <a:xfrm>
                  <a:off x="355998" y="4045233"/>
                  <a:ext cx="2048570" cy="918437"/>
                </a:xfrm>
                <a:solidFill>
                  <a:srgbClr val="A9D18E">
                    <a:alpha val="50000"/>
                  </a:srgbClr>
                </a:solidFill>
                <a:ln w="9525" cap="flat" cmpd="sng" algn="ctr">
                  <a:solidFill>
                    <a:prstClr val="white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oundRectCallout">
                      <a:avLst>
                        <a:gd name="adj1" fmla="val 99019"/>
                        <a:gd name="adj2" fmla="val -54278"/>
                        <a:gd name="adj3" fmla="val 16667"/>
                      </a:avLst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985213884102745"/>
                      <c:h val="0.1707585527828860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A319-4F5D-9EE1-783A29C609DB}"/>
                </c:ext>
              </c:extLst>
            </c:dLbl>
            <c:dLbl>
              <c:idx val="1"/>
              <c:layout>
                <c:manualLayout>
                  <c:x val="-6.1987529968582651E-2"/>
                  <c:y val="9.8804496584687637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C8EC8A6F-997C-4C18-AA0F-EA1DAC4A65EB}" type="CATEGORYNAME">
                      <a:rPr lang="ru-RU" sz="12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pPr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[ИМЯ КАТЕГОРИИ]</a:t>
                    </a:fld>
                    <a:r>
                      <a:rPr lang="ru-RU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 </a:t>
                    </a:r>
                  </a:p>
                  <a:p>
                    <a:pPr>
                      <a:defRPr sz="12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pPr>
                    <a:r>
                      <a:rPr lang="ru-RU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(</a:t>
                    </a:r>
                    <a:r>
                      <a:rPr lang="ru-RU" sz="12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279</a:t>
                    </a:r>
                    <a:r>
                      <a:rPr lang="ru-RU" sz="1200" b="1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 </a:t>
                    </a:r>
                    <a:r>
                      <a:rPr lang="ru-RU" sz="12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человек)</a:t>
                    </a:r>
                  </a:p>
                </c:rich>
              </c:tx>
              <c:spPr>
                <a:xfrm>
                  <a:off x="683317" y="1366758"/>
                  <a:ext cx="1676383" cy="842237"/>
                </a:xfrm>
                <a:solidFill>
                  <a:srgbClr val="009999">
                    <a:alpha val="31000"/>
                  </a:srgbClr>
                </a:solidFill>
                <a:ln w="9525" cap="flat" cmpd="sng" algn="ctr">
                  <a:solidFill>
                    <a:prstClr val="white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oundRectCallout">
                      <a:avLst>
                        <a:gd name="adj1" fmla="val 119261"/>
                        <a:gd name="adj2" fmla="val 1487"/>
                        <a:gd name="adj3" fmla="val 16667"/>
                      </a:avLst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5953848867250567"/>
                      <c:h val="0.1565912209767241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A319-4F5D-9EE1-783A29C609DB}"/>
                </c:ext>
              </c:extLst>
            </c:dLbl>
            <c:dLbl>
              <c:idx val="2"/>
              <c:layout>
                <c:manualLayout>
                  <c:x val="-5.6794000541461456E-2"/>
                  <c:y val="1.5870386390734422E-3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ru-RU" sz="12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Служба в ВС РФ / Декретный отпуск</a:t>
                    </a:r>
                    <a:r>
                      <a:rPr lang="ru-RU" sz="1200" b="1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 </a:t>
                    </a:r>
                  </a:p>
                  <a:p>
                    <a:pPr>
                      <a:defRPr sz="12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pPr>
                    <a:r>
                      <a:rPr lang="ru-RU" sz="12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(</a:t>
                    </a:r>
                    <a:r>
                      <a:rPr lang="ru-RU" sz="12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41</a:t>
                    </a:r>
                    <a:r>
                      <a:rPr lang="ru-RU" sz="1200" b="1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 </a:t>
                    </a:r>
                    <a:r>
                      <a:rPr lang="ru-RU" sz="12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человек)
</a:t>
                    </a:r>
                  </a:p>
                </c:rich>
              </c:tx>
              <c:spPr>
                <a:xfrm>
                  <a:off x="585836" y="480929"/>
                  <a:ext cx="2322751" cy="668528"/>
                </a:xfrm>
                <a:solidFill>
                  <a:srgbClr val="C9A4E4">
                    <a:alpha val="50000"/>
                  </a:srgbClr>
                </a:solidFill>
                <a:ln w="9525" cap="flat" cmpd="sng" algn="ctr">
                  <a:solidFill>
                    <a:prstClr val="white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oundRectCallout">
                      <a:avLst>
                        <a:gd name="adj1" fmla="val 85317"/>
                        <a:gd name="adj2" fmla="val 81292"/>
                        <a:gd name="adj3" fmla="val 16667"/>
                      </a:avLst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2105219180136784"/>
                      <c:h val="0.1242947243793937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A319-4F5D-9EE1-783A29C609DB}"/>
                </c:ext>
              </c:extLst>
            </c:dLbl>
            <c:dLbl>
              <c:idx val="3"/>
              <c:layout>
                <c:manualLayout>
                  <c:x val="8.2624853155361055E-2"/>
                  <c:y val="-2.0228607189530453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9642FC50-09A3-42C6-9EAA-30E470248936}" type="CATEGORYNAME">
                      <a:rPr lang="ru-RU" sz="1200" b="1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pPr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[ИМЯ КАТЕГОРИИ]</a:t>
                    </a:fld>
                    <a:r>
                      <a:rPr lang="ru-RU" sz="12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 </a:t>
                    </a:r>
                  </a:p>
                  <a:p>
                    <a:pPr>
                      <a:defRPr sz="12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pPr>
                    <a:r>
                      <a:rPr lang="ru-RU" sz="12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(299 человек)</a:t>
                    </a:r>
                    <a:r>
                      <a:rPr lang="ru-RU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
</a:t>
                    </a:r>
                  </a:p>
                </c:rich>
              </c:tx>
              <c:spPr>
                <a:xfrm>
                  <a:off x="3190427" y="815"/>
                  <a:ext cx="2007073" cy="732028"/>
                </a:xfrm>
                <a:solidFill>
                  <a:srgbClr val="5B9BD5">
                    <a:lumMod val="60000"/>
                    <a:lumOff val="40000"/>
                    <a:alpha val="50000"/>
                  </a:srgbClr>
                </a:solidFill>
                <a:ln w="9525" cap="flat" cmpd="sng" algn="ctr">
                  <a:solidFill>
                    <a:prstClr val="white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oundRectCallout">
                      <a:avLst>
                        <a:gd name="adj1" fmla="val 2891"/>
                        <a:gd name="adj2" fmla="val 144492"/>
                        <a:gd name="adj3" fmla="val 16667"/>
                      </a:avLst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9100971592593954"/>
                      <c:h val="0.1361008342178619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A319-4F5D-9EE1-783A29C609DB}"/>
                </c:ext>
              </c:extLst>
            </c:dLbl>
            <c:spPr>
              <a:solidFill>
                <a:srgbClr val="CCFF99"/>
              </a:solidFill>
              <a:ln>
                <a:solidFill>
                  <a:schemeClr val="bg1"/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ound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Лист1!$A$2:$A$5</c:f>
              <c:strCache>
                <c:ptCount val="4"/>
                <c:pt idx="0">
                  <c:v>Трудоустроены</c:v>
                </c:pt>
                <c:pt idx="1">
                  <c:v>Продолжают обучение</c:v>
                </c:pt>
                <c:pt idx="2">
                  <c:v>Служба в ВС РФ/ Декретный отпуск</c:v>
                </c:pt>
                <c:pt idx="3">
                  <c:v>Не определились с трудоустройством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0.82</c:v>
                </c:pt>
                <c:pt idx="1">
                  <c:v>8.1000000000000003E-2</c:v>
                </c:pt>
                <c:pt idx="2">
                  <c:v>1.4999999999999999E-2</c:v>
                </c:pt>
                <c:pt idx="3">
                  <c:v>8.6999999999999994E-2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319-4F5D-9EE1-783A29C609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t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6962398255603699"/>
          <c:y val="0.22667730889859036"/>
          <c:w val="0.29437401358089266"/>
          <c:h val="0.5370928449210766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248633761632983"/>
          <c:y val="0.14265481023569535"/>
          <c:w val="0.77205463702893307"/>
          <c:h val="0.645894952922832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Магистратура</c:v>
                </c:pt>
              </c:strCache>
            </c:strRef>
          </c:tx>
          <c:spPr>
            <a:pattFill prst="wdUpDiag">
              <a:fgClr>
                <a:srgbClr val="019999"/>
              </a:fgClr>
              <a:bgClr>
                <a:schemeClr val="bg1"/>
              </a:bgClr>
            </a:patt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/>
              <a:lightRig rig="threePt" dir="t">
                <a:rot lat="0" lon="0" rev="1200000"/>
              </a:lightRig>
            </a:scene3d>
            <a:sp3d/>
          </c:spPr>
          <c:invertIfNegative val="0"/>
          <c:dLbls>
            <c:delete val="1"/>
          </c:dLbls>
          <c:cat>
            <c:strRef>
              <c:f>Лист1!$A$2:$A$5</c:f>
              <c:strCache>
                <c:ptCount val="4"/>
                <c:pt idx="0">
                  <c:v>Не трудоустроены</c:v>
                </c:pt>
                <c:pt idx="1">
                  <c:v>Декрет/Призваны</c:v>
                </c:pt>
                <c:pt idx="2">
                  <c:v>Продолжают обучение</c:v>
                </c:pt>
                <c:pt idx="3">
                  <c:v>Трудоустроены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6.6000000000000003E-2</c:v>
                </c:pt>
                <c:pt idx="1">
                  <c:v>4.3999999999999997E-2</c:v>
                </c:pt>
                <c:pt idx="2">
                  <c:v>0.02</c:v>
                </c:pt>
                <c:pt idx="3" formatCode="0.00%">
                  <c:v>0.91500000000000004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F1D-48C8-A793-C542CE52CEC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Бакалавриат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2-EF1D-48C8-A793-C542CE52CEC4}"/>
              </c:ext>
            </c:extLst>
          </c:dPt>
          <c:dPt>
            <c:idx val="1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4-EF1D-48C8-A793-C542CE52CEC4}"/>
              </c:ext>
            </c:extLst>
          </c:dPt>
          <c:dPt>
            <c:idx val="2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6-EF1D-48C8-A793-C542CE52CEC4}"/>
              </c:ext>
            </c:extLst>
          </c:dPt>
          <c:dPt>
            <c:idx val="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8-EF1D-48C8-A793-C542CE52CEC4}"/>
              </c:ext>
            </c:extLst>
          </c:dPt>
          <c:dPt>
            <c:idx val="4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A-EF1D-48C8-A793-C542CE52CEC4}"/>
              </c:ext>
            </c:extLst>
          </c:dPt>
          <c:dLbls>
            <c:delete val="1"/>
          </c:dLbls>
          <c:cat>
            <c:strRef>
              <c:f>Лист1!$A$2:$A$5</c:f>
              <c:strCache>
                <c:ptCount val="4"/>
                <c:pt idx="0">
                  <c:v>Не трудоустроены</c:v>
                </c:pt>
                <c:pt idx="1">
                  <c:v>Декрет/Призваны</c:v>
                </c:pt>
                <c:pt idx="2">
                  <c:v>Продолжают обучение</c:v>
                </c:pt>
                <c:pt idx="3">
                  <c:v>Трудоустроены</c:v>
                </c:pt>
              </c:strCache>
            </c:strRef>
          </c:cat>
          <c:val>
            <c:numRef>
              <c:f>Лист1!$C$2:$C$5</c:f>
              <c:numCache>
                <c:formatCode>0.0%</c:formatCode>
                <c:ptCount val="4"/>
                <c:pt idx="0">
                  <c:v>0.1</c:v>
                </c:pt>
                <c:pt idx="1">
                  <c:v>4.1000000000000002E-2</c:v>
                </c:pt>
                <c:pt idx="2">
                  <c:v>0.29499999999999998</c:v>
                </c:pt>
                <c:pt idx="3">
                  <c:v>0.75600000000000001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EF1D-48C8-A793-C542CE52CEC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Специалитет</c:v>
                </c:pt>
              </c:strCache>
            </c:strRef>
          </c:tx>
          <c:spPr>
            <a:pattFill prst="pct90">
              <a:fgClr>
                <a:srgbClr val="019999"/>
              </a:fgClr>
              <a:bgClr>
                <a:schemeClr val="bg1"/>
              </a:bgClr>
            </a:patt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elete val="1"/>
          </c:dLbls>
          <c:cat>
            <c:strRef>
              <c:f>Лист1!$A$2:$A$5</c:f>
              <c:strCache>
                <c:ptCount val="4"/>
                <c:pt idx="0">
                  <c:v>Не трудоустроены</c:v>
                </c:pt>
                <c:pt idx="1">
                  <c:v>Декрет/Призваны</c:v>
                </c:pt>
                <c:pt idx="2">
                  <c:v>Продолжают обучение</c:v>
                </c:pt>
                <c:pt idx="3">
                  <c:v>Трудоустроены</c:v>
                </c:pt>
              </c:strCache>
            </c:strRef>
          </c:cat>
          <c:val>
            <c:numRef>
              <c:f>Лист1!$D$2:$D$5</c:f>
              <c:numCache>
                <c:formatCode>0%</c:formatCode>
                <c:ptCount val="4"/>
                <c:pt idx="0">
                  <c:v>0.25</c:v>
                </c:pt>
                <c:pt idx="1">
                  <c:v>0</c:v>
                </c:pt>
                <c:pt idx="2">
                  <c:v>0</c:v>
                </c:pt>
                <c:pt idx="3">
                  <c:v>0.75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EF1D-48C8-A793-C542CE52CEC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557239816"/>
        <c:axId val="557238504"/>
      </c:barChart>
      <c:catAx>
        <c:axId val="55723981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7238504"/>
        <c:crosses val="autoZero"/>
        <c:auto val="1"/>
        <c:lblAlgn val="l"/>
        <c:lblOffset val="100"/>
        <c:noMultiLvlLbl val="0"/>
      </c:catAx>
      <c:valAx>
        <c:axId val="557238504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5572398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34470360134665035"/>
          <c:y val="0.86343810171224933"/>
          <c:w val="0.47860113459437842"/>
          <c:h val="5.527592871814662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ltUp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 w="19050">
        <a:solidFill>
          <a:schemeClr val="lt1"/>
        </a:solidFill>
      </a:ln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 w="19050">
        <a:solidFill>
          <a:schemeClr val="lt1"/>
        </a:solidFill>
      </a:ln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0.38462</cdr:x>
      <cdr:y>0.26909</cdr:y>
    </cdr:from>
    <cdr:to>
      <cdr:x>0.46676</cdr:x>
      <cdr:y>0.33776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4041519" y="1447332"/>
          <a:ext cx="863103" cy="3693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b="1" dirty="0" smtClean="0">
              <a:latin typeface="Arial" panose="020B0604020202020204" pitchFamily="34" charset="0"/>
              <a:cs typeface="Arial" panose="020B0604020202020204" pitchFamily="34" charset="0"/>
            </a:rPr>
            <a:t>8,7%</a:t>
          </a:r>
          <a:endParaRPr lang="ru-RU" b="1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0.30111</cdr:x>
      <cdr:y>0.35576</cdr:y>
    </cdr:from>
    <cdr:to>
      <cdr:x>0.38123</cdr:x>
      <cdr:y>0.42443</cdr:y>
    </cdr:to>
    <cdr:sp macro="" textlink="">
      <cdr:nvSpPr>
        <cdr:cNvPr id="3" name="Прямоугольник 2"/>
        <cdr:cNvSpPr/>
      </cdr:nvSpPr>
      <cdr:spPr>
        <a:xfrm xmlns:a="http://schemas.openxmlformats.org/drawingml/2006/main">
          <a:off x="3164027" y="1913465"/>
          <a:ext cx="841877" cy="3693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b="1" dirty="0" smtClean="0">
              <a:latin typeface="Arial" panose="020B0604020202020204" pitchFamily="34" charset="0"/>
              <a:cs typeface="Arial" panose="020B0604020202020204" pitchFamily="34" charset="0"/>
            </a:rPr>
            <a:t>8,</a:t>
          </a:r>
          <a:r>
            <a:rPr lang="ru-RU" b="1" dirty="0">
              <a:latin typeface="Arial" panose="020B0604020202020204" pitchFamily="34" charset="0"/>
              <a:cs typeface="Arial" panose="020B0604020202020204" pitchFamily="34" charset="0"/>
            </a:rPr>
            <a:t>1</a:t>
          </a:r>
          <a:r>
            <a:rPr lang="ru-RU" b="1" dirty="0" smtClean="0">
              <a:latin typeface="Arial" panose="020B0604020202020204" pitchFamily="34" charset="0"/>
              <a:cs typeface="Arial" panose="020B0604020202020204" pitchFamily="34" charset="0"/>
            </a:rPr>
            <a:t>%</a:t>
          </a:r>
          <a:endParaRPr lang="ru-RU" b="1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0.12584</cdr:x>
      <cdr:y>0.23954</cdr:y>
    </cdr:from>
    <cdr:to>
      <cdr:x>0.22652</cdr:x>
      <cdr:y>0.688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1440160" y="1512168"/>
          <a:ext cx="1152128" cy="28309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0.00978</cdr:x>
      <cdr:y>0.14893</cdr:y>
    </cdr:from>
    <cdr:to>
      <cdr:x>0.22912</cdr:x>
      <cdr:y>0.85095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115956" y="810830"/>
          <a:ext cx="2601577" cy="38220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r"/>
          <a:endParaRPr lang="ru-RU" sz="14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pPr algn="r"/>
          <a:r>
            <a:rPr lang="ru-RU" sz="1500" dirty="0" smtClean="0">
              <a:latin typeface="Arial" panose="020B0604020202020204" pitchFamily="34" charset="0"/>
              <a:cs typeface="Arial" panose="020B0604020202020204" pitchFamily="34" charset="0"/>
            </a:rPr>
            <a:t>Трудоустроены</a:t>
          </a:r>
        </a:p>
        <a:p xmlns:a="http://schemas.openxmlformats.org/drawingml/2006/main">
          <a:pPr algn="r"/>
          <a:endParaRPr lang="ru-RU" sz="15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pPr algn="r"/>
          <a:endParaRPr lang="ru-RU" sz="18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pPr algn="r"/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pPr algn="r"/>
          <a:r>
            <a:rPr lang="ru-RU" sz="1500" dirty="0" smtClean="0">
              <a:latin typeface="Arial" panose="020B0604020202020204" pitchFamily="34" charset="0"/>
              <a:cs typeface="Arial" panose="020B0604020202020204" pitchFamily="34" charset="0"/>
            </a:rPr>
            <a:t>Продолжают обучение</a:t>
          </a:r>
        </a:p>
        <a:p xmlns:a="http://schemas.openxmlformats.org/drawingml/2006/main">
          <a:pPr algn="r"/>
          <a:endParaRPr lang="ru-RU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pPr algn="r"/>
          <a:endParaRPr lang="ru-RU" sz="15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pPr algn="r"/>
          <a:endParaRPr lang="ru-RU" sz="10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pPr algn="r"/>
          <a:r>
            <a:rPr lang="ru-RU" sz="1500" dirty="0" smtClean="0">
              <a:latin typeface="Arial" panose="020B0604020202020204" pitchFamily="34" charset="0"/>
              <a:cs typeface="Arial" panose="020B0604020202020204" pitchFamily="34" charset="0"/>
            </a:rPr>
            <a:t>Находятся в декретном </a:t>
          </a:r>
        </a:p>
        <a:p xmlns:a="http://schemas.openxmlformats.org/drawingml/2006/main">
          <a:pPr algn="r"/>
          <a:r>
            <a:rPr lang="ru-RU" sz="1500" dirty="0" smtClean="0">
              <a:latin typeface="Arial" panose="020B0604020202020204" pitchFamily="34" charset="0"/>
              <a:cs typeface="Arial" panose="020B0604020202020204" pitchFamily="34" charset="0"/>
            </a:rPr>
            <a:t>отпуске/Призваны в ВС РФ</a:t>
          </a:r>
          <a:endParaRPr lang="ru-RU" sz="1500" dirty="0">
            <a:latin typeface="Arial" panose="020B0604020202020204" pitchFamily="34" charset="0"/>
            <a:cs typeface="Arial" panose="020B0604020202020204" pitchFamily="34" charset="0"/>
          </a:endParaRPr>
        </a:p>
        <a:p xmlns:a="http://schemas.openxmlformats.org/drawingml/2006/main">
          <a:pPr algn="r"/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pPr algn="r"/>
          <a:endParaRPr lang="ru-RU" sz="14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pPr algn="r"/>
          <a:r>
            <a:rPr lang="ru-RU" sz="1500" dirty="0" smtClean="0">
              <a:latin typeface="Arial" panose="020B0604020202020204" pitchFamily="34" charset="0"/>
              <a:cs typeface="Arial" panose="020B0604020202020204" pitchFamily="34" charset="0"/>
            </a:rPr>
            <a:t>Не трудоустроены</a:t>
          </a:r>
        </a:p>
        <a:p xmlns:a="http://schemas.openxmlformats.org/drawingml/2006/main">
          <a:endParaRPr lang="ru-RU" sz="1500" dirty="0"/>
        </a:p>
      </cdr:txBody>
    </cdr:sp>
  </cdr:relSizeAnchor>
  <cdr:relSizeAnchor xmlns:cdr="http://schemas.openxmlformats.org/drawingml/2006/chartDrawing">
    <cdr:from>
      <cdr:x>0.81098</cdr:x>
      <cdr:y>0.15006</cdr:y>
    </cdr:from>
    <cdr:to>
      <cdr:x>1</cdr:x>
      <cdr:y>0.20942</cdr:y>
    </cdr:to>
    <cdr:sp macro="" textlink="">
      <cdr:nvSpPr>
        <cdr:cNvPr id="5" name="Прямоугольник 4"/>
        <cdr:cNvSpPr/>
      </cdr:nvSpPr>
      <cdr:spPr>
        <a:xfrm xmlns:a="http://schemas.openxmlformats.org/drawingml/2006/main">
          <a:off x="9433406" y="816981"/>
          <a:ext cx="2198715" cy="3231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500" dirty="0" smtClean="0">
              <a:latin typeface="Arial" panose="020B0604020202020204" pitchFamily="34" charset="0"/>
              <a:cs typeface="Arial" panose="020B0604020202020204" pitchFamily="34" charset="0"/>
            </a:rPr>
            <a:t>75% </a:t>
          </a:r>
          <a:r>
            <a:rPr lang="ru-RU" sz="1500" dirty="0" smtClean="0">
              <a:latin typeface="Arial" panose="020B0604020202020204" pitchFamily="34" charset="0"/>
              <a:cs typeface="Arial" panose="020B0604020202020204" pitchFamily="34" charset="0"/>
            </a:rPr>
            <a:t>(</a:t>
          </a:r>
          <a:r>
            <a:rPr lang="ru-RU" sz="1500" dirty="0" smtClean="0">
              <a:latin typeface="Arial" panose="020B0604020202020204" pitchFamily="34" charset="0"/>
              <a:cs typeface="Arial" panose="020B0604020202020204" pitchFamily="34" charset="0"/>
            </a:rPr>
            <a:t>12 </a:t>
          </a:r>
          <a:r>
            <a:rPr lang="ru-RU" sz="1500" dirty="0" smtClean="0">
              <a:latin typeface="Arial" panose="020B0604020202020204" pitchFamily="34" charset="0"/>
              <a:cs typeface="Arial" panose="020B0604020202020204" pitchFamily="34" charset="0"/>
            </a:rPr>
            <a:t>чел.)</a:t>
          </a:r>
          <a:endParaRPr lang="ru-RU" sz="15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0.45359</cdr:x>
      <cdr:y>0.35643</cdr:y>
    </cdr:from>
    <cdr:to>
      <cdr:x>0.61713</cdr:x>
      <cdr:y>0.41579</cdr:y>
    </cdr:to>
    <cdr:sp macro="" textlink="">
      <cdr:nvSpPr>
        <cdr:cNvPr id="9" name="Прямоугольник 8"/>
        <cdr:cNvSpPr/>
      </cdr:nvSpPr>
      <cdr:spPr>
        <a:xfrm xmlns:a="http://schemas.openxmlformats.org/drawingml/2006/main">
          <a:off x="5276214" y="1940533"/>
          <a:ext cx="1902363" cy="3231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500" dirty="0" smtClean="0">
              <a:latin typeface="Arial" panose="020B0604020202020204" pitchFamily="34" charset="0"/>
              <a:cs typeface="Arial" panose="020B0604020202020204" pitchFamily="34" charset="0"/>
            </a:rPr>
            <a:t>13,3% (272 </a:t>
          </a:r>
          <a:r>
            <a:rPr lang="ru-RU" sz="1500" dirty="0" smtClean="0">
              <a:latin typeface="Arial" panose="020B0604020202020204" pitchFamily="34" charset="0"/>
              <a:cs typeface="Arial" panose="020B0604020202020204" pitchFamily="34" charset="0"/>
            </a:rPr>
            <a:t>чел.)</a:t>
          </a:r>
          <a:endParaRPr lang="ru-RU" sz="15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0.261</cdr:x>
      <cdr:y>0.5147</cdr:y>
    </cdr:from>
    <cdr:to>
      <cdr:x>0.46172</cdr:x>
      <cdr:y>0.57406</cdr:y>
    </cdr:to>
    <cdr:sp macro="" textlink="">
      <cdr:nvSpPr>
        <cdr:cNvPr id="12" name="Прямоугольник 11"/>
        <cdr:cNvSpPr/>
      </cdr:nvSpPr>
      <cdr:spPr>
        <a:xfrm xmlns:a="http://schemas.openxmlformats.org/drawingml/2006/main">
          <a:off x="3035929" y="2802212"/>
          <a:ext cx="2334855" cy="3231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500" dirty="0" smtClean="0">
              <a:latin typeface="Arial" panose="020B0604020202020204" pitchFamily="34" charset="0"/>
              <a:cs typeface="Arial" panose="020B0604020202020204" pitchFamily="34" charset="0"/>
            </a:rPr>
            <a:t>1,1% </a:t>
          </a:r>
          <a:r>
            <a:rPr lang="ru-RU" sz="1500" dirty="0" smtClean="0">
              <a:latin typeface="Arial" panose="020B0604020202020204" pitchFamily="34" charset="0"/>
              <a:cs typeface="Arial" panose="020B0604020202020204" pitchFamily="34" charset="0"/>
            </a:rPr>
            <a:t>(</a:t>
          </a:r>
          <a:r>
            <a:rPr lang="ru-RU" sz="1500" dirty="0" smtClean="0">
              <a:latin typeface="Arial" panose="020B0604020202020204" pitchFamily="34" charset="0"/>
              <a:cs typeface="Arial" panose="020B0604020202020204" pitchFamily="34" charset="0"/>
            </a:rPr>
            <a:t>22 </a:t>
          </a:r>
          <a:r>
            <a:rPr lang="ru-RU" sz="1500" dirty="0" smtClean="0">
              <a:latin typeface="Arial" panose="020B0604020202020204" pitchFamily="34" charset="0"/>
              <a:cs typeface="Arial" panose="020B0604020202020204" pitchFamily="34" charset="0"/>
            </a:rPr>
            <a:t>чел.)</a:t>
          </a:r>
          <a:endParaRPr lang="ru-RU" sz="15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495C0C-3594-4A6B-89D1-41B90A9DF13F}" type="datetimeFigureOut">
              <a:rPr lang="ru-RU" smtClean="0"/>
              <a:t>25.12.2025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E92A33-E36A-4E63-AAC3-0D76F526C6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91665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E92A33-E36A-4E63-AAC3-0D76F526C62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9536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E92A33-E36A-4E63-AAC3-0D76F526C628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00908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E92A33-E36A-4E63-AAC3-0D76F526C628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2566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E34C1B-C823-4630-AA14-29296860CF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EF03865-5055-4821-922D-D6372FA631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B276B1A-14F5-4DA3-B332-8833F1F78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F8876-BC64-442D-8B74-777D04E4E9D1}" type="datetimeFigureOut">
              <a:rPr lang="ru-RU" smtClean="0"/>
              <a:t>25.12.2025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E5D9F3-1F71-4C9E-8D30-A80692CD2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5A22370-5934-475A-B36E-F299D7B02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7C870-B057-4253-ADE6-EA08E459F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606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E33FC8-E934-429E-933C-48BDA236F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478D717-40DF-4F6F-BE50-2B5EC02208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19664B-7EC3-40B0-9525-E1C3B2E6E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F8876-BC64-442D-8B74-777D04E4E9D1}" type="datetimeFigureOut">
              <a:rPr lang="ru-RU" smtClean="0"/>
              <a:t>25.12.2025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E96F02A-1D97-4FFA-8E5B-789A5ED7B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C607790-1B57-413C-BCEA-184D2AEBC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7C870-B057-4253-ADE6-EA08E459F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5592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C13EE7E-086E-4B89-ADB5-ACA0C3FB6E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085E7AB-7098-482A-90A7-3766B8B331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04C4354-6C5B-455B-8338-A52A5D58A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F8876-BC64-442D-8B74-777D04E4E9D1}" type="datetimeFigureOut">
              <a:rPr lang="ru-RU" smtClean="0"/>
              <a:t>25.12.2025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1B70730-9A1A-4E89-86AA-F0E8CFE99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940DD4F-E320-4B3E-8693-3D7423675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7C870-B057-4253-ADE6-EA08E459F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1565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28FED0-661B-4B8D-A805-C1CE92875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013DA02-5302-49CB-87FB-DDDC3BEF41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6A5156A-0480-437D-B26B-70931209F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F8876-BC64-442D-8B74-777D04E4E9D1}" type="datetimeFigureOut">
              <a:rPr lang="ru-RU" smtClean="0"/>
              <a:t>25.12.2025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6ACABC5-F09D-48D6-B6B5-1752370E1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90DAA1-7877-413E-BC4D-D8E3AA597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7C870-B057-4253-ADE6-EA08E459F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4789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97AED0-595F-4D70-B3BB-053E4BCB2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8ECB14A-EC14-498C-8605-FE56920FD8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94660A2-839A-4D03-B48F-0602632B6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F8876-BC64-442D-8B74-777D04E4E9D1}" type="datetimeFigureOut">
              <a:rPr lang="ru-RU" smtClean="0"/>
              <a:t>25.12.2025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372EE8-7A62-4602-9E73-BFF7FAADF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EAB93B-2EF0-4E01-B151-977DC6002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7C870-B057-4253-ADE6-EA08E459F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1755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01EDF9-7A98-472E-832E-5726CE442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7F93396-2D3B-4845-80BF-F78C9CBEF2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D97E8E8-8270-45F6-847F-088F06F9D1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9538B79-B828-4357-B983-418A9C2FB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F8876-BC64-442D-8B74-777D04E4E9D1}" type="datetimeFigureOut">
              <a:rPr lang="ru-RU" smtClean="0"/>
              <a:t>25.12.2025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D5A9EBC-EFEF-4F23-B06B-00BB51BE1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9C31FDE-E439-4B8B-8A48-000ACD242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7C870-B057-4253-ADE6-EA08E459F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992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DD646F-F21B-4702-B960-5EDFAEFD1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CE4EBF1-1A65-47FB-9592-E872AB6CC2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65FB115-17FB-40A5-8C88-E56EEBDA66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699C710-19C2-49B4-B436-92B3A48D77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45A6FFF-53CF-42BC-9A94-391EF771F4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1D0318A-F909-402D-A12A-8E12CDC68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F8876-BC64-442D-8B74-777D04E4E9D1}" type="datetimeFigureOut">
              <a:rPr lang="ru-RU" smtClean="0"/>
              <a:t>25.12.2025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4B77266-E1B4-45EB-A3C4-E07E91932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C703DA0-9AC5-4781-B69C-04C773911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7C870-B057-4253-ADE6-EA08E459F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7368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2830FD-7669-4E80-B917-E4E26E8C5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1772E3F-C12D-4C1C-A385-9285C8E4A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F8876-BC64-442D-8B74-777D04E4E9D1}" type="datetimeFigureOut">
              <a:rPr lang="ru-RU" smtClean="0"/>
              <a:t>25.12.2025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A9D8C56-7546-4F08-80E0-541C47846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FD99B34-B5F3-494B-9EA3-98892C6DA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7C870-B057-4253-ADE6-EA08E459F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5888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C8F4BAB-4C4F-4348-AB01-1AF0586E7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F8876-BC64-442D-8B74-777D04E4E9D1}" type="datetimeFigureOut">
              <a:rPr lang="ru-RU" smtClean="0"/>
              <a:t>25.12.2025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B578788-E44E-434F-AA6D-3EE867493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BFFE212-BB47-4632-8073-C8637E4E0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7C870-B057-4253-ADE6-EA08E459F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1118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A6D14A-545D-4F62-BF4E-11A55FABD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D3C32BC-955B-40C5-91E9-C16031CB34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AB8FD58-8117-4854-98C2-D8279C1F1F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2DF4846-C081-4C7E-A2B6-F3ED2BEE6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F8876-BC64-442D-8B74-777D04E4E9D1}" type="datetimeFigureOut">
              <a:rPr lang="ru-RU" smtClean="0"/>
              <a:t>25.12.2025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6C408F2-8E5B-4BDA-AE6D-C9403DC49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960AB7D-CA26-45CC-9152-1DBE8C2AF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7C870-B057-4253-ADE6-EA08E459F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7522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903AF4-2D13-4899-8803-51C56120B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5C9FFFE-62CC-45E5-BCC4-475C15032D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ED93C12-03F6-4201-A4EB-1423F90FF4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A6891AB-1ACE-4815-B5E0-3CF44FE86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F8876-BC64-442D-8B74-777D04E4E9D1}" type="datetimeFigureOut">
              <a:rPr lang="ru-RU" smtClean="0"/>
              <a:t>25.12.2025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79FFBD7-2183-4A9C-9FD2-6E1BBFBA7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07565E1-22E1-4660-881D-99E927D4F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7C870-B057-4253-ADE6-EA08E459F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9725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4B4BA5-D388-4868-A19A-9B1CE980A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957DC9F-0EA1-4AD5-AE86-7EF75A7FB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2AD1FCC-5587-4051-BBA7-551350BD27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BF8876-BC64-442D-8B74-777D04E4E9D1}" type="datetimeFigureOut">
              <a:rPr lang="ru-RU" smtClean="0"/>
              <a:t>25.12.2025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9D9803F-4D14-4F15-9DF1-93644B7EC6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8005775-1132-45E6-A621-DE89FE3C18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D7C870-B057-4253-ADE6-EA08E459F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5298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2912373588"/>
              </p:ext>
            </p:extLst>
          </p:nvPr>
        </p:nvGraphicFramePr>
        <p:xfrm>
          <a:off x="640080" y="1261220"/>
          <a:ext cx="10507704" cy="53785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9D4D432E-76C7-4CB6-B8C4-5DE7DBFF1AEC}"/>
              </a:ext>
            </a:extLst>
          </p:cNvPr>
          <p:cNvSpPr txBox="1">
            <a:spLocks/>
          </p:cNvSpPr>
          <p:nvPr/>
        </p:nvSpPr>
        <p:spPr>
          <a:xfrm>
            <a:off x="517435" y="339424"/>
            <a:ext cx="9906725" cy="8108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2400" dirty="0">
                <a:latin typeface="Arial Black" panose="020B0A04020102020204" pitchFamily="34" charset="0"/>
              </a:rPr>
              <a:t>Трудоустройство </a:t>
            </a:r>
            <a:r>
              <a:rPr lang="ru-RU" sz="2400" dirty="0" smtClean="0">
                <a:latin typeface="Arial Black" panose="020B0A04020102020204" pitchFamily="34" charset="0"/>
              </a:rPr>
              <a:t>выпускников МГПУ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2400" dirty="0" smtClean="0">
                <a:latin typeface="Arial Black" panose="020B0A04020102020204" pitchFamily="34" charset="0"/>
              </a:rPr>
              <a:t>2024-2025 </a:t>
            </a:r>
            <a:r>
              <a:rPr lang="ru-RU" sz="2400" dirty="0">
                <a:latin typeface="Arial Black" panose="020B0A04020102020204" pitchFamily="34" charset="0"/>
              </a:rPr>
              <a:t>учебного </a:t>
            </a:r>
            <a:r>
              <a:rPr lang="ru-RU" sz="2400" dirty="0" smtClean="0">
                <a:latin typeface="Arial Black" panose="020B0A04020102020204" pitchFamily="34" charset="0"/>
              </a:rPr>
              <a:t>года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470797" y="4525229"/>
            <a:ext cx="10320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37302" y="2370155"/>
            <a:ext cx="7086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1,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D1DE0F0-22BD-CA49-B0E4-8B33FFD6CB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44048" y="310752"/>
            <a:ext cx="1170000" cy="868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68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9D4D432E-76C7-4CB6-B8C4-5DE7DBFF1AEC}"/>
              </a:ext>
            </a:extLst>
          </p:cNvPr>
          <p:cNvSpPr txBox="1">
            <a:spLocks/>
          </p:cNvSpPr>
          <p:nvPr/>
        </p:nvSpPr>
        <p:spPr>
          <a:xfrm>
            <a:off x="384046" y="339424"/>
            <a:ext cx="10140697" cy="8108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2000" dirty="0">
                <a:latin typeface="Arial Black" panose="020B0A04020102020204" pitchFamily="34" charset="0"/>
              </a:rPr>
              <a:t>Распределение </a:t>
            </a:r>
            <a:r>
              <a:rPr lang="ru-RU" sz="2000" dirty="0" smtClean="0">
                <a:latin typeface="Arial Black" panose="020B0A04020102020204" pitchFamily="34" charset="0"/>
              </a:rPr>
              <a:t>выпускников МГПУ </a:t>
            </a:r>
            <a:r>
              <a:rPr lang="ru-RU" sz="2000" dirty="0" smtClean="0">
                <a:latin typeface="Arial Black" panose="020B0A04020102020204" pitchFamily="34" charset="0"/>
              </a:rPr>
              <a:t>2024-2025 </a:t>
            </a:r>
            <a:r>
              <a:rPr lang="ru-RU" sz="2000" dirty="0" smtClean="0">
                <a:latin typeface="Arial Black" panose="020B0A04020102020204" pitchFamily="34" charset="0"/>
              </a:rPr>
              <a:t>учебного года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2000" dirty="0" smtClean="0">
                <a:latin typeface="Arial Black" panose="020B0A04020102020204" pitchFamily="34" charset="0"/>
              </a:rPr>
              <a:t>(в </a:t>
            </a:r>
            <a:r>
              <a:rPr lang="ru-RU" sz="2000" dirty="0">
                <a:latin typeface="Arial Black" panose="020B0A04020102020204" pitchFamily="34" charset="0"/>
              </a:rPr>
              <a:t>разрезе укрупненных </a:t>
            </a:r>
            <a:r>
              <a:rPr lang="ru-RU" sz="2000" dirty="0" smtClean="0">
                <a:latin typeface="Arial Black" panose="020B0A04020102020204" pitchFamily="34" charset="0"/>
              </a:rPr>
              <a:t>групп специальностей </a:t>
            </a:r>
            <a:r>
              <a:rPr lang="ru-RU" sz="2000" dirty="0">
                <a:latin typeface="Arial Black" panose="020B0A04020102020204" pitchFamily="34" charset="0"/>
              </a:rPr>
              <a:t>и </a:t>
            </a:r>
            <a:r>
              <a:rPr lang="ru-RU" sz="2000" dirty="0" smtClean="0">
                <a:latin typeface="Arial Black" panose="020B0A04020102020204" pitchFamily="34" charset="0"/>
              </a:rPr>
              <a:t>направлений)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7497344"/>
              </p:ext>
            </p:extLst>
          </p:nvPr>
        </p:nvGraphicFramePr>
        <p:xfrm>
          <a:off x="384047" y="1316736"/>
          <a:ext cx="11430001" cy="5294376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4398265">
                  <a:extLst>
                    <a:ext uri="{9D8B030D-6E8A-4147-A177-3AD203B41FA5}">
                      <a16:colId xmlns:a16="http://schemas.microsoft.com/office/drawing/2014/main" val="55576279"/>
                    </a:ext>
                  </a:extLst>
                </a:gridCol>
                <a:gridCol w="1810512">
                  <a:extLst>
                    <a:ext uri="{9D8B030D-6E8A-4147-A177-3AD203B41FA5}">
                      <a16:colId xmlns:a16="http://schemas.microsoft.com/office/drawing/2014/main" val="2777816214"/>
                    </a:ext>
                  </a:extLst>
                </a:gridCol>
                <a:gridCol w="1682496">
                  <a:extLst>
                    <a:ext uri="{9D8B030D-6E8A-4147-A177-3AD203B41FA5}">
                      <a16:colId xmlns:a16="http://schemas.microsoft.com/office/drawing/2014/main" val="1328882594"/>
                    </a:ext>
                  </a:extLst>
                </a:gridCol>
                <a:gridCol w="1947672">
                  <a:extLst>
                    <a:ext uri="{9D8B030D-6E8A-4147-A177-3AD203B41FA5}">
                      <a16:colId xmlns:a16="http://schemas.microsoft.com/office/drawing/2014/main" val="872348613"/>
                    </a:ext>
                  </a:extLst>
                </a:gridCol>
                <a:gridCol w="1591056">
                  <a:extLst>
                    <a:ext uri="{9D8B030D-6E8A-4147-A177-3AD203B41FA5}">
                      <a16:colId xmlns:a16="http://schemas.microsoft.com/office/drawing/2014/main" val="3132130065"/>
                    </a:ext>
                  </a:extLst>
                </a:gridCol>
              </a:tblGrid>
              <a:tr h="402336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Укрупненные группы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специальностей и направлений</a:t>
                      </a:r>
                      <a:endParaRPr lang="ru-RU" sz="1100" dirty="0">
                        <a:solidFill>
                          <a:schemeClr val="tx1"/>
                        </a:solidFill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Трудоустроены (%)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Продолжили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 обучение (%)</a:t>
                      </a:r>
                      <a:endParaRPr lang="ru-RU" sz="1100" dirty="0">
                        <a:solidFill>
                          <a:schemeClr val="tx1"/>
                        </a:solidFill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Служба в ВС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РФ /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Декретный отпуск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(%)</a:t>
                      </a:r>
                      <a:endParaRPr lang="ru-RU" sz="1100" dirty="0">
                        <a:solidFill>
                          <a:schemeClr val="tx1"/>
                        </a:solidFill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Не работают (%)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5041013"/>
                  </a:ext>
                </a:extLst>
              </a:tr>
              <a:tr h="185928">
                <a:tc>
                  <a:txBody>
                    <a:bodyPr/>
                    <a:lstStyle/>
                    <a:p>
                      <a:r>
                        <a:rPr lang="ru-RU" sz="1250" kern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09.00.00 Информатика и вычислительная техника</a:t>
                      </a:r>
                      <a:endParaRPr lang="ru-RU" sz="1250" kern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E0E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kern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88,9</a:t>
                      </a:r>
                      <a:endParaRPr lang="ru-RU" sz="1250" kern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E0E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kern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ru-RU" sz="1250" kern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E0E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kern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ru-RU" sz="1250" kern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E0E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kern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11,1</a:t>
                      </a:r>
                      <a:endParaRPr lang="ru-RU" sz="1250" kern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E0E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2089517"/>
                  </a:ext>
                </a:extLst>
              </a:tr>
              <a:tr h="269748">
                <a:tc>
                  <a:txBody>
                    <a:bodyPr/>
                    <a:lstStyle/>
                    <a:p>
                      <a:r>
                        <a:rPr lang="ru-RU" sz="1250" kern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37.00.00 Психологические</a:t>
                      </a:r>
                      <a:r>
                        <a:rPr lang="ru-RU" sz="1250" kern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науки </a:t>
                      </a:r>
                      <a:endParaRPr lang="ru-RU" sz="1250" kern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kern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76,6</a:t>
                      </a:r>
                      <a:endParaRPr lang="ru-RU" sz="1250" kern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kern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11,1</a:t>
                      </a:r>
                      <a:endParaRPr lang="ru-RU" sz="1250" kern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kern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3,7</a:t>
                      </a:r>
                      <a:endParaRPr lang="ru-RU" sz="1250" kern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kern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8,6</a:t>
                      </a:r>
                      <a:endParaRPr lang="ru-RU" sz="1250" kern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70631462"/>
                  </a:ext>
                </a:extLst>
              </a:tr>
              <a:tr h="280416">
                <a:tc>
                  <a:txBody>
                    <a:bodyPr/>
                    <a:lstStyle/>
                    <a:p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38.00.00 Экономика и управление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E0E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93,1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E0E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5,4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E0E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ru-RU" sz="125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E0E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1,5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E0E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2901572"/>
                  </a:ext>
                </a:extLst>
              </a:tr>
              <a:tr h="263652">
                <a:tc>
                  <a:txBody>
                    <a:bodyPr/>
                    <a:lstStyle/>
                    <a:p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39.00.00</a:t>
                      </a:r>
                      <a:r>
                        <a:rPr lang="ru-RU" sz="125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Социология и социальная работа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74,7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9,3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1,3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14,7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5660434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40.00.00</a:t>
                      </a:r>
                      <a:r>
                        <a:rPr lang="ru-RU" sz="125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Юриспруденция 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E0E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84,9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E0E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4,4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E0E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1,8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E0E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8,9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E0E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2042002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42.00.00 СМИ и информационно-библиотечное дело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77,4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12,9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9,7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8777784"/>
                  </a:ext>
                </a:extLst>
              </a:tr>
              <a:tr h="335098">
                <a:tc>
                  <a:txBody>
                    <a:bodyPr/>
                    <a:lstStyle/>
                    <a:p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44.00.00 Образование и педагогические науки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E0E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84,6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E0E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6,6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E0E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1,4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E0E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7,4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E0E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692240"/>
                  </a:ext>
                </a:extLst>
              </a:tr>
              <a:tr h="323262">
                <a:tc>
                  <a:txBody>
                    <a:bodyPr/>
                    <a:lstStyle/>
                    <a:p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45.00.00 Языкознание и литературоведение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71,4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18,7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0,3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9,6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14010655"/>
                  </a:ext>
                </a:extLst>
              </a:tr>
              <a:tr h="314282">
                <a:tc>
                  <a:txBody>
                    <a:bodyPr/>
                    <a:lstStyle/>
                    <a:p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46.00.00</a:t>
                      </a:r>
                      <a:r>
                        <a:rPr lang="ru-RU" sz="125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История и археология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E0E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E0E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11,1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E0E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E0E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8,9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E0E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063484"/>
                  </a:ext>
                </a:extLst>
              </a:tr>
              <a:tr h="332241">
                <a:tc>
                  <a:txBody>
                    <a:bodyPr/>
                    <a:lstStyle/>
                    <a:p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49.00.00 Физическая</a:t>
                      </a:r>
                      <a:r>
                        <a:rPr lang="ru-RU" sz="125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культура и спорт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3,1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21,9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90035274"/>
                  </a:ext>
                </a:extLst>
              </a:tr>
              <a:tr h="334942">
                <a:tc>
                  <a:txBody>
                    <a:bodyPr/>
                    <a:lstStyle/>
                    <a:p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51.00.00 Культуроведение</a:t>
                      </a:r>
                      <a:r>
                        <a:rPr lang="ru-RU" sz="125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 социокультурные проекты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E0E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80,8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E0E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10,5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E0E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1,7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E0E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E0E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2955862"/>
                  </a:ext>
                </a:extLst>
              </a:tr>
              <a:tr h="4084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52.00.00 Сценическое искусство и литературное творчество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73556285"/>
                  </a:ext>
                </a:extLst>
              </a:tr>
              <a:tr h="338328">
                <a:tc>
                  <a:txBody>
                    <a:bodyPr/>
                    <a:lstStyle/>
                    <a:p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53.00.00 Музыкальное искусство 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E0E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86,1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E0E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ru-RU" sz="125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E0E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E0E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13,9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E0E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3084648"/>
                  </a:ext>
                </a:extLst>
              </a:tr>
              <a:tr h="301751">
                <a:tc>
                  <a:txBody>
                    <a:bodyPr/>
                    <a:lstStyle/>
                    <a:p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54.00.00 Изобразительные и прикладные</a:t>
                      </a:r>
                      <a:r>
                        <a:rPr lang="ru-RU" sz="125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виды искусств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60,7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11,8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ru-RU" sz="125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27,5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95321510"/>
                  </a:ext>
                </a:extLst>
              </a:tr>
              <a:tr h="3931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58.00.00 Востоковедение и африканистика</a:t>
                      </a:r>
                    </a:p>
                  </a:txBody>
                  <a:tcPr>
                    <a:solidFill>
                      <a:srgbClr val="E0E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72,4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E0E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18,4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E0E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ru-RU" sz="125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E0E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9,2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E0E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5786776"/>
                  </a:ext>
                </a:extLst>
              </a:tr>
            </a:tbl>
          </a:graphicData>
        </a:graphic>
      </p:graphicFrame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D1DE0F0-22BD-CA49-B0E4-8B33FFD6CB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44048" y="310752"/>
            <a:ext cx="1170000" cy="868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975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9D4D432E-76C7-4CB6-B8C4-5DE7DBFF1AEC}"/>
              </a:ext>
            </a:extLst>
          </p:cNvPr>
          <p:cNvSpPr txBox="1">
            <a:spLocks/>
          </p:cNvSpPr>
          <p:nvPr/>
        </p:nvSpPr>
        <p:spPr>
          <a:xfrm>
            <a:off x="429769" y="339424"/>
            <a:ext cx="9976104" cy="8108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  <a:spcBef>
                <a:spcPts val="600"/>
              </a:spcBef>
            </a:pPr>
            <a:r>
              <a:rPr lang="ru-RU" sz="2400" dirty="0">
                <a:latin typeface="Arial Black" panose="020B0A04020102020204" pitchFamily="34" charset="0"/>
              </a:rPr>
              <a:t>Распределение </a:t>
            </a:r>
            <a:r>
              <a:rPr lang="ru-RU" sz="2400" dirty="0" smtClean="0">
                <a:latin typeface="Arial Black" panose="020B0A04020102020204" pitchFamily="34" charset="0"/>
              </a:rPr>
              <a:t>выпускников МГПУ </a:t>
            </a:r>
            <a:r>
              <a:rPr lang="ru-RU" sz="2400" dirty="0" smtClean="0">
                <a:latin typeface="Arial Black" panose="020B0A04020102020204" pitchFamily="34" charset="0"/>
              </a:rPr>
              <a:t>2024-2025</a:t>
            </a:r>
            <a:r>
              <a:rPr lang="ru-RU" sz="2400" dirty="0">
                <a:latin typeface="Arial Black" panose="020B0A04020102020204" pitchFamily="34" charset="0"/>
              </a:rPr>
              <a:t/>
            </a:r>
            <a:br>
              <a:rPr lang="ru-RU" sz="2400" dirty="0">
                <a:latin typeface="Arial Black" panose="020B0A04020102020204" pitchFamily="34" charset="0"/>
              </a:rPr>
            </a:br>
            <a:r>
              <a:rPr lang="ru-RU" sz="2400" dirty="0">
                <a:latin typeface="Arial Black" panose="020B0A04020102020204" pitchFamily="34" charset="0"/>
              </a:rPr>
              <a:t>учебного года (в разрезе уровней образования)</a:t>
            </a:r>
            <a:endParaRPr lang="ru-RU" sz="2400" dirty="0" smtClean="0">
              <a:latin typeface="Arial Black" panose="020B0A04020102020204" pitchFamily="34" charset="0"/>
            </a:endParaRPr>
          </a:p>
        </p:txBody>
      </p:sp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2324508998"/>
              </p:ext>
            </p:extLst>
          </p:nvPr>
        </p:nvGraphicFramePr>
        <p:xfrm>
          <a:off x="63887" y="1112797"/>
          <a:ext cx="11632121" cy="54443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9497292" y="2177679"/>
            <a:ext cx="2491446" cy="3231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75,6% </a:t>
            </a:r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1543 </a:t>
            </a:r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чел.)</a:t>
            </a:r>
            <a:endParaRPr lang="ru-RU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0910455" y="2426435"/>
            <a:ext cx="1214489" cy="553998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91,5% </a:t>
            </a:r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1252 </a:t>
            </a:r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чел.)</a:t>
            </a:r>
            <a:endParaRPr lang="ru-RU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889505" y="3298919"/>
            <a:ext cx="1819656" cy="3231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0,5% (7 </a:t>
            </a:r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чел.)</a:t>
            </a:r>
            <a:endParaRPr lang="ru-RU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099816" y="4177120"/>
            <a:ext cx="2917789" cy="3231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1,4% </a:t>
            </a:r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(19 </a:t>
            </a:r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чел.)</a:t>
            </a:r>
            <a:endParaRPr lang="ru-RU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323306" y="5062937"/>
            <a:ext cx="2730023" cy="3231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6,6% (90 </a:t>
            </a:r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чел.)</a:t>
            </a:r>
            <a:endParaRPr lang="ru-RU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616036" y="4808604"/>
            <a:ext cx="3726596" cy="3231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10% </a:t>
            </a:r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205 </a:t>
            </a:r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чел.)</a:t>
            </a:r>
            <a:endParaRPr lang="ru-RU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7D1DE0F0-22BD-CA49-B0E4-8B33FFD6CB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44048" y="310752"/>
            <a:ext cx="1170000" cy="868174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4998027" y="4566113"/>
            <a:ext cx="3615621" cy="3231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25% (4 </a:t>
            </a:r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чел.)</a:t>
            </a:r>
            <a:endParaRPr lang="ru-RU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0029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7D1DE0F0-22BD-CA49-B0E4-8B33FFD6CB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62121" y="191290"/>
            <a:ext cx="1170000" cy="868174"/>
          </a:xfrm>
          <a:prstGeom prst="rect">
            <a:avLst/>
          </a:prstGeom>
        </p:spPr>
      </p:pic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9D4D432E-76C7-4CB6-B8C4-5DE7DBFF1AEC}"/>
              </a:ext>
            </a:extLst>
          </p:cNvPr>
          <p:cNvSpPr txBox="1">
            <a:spLocks/>
          </p:cNvSpPr>
          <p:nvPr/>
        </p:nvSpPr>
        <p:spPr>
          <a:xfrm>
            <a:off x="517435" y="248634"/>
            <a:ext cx="9824429" cy="8108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1800" dirty="0">
                <a:latin typeface="Arial Black" panose="020B0A04020102020204" pitchFamily="34" charset="0"/>
              </a:rPr>
              <a:t>Распределение </a:t>
            </a:r>
            <a:r>
              <a:rPr lang="ru-RU" sz="1800" dirty="0" smtClean="0">
                <a:latin typeface="Arial Black" panose="020B0A04020102020204" pitchFamily="34" charset="0"/>
              </a:rPr>
              <a:t>выпускников МГПУ </a:t>
            </a:r>
            <a:r>
              <a:rPr lang="ru-RU" sz="1800" dirty="0" smtClean="0">
                <a:latin typeface="Arial Black" panose="020B0A04020102020204" pitchFamily="34" charset="0"/>
              </a:rPr>
              <a:t>2024-2025 </a:t>
            </a:r>
            <a:r>
              <a:rPr lang="ru-RU" sz="1800" dirty="0" smtClean="0">
                <a:latin typeface="Arial Black" panose="020B0A04020102020204" pitchFamily="34" charset="0"/>
              </a:rPr>
              <a:t>учебного года в </a:t>
            </a:r>
            <a:r>
              <a:rPr lang="ru-RU" sz="1800" dirty="0">
                <a:latin typeface="Arial Black" panose="020B0A04020102020204" pitchFamily="34" charset="0"/>
              </a:rPr>
              <a:t>разрезе сегментов </a:t>
            </a:r>
            <a:r>
              <a:rPr lang="ru-RU" sz="1800" dirty="0" smtClean="0">
                <a:latin typeface="Arial Black" panose="020B0A04020102020204" pitchFamily="34" charset="0"/>
              </a:rPr>
              <a:t>экономики (от </a:t>
            </a:r>
            <a:r>
              <a:rPr lang="ru-RU" sz="1800" dirty="0">
                <a:latin typeface="Arial Black" panose="020B0A04020102020204" pitchFamily="34" charset="0"/>
              </a:rPr>
              <a:t>общего </a:t>
            </a:r>
            <a:r>
              <a:rPr lang="ru-RU" sz="1800" dirty="0" smtClean="0">
                <a:latin typeface="Arial Black" panose="020B0A04020102020204" pitchFamily="34" charset="0"/>
              </a:rPr>
              <a:t>кол-ва </a:t>
            </a:r>
            <a:r>
              <a:rPr lang="ru-RU" sz="1800" dirty="0">
                <a:latin typeface="Arial Black" panose="020B0A04020102020204" pitchFamily="34" charset="0"/>
              </a:rPr>
              <a:t>трудоустроенных выпускников)</a:t>
            </a:r>
            <a:endParaRPr lang="ru-RU" sz="1800" dirty="0" smtClean="0">
              <a:latin typeface="Arial Black" panose="020B0A04020102020204" pitchFamily="34" charset="0"/>
            </a:endParaRPr>
          </a:p>
        </p:txBody>
      </p:sp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5425515"/>
              </p:ext>
            </p:extLst>
          </p:nvPr>
        </p:nvGraphicFramePr>
        <p:xfrm>
          <a:off x="517435" y="1220725"/>
          <a:ext cx="11114686" cy="5355815"/>
        </p:xfrm>
        <a:graphic>
          <a:graphicData uri="http://schemas.openxmlformats.org/drawingml/2006/table">
            <a:tbl>
              <a:tblPr firstRow="1" firstCol="1" bandRow="1">
                <a:tableStyleId>{E8B1032C-EA38-4F05-BA0D-38AFFFC7BED3}</a:tableStyleId>
              </a:tblPr>
              <a:tblGrid>
                <a:gridCol w="7767029">
                  <a:extLst>
                    <a:ext uri="{9D8B030D-6E8A-4147-A177-3AD203B41FA5}">
                      <a16:colId xmlns:a16="http://schemas.microsoft.com/office/drawing/2014/main" val="1040796185"/>
                    </a:ext>
                  </a:extLst>
                </a:gridCol>
                <a:gridCol w="3347657">
                  <a:extLst>
                    <a:ext uri="{9D8B030D-6E8A-4147-A177-3AD203B41FA5}">
                      <a16:colId xmlns:a16="http://schemas.microsoft.com/office/drawing/2014/main" val="2578048596"/>
                    </a:ext>
                  </a:extLst>
                </a:gridCol>
              </a:tblGrid>
              <a:tr h="31546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u="none" strike="noStrike" dirty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Вид деятельности организации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Количество трудоустроенных (%)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1864484"/>
                  </a:ext>
                </a:extLst>
              </a:tr>
              <a:tr h="239223"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300" b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Образование и наука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>
                    <a:solidFill>
                      <a:srgbClr val="E9F6D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3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53,4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>
                    <a:solidFill>
                      <a:srgbClr val="E9F6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9430126"/>
                  </a:ext>
                </a:extLst>
              </a:tr>
              <a:tr h="225036"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3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Торговля</a:t>
                      </a:r>
                      <a:r>
                        <a:rPr lang="ru-RU" sz="1300" b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 общественное питание</a:t>
                      </a:r>
                    </a:p>
                  </a:txBody>
                  <a:tcPr marL="6377" marR="6377" marT="6377" marB="0"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3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5,7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2828099"/>
                  </a:ext>
                </a:extLst>
              </a:tr>
              <a:tr h="234039"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3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Сфера услуг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>
                    <a:solidFill>
                      <a:srgbClr val="E9F6D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3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10,6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>
                    <a:solidFill>
                      <a:srgbClr val="E9F6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5099232"/>
                  </a:ext>
                </a:extLst>
              </a:tr>
              <a:tr h="207033"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300" b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Искусство, культура и </a:t>
                      </a:r>
                      <a:r>
                        <a:rPr lang="ru-RU" sz="13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развлечения</a:t>
                      </a:r>
                    </a:p>
                  </a:txBody>
                  <a:tcPr marL="6377" marR="6377" marT="6377" marB="0"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3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5,4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0693905"/>
                  </a:ext>
                </a:extLst>
              </a:tr>
              <a:tr h="22503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IT-</a:t>
                      </a:r>
                      <a:r>
                        <a:rPr lang="ru-RU" sz="13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сфера и связь</a:t>
                      </a:r>
                    </a:p>
                  </a:txBody>
                  <a:tcPr marL="6377" marR="6377" marT="6377" marB="0" anchor="ctr">
                    <a:solidFill>
                      <a:srgbClr val="E9F6D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3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3,6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>
                    <a:solidFill>
                      <a:srgbClr val="E9F6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9175180"/>
                  </a:ext>
                </a:extLst>
              </a:tr>
              <a:tr h="19803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Физическая культура и спорт</a:t>
                      </a:r>
                    </a:p>
                  </a:txBody>
                  <a:tcPr marL="6377" marR="6377" marT="6377" marB="0"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3,5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4459413"/>
                  </a:ext>
                </a:extLst>
              </a:tr>
              <a:tr h="194119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Здравоохранение и медицина</a:t>
                      </a:r>
                    </a:p>
                  </a:txBody>
                  <a:tcPr marL="6377" marR="6377" marT="6377" marB="0" anchor="ctr">
                    <a:solidFill>
                      <a:srgbClr val="E9F6D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3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1,2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>
                    <a:solidFill>
                      <a:srgbClr val="E9F6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1738110"/>
                  </a:ext>
                </a:extLst>
              </a:tr>
              <a:tr h="213136"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3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Управление и делопроизводство</a:t>
                      </a:r>
                    </a:p>
                  </a:txBody>
                  <a:tcPr marL="6377" marR="6377" marT="6377" marB="0"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3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2,3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2961938"/>
                  </a:ext>
                </a:extLst>
              </a:tr>
              <a:tr h="198032"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3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Защита государства и личности</a:t>
                      </a:r>
                    </a:p>
                  </a:txBody>
                  <a:tcPr marL="6377" marR="6377" marT="6377" marB="0" anchor="ctr">
                    <a:solidFill>
                      <a:srgbClr val="E9F6D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3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2,6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>
                    <a:solidFill>
                      <a:srgbClr val="E9F6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3341965"/>
                  </a:ext>
                </a:extLst>
              </a:tr>
              <a:tr h="219058"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300" b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Реклама и маркетинг, дизайн</a:t>
                      </a:r>
                    </a:p>
                  </a:txBody>
                  <a:tcPr marL="6377" marR="6377" marT="6377" marB="0"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9303970"/>
                  </a:ext>
                </a:extLst>
              </a:tr>
              <a:tr h="213011"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Производство</a:t>
                      </a:r>
                    </a:p>
                  </a:txBody>
                  <a:tcPr marL="6377" marR="6377" marT="6377" marB="0" anchor="ctr">
                    <a:solidFill>
                      <a:srgbClr val="E9F6D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3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1,3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>
                    <a:solidFill>
                      <a:srgbClr val="E9F6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7409743"/>
                  </a:ext>
                </a:extLst>
              </a:tr>
              <a:tr h="207033"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Индивидуальное предпринимательство 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3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1,5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3910573"/>
                  </a:ext>
                </a:extLst>
              </a:tr>
              <a:tr h="212786"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Финансы и кредит</a:t>
                      </a:r>
                    </a:p>
                  </a:txBody>
                  <a:tcPr marL="6377" marR="6377" marT="6377" marB="0" anchor="ctr">
                    <a:solidFill>
                      <a:srgbClr val="E9F6D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3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1,4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>
                    <a:solidFill>
                      <a:srgbClr val="E9F6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4143823"/>
                  </a:ext>
                </a:extLst>
              </a:tr>
              <a:tr h="201280"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Издательство и СМИ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3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1,1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4329014"/>
                  </a:ext>
                </a:extLst>
              </a:tr>
              <a:tr h="216034"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Транспорт и логистика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>
                    <a:solidFill>
                      <a:srgbClr val="E9F6D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0,8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>
                    <a:solidFill>
                      <a:srgbClr val="E9F6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5555426"/>
                  </a:ext>
                </a:extLst>
              </a:tr>
              <a:tr h="194119"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Социальное обслуживание населения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1,1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3671152"/>
                  </a:ext>
                </a:extLst>
              </a:tr>
              <a:tr h="234039"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Консалтинг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>
                    <a:solidFill>
                      <a:srgbClr val="E9F6D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3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>
                    <a:solidFill>
                      <a:srgbClr val="E9F6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1734448"/>
                  </a:ext>
                </a:extLst>
              </a:tr>
              <a:tr h="212786"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Строительство</a:t>
                      </a:r>
                    </a:p>
                  </a:txBody>
                  <a:tcPr marL="6377" marR="6377" marT="6377" marB="0"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3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0,7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7286524"/>
                  </a:ext>
                </a:extLst>
              </a:tr>
              <a:tr h="216034"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Туризм, гостиницы</a:t>
                      </a:r>
                    </a:p>
                  </a:txBody>
                  <a:tcPr marL="6377" marR="6377" marT="6377" marB="0" anchor="ctr">
                    <a:solidFill>
                      <a:srgbClr val="E9F6D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3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>
                    <a:solidFill>
                      <a:srgbClr val="E9F6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938299"/>
                  </a:ext>
                </a:extLst>
              </a:tr>
              <a:tr h="20703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Недвижимость</a:t>
                      </a:r>
                      <a:endParaRPr lang="ru-RU" sz="1300" b="0" i="0" u="none" strike="noStrike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3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1115582"/>
                  </a:ext>
                </a:extLst>
              </a:tr>
              <a:tr h="227898"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Общественные объединения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>
                    <a:solidFill>
                      <a:srgbClr val="E9F6D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3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0,5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>
                    <a:solidFill>
                      <a:srgbClr val="E9F6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643150"/>
                  </a:ext>
                </a:extLst>
              </a:tr>
              <a:tr h="254324"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Кадры, управление персоналом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3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0,1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>
                    <a:solidFill>
                      <a:srgbClr val="FFFFFF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5710534"/>
                  </a:ext>
                </a:extLst>
              </a:tr>
              <a:tr h="254324"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Страхование</a:t>
                      </a:r>
                    </a:p>
                  </a:txBody>
                  <a:tcPr marL="6377" marR="6377" marT="6377" marB="0" anchor="ctr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0,2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>
                    <a:solidFill>
                      <a:srgbClr val="92D05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37772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7459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4348</TotalTime>
  <Words>407</Words>
  <Application>Microsoft Office PowerPoint</Application>
  <PresentationFormat>Широкоэкранный</PresentationFormat>
  <Paragraphs>174</Paragraphs>
  <Slides>4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Arial Black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Здесь может быть полное название вашего вуза</dc:title>
  <dc:creator>Ксения Юдина</dc:creator>
  <cp:lastModifiedBy>Сафенина Диана Александровна</cp:lastModifiedBy>
  <cp:revision>448</cp:revision>
  <cp:lastPrinted>2023-05-05T12:51:07Z</cp:lastPrinted>
  <dcterms:created xsi:type="dcterms:W3CDTF">2023-01-13T10:05:09Z</dcterms:created>
  <dcterms:modified xsi:type="dcterms:W3CDTF">2025-12-25T09:53:49Z</dcterms:modified>
</cp:coreProperties>
</file>