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5" r:id="rId7"/>
    <p:sldId id="266" r:id="rId8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850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77EE1E5-8F2B-778F-2F36-45D034434C2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647F41AB-7DBB-8096-1074-9CC9E4DEC6A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5B0718E8-2C06-DA1A-D18E-BD609E1980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A3069D-F333-4954-AB50-B892C25A463B}" type="datetimeFigureOut">
              <a:rPr lang="ru-RU" smtClean="0"/>
              <a:t>12.01.2026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97292E7B-0001-33CB-8354-883E5EEB35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FF2674E-F9DA-AA2F-A476-F197A3976B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0B33CF-1ECF-4FF2-915D-9EAA8B3BA0D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205178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EA0D25E-763A-7889-A4D0-8DD7B4B4B9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6760B8B9-675D-C4E1-1E9F-0DFCFF778BE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3BE466B-4889-558C-C904-FE0C14AA1F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A3069D-F333-4954-AB50-B892C25A463B}" type="datetimeFigureOut">
              <a:rPr lang="ru-RU" smtClean="0"/>
              <a:t>12.01.2026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8177579-6E6B-A8A5-C6D5-5FB7AEB101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70CC8EE-10B2-3916-3A31-867E954E39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0B33CF-1ECF-4FF2-915D-9EAA8B3BA0D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069679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424F0F93-5073-A16F-08CA-A84292A74D2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6DC59396-BFAA-A3C6-5BAB-459AD764369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55A67D7-F25D-1A03-FAA4-30CCF66CEA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A3069D-F333-4954-AB50-B892C25A463B}" type="datetimeFigureOut">
              <a:rPr lang="ru-RU" smtClean="0"/>
              <a:t>12.01.2026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5DA6F7F3-7C56-6E65-0D17-81DFEE37FB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E9E85F7-C9DF-136E-624B-70A0833587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0B33CF-1ECF-4FF2-915D-9EAA8B3BA0D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654400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2F75C8F-F7FF-6603-DD20-BC6C4FD63C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8A4DBA2-1B11-A412-D2ED-12EB001585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78EC996-C966-EA98-184A-E1CA3825BF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A3069D-F333-4954-AB50-B892C25A463B}" type="datetimeFigureOut">
              <a:rPr lang="ru-RU" smtClean="0"/>
              <a:t>12.01.2026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DFE835D-6121-17C5-4675-5B9D1D2860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740EA8C-9EC6-A888-B991-2EBA821AD9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0B33CF-1ECF-4FF2-915D-9EAA8B3BA0D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172921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B38FB0E-8547-8C27-FF58-1B1ABCEB53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578CB5AB-3AA1-7BC5-192C-18A00D0D4FE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D950EFD7-B03D-37AB-75D1-2DDBDFE4C7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A3069D-F333-4954-AB50-B892C25A463B}" type="datetimeFigureOut">
              <a:rPr lang="ru-RU" smtClean="0"/>
              <a:t>12.01.2026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91B31B4-E6E6-962D-3BB6-E5BDE80072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40DCA4F-8B84-AD4A-749D-CADEBDAA28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0B33CF-1ECF-4FF2-915D-9EAA8B3BA0D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808885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DDFA240-CA1E-C62B-C6E6-69E38C36DD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285797F-6BD6-16DD-B7A0-229D29A3189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9D81C54E-1502-B301-BCF9-7916F7D6A32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FA15E335-E314-CE52-9BA3-438C0B5FF9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A3069D-F333-4954-AB50-B892C25A463B}" type="datetimeFigureOut">
              <a:rPr lang="ru-RU" smtClean="0"/>
              <a:t>12.01.2026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90F13167-B1A3-1B37-CE9C-22A8D1DFB9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2FAE450B-1B17-166C-792C-6AA5ECA840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0B33CF-1ECF-4FF2-915D-9EAA8B3BA0D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778410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DB2FF6C-3A38-D776-7EB0-9327B66A20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FB67305B-3F9B-9757-EB48-1B38144B14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5BDE844B-6246-9FE9-B822-144071F33C3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D2DA7656-253E-CEFA-938E-6CDC2A6E611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6061CB6F-3C4C-78C6-571A-C451FEDB1B3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AE10B64D-19A4-8115-7C16-734C7470BB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A3069D-F333-4954-AB50-B892C25A463B}" type="datetimeFigureOut">
              <a:rPr lang="ru-RU" smtClean="0"/>
              <a:t>12.01.2026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E46FBBCB-BEB2-D345-2148-8B522738BD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2D95D738-8D00-5D21-9E91-57D0FAD727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0B33CF-1ECF-4FF2-915D-9EAA8B3BA0D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224637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667917E-040E-9940-5EE9-81C1427FD2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6D308A76-8524-D685-B75D-71BE543759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A3069D-F333-4954-AB50-B892C25A463B}" type="datetimeFigureOut">
              <a:rPr lang="ru-RU" smtClean="0"/>
              <a:t>12.01.2026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BD664DD5-D227-7677-E57D-D4C674EECE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188C1EB0-6C59-BA86-2A28-5E9FCB5A82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0B33CF-1ECF-4FF2-915D-9EAA8B3BA0D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446140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CAA223E1-BA6C-F617-41E1-F4FC53D46B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A3069D-F333-4954-AB50-B892C25A463B}" type="datetimeFigureOut">
              <a:rPr lang="ru-RU" smtClean="0"/>
              <a:t>12.01.2026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E9A95D1D-5B25-E04A-0E22-93F9A33E4B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AD8C09FB-3A3A-3B2B-D8CB-1403B5DFB6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0B33CF-1ECF-4FF2-915D-9EAA8B3BA0D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093456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114FEF0-E325-0737-BE0F-9E2FD30ACC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206F143-EDB9-6516-E1DC-55004EE8CF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2276DEB2-5200-A2AE-3716-9102B6FE6BD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D4F44D38-7BE5-1C02-507B-7AC18B0CFE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A3069D-F333-4954-AB50-B892C25A463B}" type="datetimeFigureOut">
              <a:rPr lang="ru-RU" smtClean="0"/>
              <a:t>12.01.2026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DBFC158A-3B4C-013F-AD86-AF50BDF601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EFE14D82-2847-1BEE-C68C-44B4F6E4FB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0B33CF-1ECF-4FF2-915D-9EAA8B3BA0D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858463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AEC71CF-EDF3-AC44-D042-4702A6541D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9CD4FAA2-C3E5-C6DF-A70B-408A0D7C4E3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91E62623-590D-A4EF-D37C-AB7551C692C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E90F64D2-669D-0EFB-505A-3C0E988FD5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A3069D-F333-4954-AB50-B892C25A463B}" type="datetimeFigureOut">
              <a:rPr lang="ru-RU" smtClean="0"/>
              <a:t>12.01.2026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95FF250D-15CD-4F6E-DA33-9D505193B8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10E67EE6-8220-5020-2B4E-83E48914BC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0B33CF-1ECF-4FF2-915D-9EAA8B3BA0D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95828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C0475DF-637B-12F6-55B6-48AEDD265D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7048E9CF-DBB4-FB8E-427D-8A35BFE3E1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56447F7D-51CA-B160-2703-279E196B88E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1A3069D-F333-4954-AB50-B892C25A463B}" type="datetimeFigureOut">
              <a:rPr lang="ru-RU" smtClean="0"/>
              <a:t>12.01.2026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C3306307-3F27-36EB-A25D-905B94806BC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FFD9C88-BCA9-6578-5B45-2FDAD980FBC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D0B33CF-1ECF-4FF2-915D-9EAA8B3BA0D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099357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Группа 15"/>
          <p:cNvGrpSpPr/>
          <p:nvPr/>
        </p:nvGrpSpPr>
        <p:grpSpPr>
          <a:xfrm rot="16200000">
            <a:off x="-1247758" y="1552407"/>
            <a:ext cx="6515873" cy="3678021"/>
            <a:chOff x="1786502" y="284274"/>
            <a:chExt cx="6515873" cy="4262846"/>
          </a:xfrm>
        </p:grpSpPr>
        <p:grpSp>
          <p:nvGrpSpPr>
            <p:cNvPr id="7" name="Группа 6"/>
            <p:cNvGrpSpPr/>
            <p:nvPr/>
          </p:nvGrpSpPr>
          <p:grpSpPr>
            <a:xfrm>
              <a:off x="1786502" y="284274"/>
              <a:ext cx="6515873" cy="4262846"/>
              <a:chOff x="165464" y="130626"/>
              <a:chExt cx="9466216" cy="3953693"/>
            </a:xfrm>
          </p:grpSpPr>
          <p:sp>
            <p:nvSpPr>
              <p:cNvPr id="4" name="Прямоугольник 3"/>
              <p:cNvSpPr/>
              <p:nvPr/>
            </p:nvSpPr>
            <p:spPr>
              <a:xfrm>
                <a:off x="165464" y="130626"/>
                <a:ext cx="9466216" cy="3953693"/>
              </a:xfrm>
              <a:prstGeom prst="rect">
                <a:avLst/>
              </a:prstGeom>
              <a:noFill/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5" name="Скругленный прямоугольник 4"/>
              <p:cNvSpPr/>
              <p:nvPr/>
            </p:nvSpPr>
            <p:spPr>
              <a:xfrm>
                <a:off x="359230" y="300446"/>
                <a:ext cx="9078685" cy="3634092"/>
              </a:xfrm>
              <a:prstGeom prst="roundRect">
                <a:avLst/>
              </a:prstGeom>
              <a:noFill/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</p:grpSp>
        <p:sp>
          <p:nvSpPr>
            <p:cNvPr id="6" name="TextBox 5"/>
            <p:cNvSpPr txBox="1"/>
            <p:nvPr/>
          </p:nvSpPr>
          <p:spPr>
            <a:xfrm>
              <a:off x="3004456" y="569074"/>
              <a:ext cx="4258491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4000" dirty="0">
                  <a:latin typeface="Arial Black" panose="020B0A04020102020204" pitchFamily="34" charset="0"/>
                </a:rPr>
                <a:t>ЛОТЕРЕЯ 1</a:t>
              </a:r>
            </a:p>
          </p:txBody>
        </p:sp>
        <p:sp>
          <p:nvSpPr>
            <p:cNvPr id="8" name="Прямоугольник 7"/>
            <p:cNvSpPr/>
            <p:nvPr/>
          </p:nvSpPr>
          <p:spPr>
            <a:xfrm>
              <a:off x="2174033" y="1378666"/>
              <a:ext cx="1349829" cy="1252724"/>
            </a:xfrm>
            <a:prstGeom prst="rect">
              <a:avLst/>
            </a:prstGeom>
            <a:noFill/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>
                  <a:solidFill>
                    <a:schemeClr val="tx1"/>
                  </a:solidFill>
                </a:rPr>
                <a:t>лицензия</a:t>
              </a:r>
            </a:p>
          </p:txBody>
        </p:sp>
        <p:sp>
          <p:nvSpPr>
            <p:cNvPr id="9" name="Прямоугольник 8"/>
            <p:cNvSpPr/>
            <p:nvPr/>
          </p:nvSpPr>
          <p:spPr>
            <a:xfrm>
              <a:off x="3657236" y="1378665"/>
              <a:ext cx="1349829" cy="1252724"/>
            </a:xfrm>
            <a:prstGeom prst="rect">
              <a:avLst/>
            </a:prstGeom>
            <a:noFill/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dirty="0">
                  <a:solidFill>
                    <a:schemeClr val="tx1"/>
                  </a:solidFill>
                </a:rPr>
                <a:t>арбитраж</a:t>
              </a:r>
            </a:p>
          </p:txBody>
        </p:sp>
        <p:sp>
          <p:nvSpPr>
            <p:cNvPr id="10" name="Прямоугольник 9"/>
            <p:cNvSpPr/>
            <p:nvPr/>
          </p:nvSpPr>
          <p:spPr>
            <a:xfrm>
              <a:off x="5133703" y="1378664"/>
              <a:ext cx="1349829" cy="1252724"/>
            </a:xfrm>
            <a:prstGeom prst="rect">
              <a:avLst/>
            </a:prstGeom>
            <a:noFill/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dirty="0">
                  <a:solidFill>
                    <a:schemeClr val="tx1"/>
                  </a:solidFill>
                </a:rPr>
                <a:t>банк</a:t>
              </a:r>
            </a:p>
          </p:txBody>
        </p:sp>
        <p:sp>
          <p:nvSpPr>
            <p:cNvPr id="11" name="Прямоугольник 10"/>
            <p:cNvSpPr/>
            <p:nvPr/>
          </p:nvSpPr>
          <p:spPr>
            <a:xfrm>
              <a:off x="6610170" y="1378667"/>
              <a:ext cx="1349829" cy="1252724"/>
            </a:xfrm>
            <a:prstGeom prst="rect">
              <a:avLst/>
            </a:prstGeom>
            <a:noFill/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dirty="0">
                  <a:solidFill>
                    <a:schemeClr val="tx1"/>
                  </a:solidFill>
                </a:rPr>
                <a:t>вклад</a:t>
              </a:r>
            </a:p>
          </p:txBody>
        </p:sp>
        <p:sp>
          <p:nvSpPr>
            <p:cNvPr id="12" name="Прямоугольник 11"/>
            <p:cNvSpPr/>
            <p:nvPr/>
          </p:nvSpPr>
          <p:spPr>
            <a:xfrm>
              <a:off x="2174033" y="2769545"/>
              <a:ext cx="1349829" cy="1252724"/>
            </a:xfrm>
            <a:prstGeom prst="rect">
              <a:avLst/>
            </a:prstGeom>
            <a:noFill/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dirty="0">
                  <a:solidFill>
                    <a:schemeClr val="tx1"/>
                  </a:solidFill>
                </a:rPr>
                <a:t>бюджет</a:t>
              </a:r>
            </a:p>
          </p:txBody>
        </p:sp>
        <p:sp>
          <p:nvSpPr>
            <p:cNvPr id="13" name="Прямоугольник 12"/>
            <p:cNvSpPr/>
            <p:nvPr/>
          </p:nvSpPr>
          <p:spPr>
            <a:xfrm>
              <a:off x="3657236" y="2769545"/>
              <a:ext cx="1349829" cy="1252724"/>
            </a:xfrm>
            <a:prstGeom prst="rect">
              <a:avLst/>
            </a:prstGeom>
            <a:noFill/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dirty="0">
                  <a:solidFill>
                    <a:schemeClr val="tx1"/>
                  </a:solidFill>
                </a:rPr>
                <a:t>маркетинг</a:t>
              </a:r>
            </a:p>
          </p:txBody>
        </p:sp>
        <p:sp>
          <p:nvSpPr>
            <p:cNvPr id="14" name="Прямоугольник 13"/>
            <p:cNvSpPr/>
            <p:nvPr/>
          </p:nvSpPr>
          <p:spPr>
            <a:xfrm>
              <a:off x="5133703" y="2769544"/>
              <a:ext cx="1349829" cy="1252724"/>
            </a:xfrm>
            <a:prstGeom prst="rect">
              <a:avLst/>
            </a:prstGeom>
            <a:noFill/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dirty="0">
                  <a:solidFill>
                    <a:schemeClr val="tx1"/>
                  </a:solidFill>
                </a:rPr>
                <a:t>холдинг</a:t>
              </a:r>
            </a:p>
          </p:txBody>
        </p:sp>
        <p:sp>
          <p:nvSpPr>
            <p:cNvPr id="15" name="Прямоугольник 14"/>
            <p:cNvSpPr/>
            <p:nvPr/>
          </p:nvSpPr>
          <p:spPr>
            <a:xfrm>
              <a:off x="6610170" y="2769544"/>
              <a:ext cx="1349829" cy="1252724"/>
            </a:xfrm>
            <a:prstGeom prst="rect">
              <a:avLst/>
            </a:prstGeom>
            <a:noFill/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dirty="0">
                  <a:solidFill>
                    <a:schemeClr val="tx1"/>
                  </a:solidFill>
                </a:rPr>
                <a:t>сбыт</a:t>
              </a:r>
            </a:p>
          </p:txBody>
        </p:sp>
      </p:grpSp>
      <p:grpSp>
        <p:nvGrpSpPr>
          <p:cNvPr id="17" name="Группа 16"/>
          <p:cNvGrpSpPr/>
          <p:nvPr/>
        </p:nvGrpSpPr>
        <p:grpSpPr>
          <a:xfrm rot="16200000">
            <a:off x="2772920" y="1410383"/>
            <a:ext cx="6515873" cy="3962061"/>
            <a:chOff x="1786503" y="284274"/>
            <a:chExt cx="6515873" cy="3918345"/>
          </a:xfrm>
        </p:grpSpPr>
        <p:grpSp>
          <p:nvGrpSpPr>
            <p:cNvPr id="18" name="Группа 17"/>
            <p:cNvGrpSpPr/>
            <p:nvPr/>
          </p:nvGrpSpPr>
          <p:grpSpPr>
            <a:xfrm>
              <a:off x="1786503" y="284274"/>
              <a:ext cx="6515873" cy="3918345"/>
              <a:chOff x="165465" y="130626"/>
              <a:chExt cx="9466216" cy="3634176"/>
            </a:xfrm>
          </p:grpSpPr>
          <p:sp>
            <p:nvSpPr>
              <p:cNvPr id="28" name="Прямоугольник 27"/>
              <p:cNvSpPr/>
              <p:nvPr/>
            </p:nvSpPr>
            <p:spPr>
              <a:xfrm>
                <a:off x="165465" y="130626"/>
                <a:ext cx="9466216" cy="3634176"/>
              </a:xfrm>
              <a:prstGeom prst="rect">
                <a:avLst/>
              </a:prstGeom>
              <a:noFill/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29" name="Скругленный прямоугольник 28"/>
              <p:cNvSpPr/>
              <p:nvPr/>
            </p:nvSpPr>
            <p:spPr>
              <a:xfrm>
                <a:off x="359231" y="300448"/>
                <a:ext cx="9078685" cy="3294900"/>
              </a:xfrm>
              <a:prstGeom prst="roundRect">
                <a:avLst/>
              </a:prstGeom>
              <a:noFill/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</p:grpSp>
        <p:sp>
          <p:nvSpPr>
            <p:cNvPr id="19" name="TextBox 18"/>
            <p:cNvSpPr txBox="1"/>
            <p:nvPr/>
          </p:nvSpPr>
          <p:spPr>
            <a:xfrm>
              <a:off x="3004456" y="569074"/>
              <a:ext cx="4258491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4000" dirty="0">
                  <a:latin typeface="Arial Black" panose="020B0A04020102020204" pitchFamily="34" charset="0"/>
                </a:rPr>
                <a:t>ЛОТЕРЕЯ 2</a:t>
              </a:r>
            </a:p>
          </p:txBody>
        </p:sp>
        <p:sp>
          <p:nvSpPr>
            <p:cNvPr id="20" name="Прямоугольник 19"/>
            <p:cNvSpPr/>
            <p:nvPr/>
          </p:nvSpPr>
          <p:spPr>
            <a:xfrm>
              <a:off x="2174032" y="1378666"/>
              <a:ext cx="1349829" cy="1007485"/>
            </a:xfrm>
            <a:prstGeom prst="rect">
              <a:avLst/>
            </a:prstGeom>
            <a:noFill/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dirty="0">
                  <a:solidFill>
                    <a:schemeClr val="tx1"/>
                  </a:solidFill>
                </a:rPr>
                <a:t>налог</a:t>
              </a:r>
            </a:p>
          </p:txBody>
        </p:sp>
        <p:sp>
          <p:nvSpPr>
            <p:cNvPr id="21" name="Прямоугольник 20"/>
            <p:cNvSpPr/>
            <p:nvPr/>
          </p:nvSpPr>
          <p:spPr>
            <a:xfrm>
              <a:off x="3657235" y="1378665"/>
              <a:ext cx="1349829" cy="1007485"/>
            </a:xfrm>
            <a:prstGeom prst="rect">
              <a:avLst/>
            </a:prstGeom>
            <a:noFill/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dirty="0">
                  <a:solidFill>
                    <a:schemeClr val="tx1"/>
                  </a:solidFill>
                </a:rPr>
                <a:t>дефицит</a:t>
              </a:r>
            </a:p>
          </p:txBody>
        </p:sp>
        <p:sp>
          <p:nvSpPr>
            <p:cNvPr id="22" name="Прямоугольник 21"/>
            <p:cNvSpPr/>
            <p:nvPr/>
          </p:nvSpPr>
          <p:spPr>
            <a:xfrm>
              <a:off x="5133702" y="1378664"/>
              <a:ext cx="1349829" cy="1007485"/>
            </a:xfrm>
            <a:prstGeom prst="rect">
              <a:avLst/>
            </a:prstGeom>
            <a:noFill/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dirty="0">
                  <a:solidFill>
                    <a:schemeClr val="tx1"/>
                  </a:solidFill>
                </a:rPr>
                <a:t>консалтинг</a:t>
              </a:r>
            </a:p>
          </p:txBody>
        </p:sp>
        <p:sp>
          <p:nvSpPr>
            <p:cNvPr id="23" name="Прямоугольник 22"/>
            <p:cNvSpPr/>
            <p:nvPr/>
          </p:nvSpPr>
          <p:spPr>
            <a:xfrm>
              <a:off x="6610169" y="1378667"/>
              <a:ext cx="1349829" cy="1007485"/>
            </a:xfrm>
            <a:prstGeom prst="rect">
              <a:avLst/>
            </a:prstGeom>
            <a:noFill/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dirty="0">
                  <a:solidFill>
                    <a:schemeClr val="tx1"/>
                  </a:solidFill>
                </a:rPr>
                <a:t>оклад</a:t>
              </a:r>
            </a:p>
          </p:txBody>
        </p:sp>
        <p:sp>
          <p:nvSpPr>
            <p:cNvPr id="24" name="Прямоугольник 23"/>
            <p:cNvSpPr/>
            <p:nvPr/>
          </p:nvSpPr>
          <p:spPr>
            <a:xfrm>
              <a:off x="2174030" y="2569249"/>
              <a:ext cx="1349829" cy="1007485"/>
            </a:xfrm>
            <a:prstGeom prst="rect">
              <a:avLst/>
            </a:prstGeom>
            <a:noFill/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dirty="0">
                  <a:solidFill>
                    <a:schemeClr val="tx1"/>
                  </a:solidFill>
                </a:rPr>
                <a:t>убыток</a:t>
              </a:r>
            </a:p>
          </p:txBody>
        </p:sp>
        <p:sp>
          <p:nvSpPr>
            <p:cNvPr id="25" name="Прямоугольник 24"/>
            <p:cNvSpPr/>
            <p:nvPr/>
          </p:nvSpPr>
          <p:spPr>
            <a:xfrm>
              <a:off x="3657235" y="2569248"/>
              <a:ext cx="1349829" cy="1007485"/>
            </a:xfrm>
            <a:prstGeom prst="rect">
              <a:avLst/>
            </a:prstGeom>
            <a:noFill/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dirty="0">
                  <a:solidFill>
                    <a:schemeClr val="tx1"/>
                  </a:solidFill>
                </a:rPr>
                <a:t>пеня</a:t>
              </a:r>
            </a:p>
          </p:txBody>
        </p:sp>
        <p:sp>
          <p:nvSpPr>
            <p:cNvPr id="26" name="Прямоугольник 25"/>
            <p:cNvSpPr/>
            <p:nvPr/>
          </p:nvSpPr>
          <p:spPr>
            <a:xfrm>
              <a:off x="5133702" y="2569247"/>
              <a:ext cx="1349829" cy="1007485"/>
            </a:xfrm>
            <a:prstGeom prst="rect">
              <a:avLst/>
            </a:prstGeom>
            <a:noFill/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1600" dirty="0">
                  <a:solidFill>
                    <a:schemeClr val="tx1"/>
                  </a:solidFill>
                </a:rPr>
                <a:t>Организационно-правовая форма</a:t>
              </a:r>
            </a:p>
          </p:txBody>
        </p:sp>
        <p:sp>
          <p:nvSpPr>
            <p:cNvPr id="27" name="Прямоугольник 26"/>
            <p:cNvSpPr/>
            <p:nvPr/>
          </p:nvSpPr>
          <p:spPr>
            <a:xfrm>
              <a:off x="6610169" y="2569249"/>
              <a:ext cx="1349829" cy="1007485"/>
            </a:xfrm>
            <a:prstGeom prst="rect">
              <a:avLst/>
            </a:prstGeom>
            <a:noFill/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dirty="0">
                  <a:solidFill>
                    <a:schemeClr val="tx1"/>
                  </a:solidFill>
                </a:rPr>
                <a:t>аренда</a:t>
              </a:r>
            </a:p>
          </p:txBody>
        </p:sp>
      </p:grpSp>
      <p:grpSp>
        <p:nvGrpSpPr>
          <p:cNvPr id="30" name="Группа 29"/>
          <p:cNvGrpSpPr/>
          <p:nvPr/>
        </p:nvGrpSpPr>
        <p:grpSpPr>
          <a:xfrm rot="16200000">
            <a:off x="6778101" y="1552403"/>
            <a:ext cx="6515873" cy="3678021"/>
            <a:chOff x="1786502" y="284274"/>
            <a:chExt cx="6515873" cy="4262846"/>
          </a:xfrm>
        </p:grpSpPr>
        <p:grpSp>
          <p:nvGrpSpPr>
            <p:cNvPr id="31" name="Группа 30"/>
            <p:cNvGrpSpPr/>
            <p:nvPr/>
          </p:nvGrpSpPr>
          <p:grpSpPr>
            <a:xfrm>
              <a:off x="1786502" y="284274"/>
              <a:ext cx="6515873" cy="4262846"/>
              <a:chOff x="165464" y="130626"/>
              <a:chExt cx="9466216" cy="3953693"/>
            </a:xfrm>
          </p:grpSpPr>
          <p:sp>
            <p:nvSpPr>
              <p:cNvPr id="41" name="Прямоугольник 40"/>
              <p:cNvSpPr/>
              <p:nvPr/>
            </p:nvSpPr>
            <p:spPr>
              <a:xfrm>
                <a:off x="165464" y="130626"/>
                <a:ext cx="9466216" cy="3953693"/>
              </a:xfrm>
              <a:prstGeom prst="rect">
                <a:avLst/>
              </a:prstGeom>
              <a:noFill/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42" name="Скругленный прямоугольник 41"/>
              <p:cNvSpPr/>
              <p:nvPr/>
            </p:nvSpPr>
            <p:spPr>
              <a:xfrm>
                <a:off x="359230" y="300446"/>
                <a:ext cx="9078685" cy="3634092"/>
              </a:xfrm>
              <a:prstGeom prst="roundRect">
                <a:avLst/>
              </a:prstGeom>
              <a:noFill/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</p:grpSp>
        <p:sp>
          <p:nvSpPr>
            <p:cNvPr id="32" name="TextBox 31"/>
            <p:cNvSpPr txBox="1"/>
            <p:nvPr/>
          </p:nvSpPr>
          <p:spPr>
            <a:xfrm>
              <a:off x="3004457" y="512796"/>
              <a:ext cx="4258491" cy="820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4000" dirty="0">
                  <a:latin typeface="Arial Black" panose="020B0A04020102020204" pitchFamily="34" charset="0"/>
                </a:rPr>
                <a:t>ЛОТЕРЕЯ 3</a:t>
              </a:r>
            </a:p>
          </p:txBody>
        </p:sp>
        <p:sp>
          <p:nvSpPr>
            <p:cNvPr id="33" name="Прямоугольник 32"/>
            <p:cNvSpPr/>
            <p:nvPr/>
          </p:nvSpPr>
          <p:spPr>
            <a:xfrm>
              <a:off x="2174033" y="1378666"/>
              <a:ext cx="1349829" cy="1252724"/>
            </a:xfrm>
            <a:prstGeom prst="rect">
              <a:avLst/>
            </a:prstGeom>
            <a:noFill/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1600" dirty="0">
                  <a:solidFill>
                    <a:schemeClr val="tx1"/>
                  </a:solidFill>
                </a:rPr>
                <a:t>Унитарное предприятие</a:t>
              </a:r>
            </a:p>
          </p:txBody>
        </p:sp>
        <p:sp>
          <p:nvSpPr>
            <p:cNvPr id="34" name="Прямоугольник 33"/>
            <p:cNvSpPr/>
            <p:nvPr/>
          </p:nvSpPr>
          <p:spPr>
            <a:xfrm>
              <a:off x="3657236" y="1378665"/>
              <a:ext cx="1349829" cy="1252724"/>
            </a:xfrm>
            <a:prstGeom prst="rect">
              <a:avLst/>
            </a:prstGeom>
            <a:noFill/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dirty="0">
                  <a:solidFill>
                    <a:schemeClr val="tx1"/>
                  </a:solidFill>
                </a:rPr>
                <a:t>вклад</a:t>
              </a:r>
            </a:p>
          </p:txBody>
        </p:sp>
        <p:sp>
          <p:nvSpPr>
            <p:cNvPr id="35" name="Прямоугольник 34"/>
            <p:cNvSpPr/>
            <p:nvPr/>
          </p:nvSpPr>
          <p:spPr>
            <a:xfrm>
              <a:off x="5133703" y="1378664"/>
              <a:ext cx="1349829" cy="1252724"/>
            </a:xfrm>
            <a:prstGeom prst="rect">
              <a:avLst/>
            </a:prstGeom>
            <a:noFill/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dirty="0">
                  <a:solidFill>
                    <a:schemeClr val="tx1"/>
                  </a:solidFill>
                </a:rPr>
                <a:t>издержки</a:t>
              </a:r>
            </a:p>
          </p:txBody>
        </p:sp>
        <p:sp>
          <p:nvSpPr>
            <p:cNvPr id="36" name="Прямоугольник 35"/>
            <p:cNvSpPr/>
            <p:nvPr/>
          </p:nvSpPr>
          <p:spPr>
            <a:xfrm>
              <a:off x="6610170" y="1378667"/>
              <a:ext cx="1349829" cy="1252724"/>
            </a:xfrm>
            <a:prstGeom prst="rect">
              <a:avLst/>
            </a:prstGeom>
            <a:noFill/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1600" dirty="0">
                  <a:solidFill>
                    <a:schemeClr val="tx1"/>
                  </a:solidFill>
                </a:rPr>
                <a:t>компенсация</a:t>
              </a:r>
            </a:p>
          </p:txBody>
        </p:sp>
        <p:sp>
          <p:nvSpPr>
            <p:cNvPr id="37" name="Прямоугольник 36"/>
            <p:cNvSpPr/>
            <p:nvPr/>
          </p:nvSpPr>
          <p:spPr>
            <a:xfrm>
              <a:off x="2174033" y="2769545"/>
              <a:ext cx="1349829" cy="1252724"/>
            </a:xfrm>
            <a:prstGeom prst="rect">
              <a:avLst/>
            </a:prstGeom>
            <a:noFill/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dirty="0">
                  <a:solidFill>
                    <a:schemeClr val="tx1"/>
                  </a:solidFill>
                </a:rPr>
                <a:t>паритет</a:t>
              </a:r>
            </a:p>
          </p:txBody>
        </p:sp>
        <p:sp>
          <p:nvSpPr>
            <p:cNvPr id="38" name="Прямоугольник 37"/>
            <p:cNvSpPr/>
            <p:nvPr/>
          </p:nvSpPr>
          <p:spPr>
            <a:xfrm>
              <a:off x="3657236" y="2769545"/>
              <a:ext cx="1349829" cy="1252724"/>
            </a:xfrm>
            <a:prstGeom prst="rect">
              <a:avLst/>
            </a:prstGeom>
            <a:noFill/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dirty="0">
                  <a:solidFill>
                    <a:schemeClr val="tx1"/>
                  </a:solidFill>
                </a:rPr>
                <a:t>пеня</a:t>
              </a:r>
            </a:p>
          </p:txBody>
        </p:sp>
        <p:sp>
          <p:nvSpPr>
            <p:cNvPr id="39" name="Прямоугольник 38"/>
            <p:cNvSpPr/>
            <p:nvPr/>
          </p:nvSpPr>
          <p:spPr>
            <a:xfrm>
              <a:off x="5133703" y="2769544"/>
              <a:ext cx="1349829" cy="1252724"/>
            </a:xfrm>
            <a:prstGeom prst="rect">
              <a:avLst/>
            </a:prstGeom>
            <a:noFill/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dirty="0">
                  <a:solidFill>
                    <a:schemeClr val="tx1"/>
                  </a:solidFill>
                </a:rPr>
                <a:t>банкрот</a:t>
              </a:r>
            </a:p>
          </p:txBody>
        </p:sp>
        <p:sp>
          <p:nvSpPr>
            <p:cNvPr id="40" name="Прямоугольник 39"/>
            <p:cNvSpPr/>
            <p:nvPr/>
          </p:nvSpPr>
          <p:spPr>
            <a:xfrm>
              <a:off x="6610170" y="2769544"/>
              <a:ext cx="1349829" cy="1252724"/>
            </a:xfrm>
            <a:prstGeom prst="rect">
              <a:avLst/>
            </a:prstGeom>
            <a:noFill/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dirty="0">
                  <a:solidFill>
                    <a:schemeClr val="tx1"/>
                  </a:solidFill>
                </a:rPr>
                <a:t>лизинг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1919520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Группа 15"/>
          <p:cNvGrpSpPr/>
          <p:nvPr/>
        </p:nvGrpSpPr>
        <p:grpSpPr>
          <a:xfrm rot="16200000">
            <a:off x="-1247758" y="1552407"/>
            <a:ext cx="6515873" cy="3678021"/>
            <a:chOff x="1786502" y="284274"/>
            <a:chExt cx="6515873" cy="4262846"/>
          </a:xfrm>
        </p:grpSpPr>
        <p:grpSp>
          <p:nvGrpSpPr>
            <p:cNvPr id="7" name="Группа 6"/>
            <p:cNvGrpSpPr/>
            <p:nvPr/>
          </p:nvGrpSpPr>
          <p:grpSpPr>
            <a:xfrm>
              <a:off x="1786502" y="284274"/>
              <a:ext cx="6515873" cy="4262846"/>
              <a:chOff x="165464" y="130626"/>
              <a:chExt cx="9466216" cy="3953693"/>
            </a:xfrm>
          </p:grpSpPr>
          <p:sp>
            <p:nvSpPr>
              <p:cNvPr id="4" name="Прямоугольник 3"/>
              <p:cNvSpPr/>
              <p:nvPr/>
            </p:nvSpPr>
            <p:spPr>
              <a:xfrm>
                <a:off x="165464" y="130626"/>
                <a:ext cx="9466216" cy="3953693"/>
              </a:xfrm>
              <a:prstGeom prst="rect">
                <a:avLst/>
              </a:prstGeom>
              <a:noFill/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5" name="Скругленный прямоугольник 4"/>
              <p:cNvSpPr/>
              <p:nvPr/>
            </p:nvSpPr>
            <p:spPr>
              <a:xfrm>
                <a:off x="359230" y="300446"/>
                <a:ext cx="9078685" cy="3634092"/>
              </a:xfrm>
              <a:prstGeom prst="roundRect">
                <a:avLst/>
              </a:prstGeom>
              <a:noFill/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</p:grpSp>
        <p:sp>
          <p:nvSpPr>
            <p:cNvPr id="6" name="TextBox 5"/>
            <p:cNvSpPr txBox="1"/>
            <p:nvPr/>
          </p:nvSpPr>
          <p:spPr>
            <a:xfrm>
              <a:off x="3004457" y="512796"/>
              <a:ext cx="4258491" cy="820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4000" dirty="0">
                  <a:latin typeface="Arial Black" panose="020B0A04020102020204" pitchFamily="34" charset="0"/>
                </a:rPr>
                <a:t>ЛОТЕРЕЯ 4</a:t>
              </a:r>
            </a:p>
          </p:txBody>
        </p:sp>
        <p:sp>
          <p:nvSpPr>
            <p:cNvPr id="8" name="Прямоугольник 7"/>
            <p:cNvSpPr/>
            <p:nvPr/>
          </p:nvSpPr>
          <p:spPr>
            <a:xfrm>
              <a:off x="2174033" y="1378666"/>
              <a:ext cx="1349829" cy="1252724"/>
            </a:xfrm>
            <a:prstGeom prst="rect">
              <a:avLst/>
            </a:prstGeom>
            <a:noFill/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dirty="0">
                  <a:solidFill>
                    <a:schemeClr val="tx1"/>
                  </a:solidFill>
                </a:rPr>
                <a:t>Косвенные налоги</a:t>
              </a:r>
            </a:p>
          </p:txBody>
        </p:sp>
        <p:sp>
          <p:nvSpPr>
            <p:cNvPr id="9" name="Прямоугольник 8"/>
            <p:cNvSpPr/>
            <p:nvPr/>
          </p:nvSpPr>
          <p:spPr>
            <a:xfrm>
              <a:off x="3657236" y="1378665"/>
              <a:ext cx="1349829" cy="1252724"/>
            </a:xfrm>
            <a:prstGeom prst="rect">
              <a:avLst/>
            </a:prstGeom>
            <a:noFill/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dirty="0">
                  <a:solidFill>
                    <a:schemeClr val="tx1"/>
                  </a:solidFill>
                </a:rPr>
                <a:t>арбитраж</a:t>
              </a:r>
            </a:p>
          </p:txBody>
        </p:sp>
        <p:sp>
          <p:nvSpPr>
            <p:cNvPr id="10" name="Прямоугольник 9"/>
            <p:cNvSpPr/>
            <p:nvPr/>
          </p:nvSpPr>
          <p:spPr>
            <a:xfrm>
              <a:off x="5133703" y="1378664"/>
              <a:ext cx="1349829" cy="1252724"/>
            </a:xfrm>
            <a:prstGeom prst="rect">
              <a:avLst/>
            </a:prstGeom>
            <a:noFill/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dirty="0">
                  <a:solidFill>
                    <a:schemeClr val="tx1"/>
                  </a:solidFill>
                </a:rPr>
                <a:t>аренда</a:t>
              </a:r>
            </a:p>
          </p:txBody>
        </p:sp>
        <p:sp>
          <p:nvSpPr>
            <p:cNvPr id="11" name="Прямоугольник 10"/>
            <p:cNvSpPr/>
            <p:nvPr/>
          </p:nvSpPr>
          <p:spPr>
            <a:xfrm>
              <a:off x="6610170" y="1378667"/>
              <a:ext cx="1349829" cy="1252724"/>
            </a:xfrm>
            <a:prstGeom prst="rect">
              <a:avLst/>
            </a:prstGeom>
            <a:noFill/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dirty="0">
                  <a:solidFill>
                    <a:schemeClr val="tx1"/>
                  </a:solidFill>
                </a:rPr>
                <a:t>маркетинг</a:t>
              </a:r>
            </a:p>
          </p:txBody>
        </p:sp>
        <p:sp>
          <p:nvSpPr>
            <p:cNvPr id="12" name="Прямоугольник 11"/>
            <p:cNvSpPr/>
            <p:nvPr/>
          </p:nvSpPr>
          <p:spPr>
            <a:xfrm>
              <a:off x="2174033" y="2769545"/>
              <a:ext cx="1349829" cy="1252724"/>
            </a:xfrm>
            <a:prstGeom prst="rect">
              <a:avLst/>
            </a:prstGeom>
            <a:noFill/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dirty="0">
                  <a:solidFill>
                    <a:schemeClr val="tx1"/>
                  </a:solidFill>
                </a:rPr>
                <a:t>банк</a:t>
              </a:r>
            </a:p>
          </p:txBody>
        </p:sp>
        <p:sp>
          <p:nvSpPr>
            <p:cNvPr id="13" name="Прямоугольник 12"/>
            <p:cNvSpPr/>
            <p:nvPr/>
          </p:nvSpPr>
          <p:spPr>
            <a:xfrm>
              <a:off x="3657236" y="2769545"/>
              <a:ext cx="1349829" cy="1252724"/>
            </a:xfrm>
            <a:prstGeom prst="rect">
              <a:avLst/>
            </a:prstGeom>
            <a:noFill/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dirty="0">
                  <a:solidFill>
                    <a:schemeClr val="tx1"/>
                  </a:solidFill>
                </a:rPr>
                <a:t>издержки</a:t>
              </a:r>
            </a:p>
          </p:txBody>
        </p:sp>
        <p:sp>
          <p:nvSpPr>
            <p:cNvPr id="14" name="Прямоугольник 13"/>
            <p:cNvSpPr/>
            <p:nvPr/>
          </p:nvSpPr>
          <p:spPr>
            <a:xfrm>
              <a:off x="5133703" y="2769544"/>
              <a:ext cx="1349829" cy="1252724"/>
            </a:xfrm>
            <a:prstGeom prst="rect">
              <a:avLst/>
            </a:prstGeom>
            <a:noFill/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dirty="0">
                  <a:solidFill>
                    <a:schemeClr val="tx1"/>
                  </a:solidFill>
                </a:rPr>
                <a:t>лизинг</a:t>
              </a:r>
            </a:p>
          </p:txBody>
        </p:sp>
        <p:sp>
          <p:nvSpPr>
            <p:cNvPr id="15" name="Прямоугольник 14"/>
            <p:cNvSpPr/>
            <p:nvPr/>
          </p:nvSpPr>
          <p:spPr>
            <a:xfrm>
              <a:off x="6610170" y="2769544"/>
              <a:ext cx="1349829" cy="1252724"/>
            </a:xfrm>
            <a:prstGeom prst="rect">
              <a:avLst/>
            </a:prstGeom>
            <a:noFill/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dirty="0">
                  <a:solidFill>
                    <a:schemeClr val="tx1"/>
                  </a:solidFill>
                </a:rPr>
                <a:t>кредит</a:t>
              </a:r>
            </a:p>
          </p:txBody>
        </p:sp>
      </p:grpSp>
      <p:grpSp>
        <p:nvGrpSpPr>
          <p:cNvPr id="17" name="Группа 16"/>
          <p:cNvGrpSpPr/>
          <p:nvPr/>
        </p:nvGrpSpPr>
        <p:grpSpPr>
          <a:xfrm rot="16200000">
            <a:off x="2772920" y="1410383"/>
            <a:ext cx="6515873" cy="3962061"/>
            <a:chOff x="1786503" y="284274"/>
            <a:chExt cx="6515873" cy="3918345"/>
          </a:xfrm>
        </p:grpSpPr>
        <p:grpSp>
          <p:nvGrpSpPr>
            <p:cNvPr id="18" name="Группа 17"/>
            <p:cNvGrpSpPr/>
            <p:nvPr/>
          </p:nvGrpSpPr>
          <p:grpSpPr>
            <a:xfrm>
              <a:off x="1786503" y="284274"/>
              <a:ext cx="6515873" cy="3918345"/>
              <a:chOff x="165465" y="130626"/>
              <a:chExt cx="9466216" cy="3634176"/>
            </a:xfrm>
          </p:grpSpPr>
          <p:sp>
            <p:nvSpPr>
              <p:cNvPr id="28" name="Прямоугольник 27"/>
              <p:cNvSpPr/>
              <p:nvPr/>
            </p:nvSpPr>
            <p:spPr>
              <a:xfrm>
                <a:off x="165465" y="130626"/>
                <a:ext cx="9466216" cy="3634176"/>
              </a:xfrm>
              <a:prstGeom prst="rect">
                <a:avLst/>
              </a:prstGeom>
              <a:noFill/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29" name="Скругленный прямоугольник 28"/>
              <p:cNvSpPr/>
              <p:nvPr/>
            </p:nvSpPr>
            <p:spPr>
              <a:xfrm>
                <a:off x="359231" y="300448"/>
                <a:ext cx="9078685" cy="3294900"/>
              </a:xfrm>
              <a:prstGeom prst="roundRect">
                <a:avLst/>
              </a:prstGeom>
              <a:noFill/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</p:grpSp>
        <p:sp>
          <p:nvSpPr>
            <p:cNvPr id="19" name="TextBox 18"/>
            <p:cNvSpPr txBox="1"/>
            <p:nvPr/>
          </p:nvSpPr>
          <p:spPr>
            <a:xfrm>
              <a:off x="3004456" y="569074"/>
              <a:ext cx="4258491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4000" dirty="0">
                  <a:latin typeface="Arial Black" panose="020B0A04020102020204" pitchFamily="34" charset="0"/>
                </a:rPr>
                <a:t>ЛОТЕРЕЯ 5</a:t>
              </a:r>
            </a:p>
          </p:txBody>
        </p:sp>
        <p:sp>
          <p:nvSpPr>
            <p:cNvPr id="20" name="Прямоугольник 19"/>
            <p:cNvSpPr/>
            <p:nvPr/>
          </p:nvSpPr>
          <p:spPr>
            <a:xfrm>
              <a:off x="2174032" y="1378666"/>
              <a:ext cx="1349829" cy="1007485"/>
            </a:xfrm>
            <a:prstGeom prst="rect">
              <a:avLst/>
            </a:prstGeom>
            <a:noFill/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dirty="0">
                  <a:solidFill>
                    <a:schemeClr val="tx1"/>
                  </a:solidFill>
                </a:rPr>
                <a:t>банкрот</a:t>
              </a:r>
            </a:p>
          </p:txBody>
        </p:sp>
        <p:sp>
          <p:nvSpPr>
            <p:cNvPr id="21" name="Прямоугольник 20"/>
            <p:cNvSpPr/>
            <p:nvPr/>
          </p:nvSpPr>
          <p:spPr>
            <a:xfrm>
              <a:off x="3657235" y="1378665"/>
              <a:ext cx="1349829" cy="1007485"/>
            </a:xfrm>
            <a:prstGeom prst="rect">
              <a:avLst/>
            </a:prstGeom>
            <a:noFill/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dirty="0">
                  <a:solidFill>
                    <a:schemeClr val="tx1"/>
                  </a:solidFill>
                </a:rPr>
                <a:t>вклад</a:t>
              </a:r>
            </a:p>
          </p:txBody>
        </p:sp>
        <p:sp>
          <p:nvSpPr>
            <p:cNvPr id="22" name="Прямоугольник 21"/>
            <p:cNvSpPr/>
            <p:nvPr/>
          </p:nvSpPr>
          <p:spPr>
            <a:xfrm>
              <a:off x="5133702" y="1378664"/>
              <a:ext cx="1349829" cy="1007485"/>
            </a:xfrm>
            <a:prstGeom prst="rect">
              <a:avLst/>
            </a:prstGeom>
            <a:noFill/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1600" dirty="0">
                  <a:solidFill>
                    <a:schemeClr val="tx1"/>
                  </a:solidFill>
                </a:rPr>
                <a:t>ликвидность</a:t>
              </a:r>
            </a:p>
          </p:txBody>
        </p:sp>
        <p:sp>
          <p:nvSpPr>
            <p:cNvPr id="23" name="Прямоугольник 22"/>
            <p:cNvSpPr/>
            <p:nvPr/>
          </p:nvSpPr>
          <p:spPr>
            <a:xfrm>
              <a:off x="6610169" y="1378667"/>
              <a:ext cx="1349829" cy="1007485"/>
            </a:xfrm>
            <a:prstGeom prst="rect">
              <a:avLst/>
            </a:prstGeom>
            <a:noFill/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dirty="0">
                  <a:solidFill>
                    <a:schemeClr val="tx1"/>
                  </a:solidFill>
                </a:rPr>
                <a:t>холдинг</a:t>
              </a:r>
            </a:p>
          </p:txBody>
        </p:sp>
        <p:sp>
          <p:nvSpPr>
            <p:cNvPr id="24" name="Прямоугольник 23"/>
            <p:cNvSpPr/>
            <p:nvPr/>
          </p:nvSpPr>
          <p:spPr>
            <a:xfrm>
              <a:off x="2174030" y="2569249"/>
              <a:ext cx="1349829" cy="1007485"/>
            </a:xfrm>
            <a:prstGeom prst="rect">
              <a:avLst/>
            </a:prstGeom>
            <a:noFill/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dirty="0">
                  <a:solidFill>
                    <a:schemeClr val="tx1"/>
                  </a:solidFill>
                </a:rPr>
                <a:t>убыток</a:t>
              </a:r>
            </a:p>
          </p:txBody>
        </p:sp>
        <p:sp>
          <p:nvSpPr>
            <p:cNvPr id="25" name="Прямоугольник 24"/>
            <p:cNvSpPr/>
            <p:nvPr/>
          </p:nvSpPr>
          <p:spPr>
            <a:xfrm>
              <a:off x="3657235" y="2569248"/>
              <a:ext cx="1349829" cy="1007485"/>
            </a:xfrm>
            <a:prstGeom prst="rect">
              <a:avLst/>
            </a:prstGeom>
            <a:noFill/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1600" dirty="0">
                  <a:solidFill>
                    <a:schemeClr val="tx1"/>
                  </a:solidFill>
                </a:rPr>
                <a:t>Унитарное предприятие</a:t>
              </a:r>
            </a:p>
          </p:txBody>
        </p:sp>
        <p:sp>
          <p:nvSpPr>
            <p:cNvPr id="26" name="Прямоугольник 25"/>
            <p:cNvSpPr/>
            <p:nvPr/>
          </p:nvSpPr>
          <p:spPr>
            <a:xfrm>
              <a:off x="5133702" y="2569247"/>
              <a:ext cx="1349829" cy="1007485"/>
            </a:xfrm>
            <a:prstGeom prst="rect">
              <a:avLst/>
            </a:prstGeom>
            <a:noFill/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1600" dirty="0">
                  <a:solidFill>
                    <a:schemeClr val="tx1"/>
                  </a:solidFill>
                </a:rPr>
                <a:t>Организационно-правовая форма</a:t>
              </a:r>
            </a:p>
          </p:txBody>
        </p:sp>
        <p:sp>
          <p:nvSpPr>
            <p:cNvPr id="27" name="Прямоугольник 26"/>
            <p:cNvSpPr/>
            <p:nvPr/>
          </p:nvSpPr>
          <p:spPr>
            <a:xfrm>
              <a:off x="6610169" y="2569249"/>
              <a:ext cx="1349829" cy="1007485"/>
            </a:xfrm>
            <a:prstGeom prst="rect">
              <a:avLst/>
            </a:prstGeom>
            <a:noFill/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dirty="0">
                  <a:solidFill>
                    <a:schemeClr val="tx1"/>
                  </a:solidFill>
                </a:rPr>
                <a:t>дефицит</a:t>
              </a:r>
            </a:p>
          </p:txBody>
        </p:sp>
      </p:grpSp>
      <p:grpSp>
        <p:nvGrpSpPr>
          <p:cNvPr id="30" name="Группа 29"/>
          <p:cNvGrpSpPr/>
          <p:nvPr/>
        </p:nvGrpSpPr>
        <p:grpSpPr>
          <a:xfrm rot="16200000">
            <a:off x="6778101" y="1552403"/>
            <a:ext cx="6515873" cy="3678021"/>
            <a:chOff x="1786502" y="284274"/>
            <a:chExt cx="6515873" cy="4262846"/>
          </a:xfrm>
        </p:grpSpPr>
        <p:grpSp>
          <p:nvGrpSpPr>
            <p:cNvPr id="31" name="Группа 30"/>
            <p:cNvGrpSpPr/>
            <p:nvPr/>
          </p:nvGrpSpPr>
          <p:grpSpPr>
            <a:xfrm>
              <a:off x="1786502" y="284274"/>
              <a:ext cx="6515873" cy="4262846"/>
              <a:chOff x="165464" y="130626"/>
              <a:chExt cx="9466216" cy="3953693"/>
            </a:xfrm>
          </p:grpSpPr>
          <p:sp>
            <p:nvSpPr>
              <p:cNvPr id="41" name="Прямоугольник 40"/>
              <p:cNvSpPr/>
              <p:nvPr/>
            </p:nvSpPr>
            <p:spPr>
              <a:xfrm>
                <a:off x="165464" y="130626"/>
                <a:ext cx="9466216" cy="3953693"/>
              </a:xfrm>
              <a:prstGeom prst="rect">
                <a:avLst/>
              </a:prstGeom>
              <a:noFill/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42" name="Скругленный прямоугольник 41"/>
              <p:cNvSpPr/>
              <p:nvPr/>
            </p:nvSpPr>
            <p:spPr>
              <a:xfrm>
                <a:off x="359230" y="300446"/>
                <a:ext cx="9078685" cy="3634092"/>
              </a:xfrm>
              <a:prstGeom prst="roundRect">
                <a:avLst/>
              </a:prstGeom>
              <a:noFill/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</p:grpSp>
        <p:sp>
          <p:nvSpPr>
            <p:cNvPr id="32" name="TextBox 31"/>
            <p:cNvSpPr txBox="1"/>
            <p:nvPr/>
          </p:nvSpPr>
          <p:spPr>
            <a:xfrm>
              <a:off x="3004457" y="512796"/>
              <a:ext cx="4258491" cy="820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4000" dirty="0">
                  <a:latin typeface="Arial Black" panose="020B0A04020102020204" pitchFamily="34" charset="0"/>
                </a:rPr>
                <a:t>ЛОТЕРЕЯ 6</a:t>
              </a:r>
            </a:p>
          </p:txBody>
        </p:sp>
        <p:sp>
          <p:nvSpPr>
            <p:cNvPr id="33" name="Прямоугольник 32"/>
            <p:cNvSpPr/>
            <p:nvPr/>
          </p:nvSpPr>
          <p:spPr>
            <a:xfrm>
              <a:off x="2174033" y="1378666"/>
              <a:ext cx="1349829" cy="1252724"/>
            </a:xfrm>
            <a:prstGeom prst="rect">
              <a:avLst/>
            </a:prstGeom>
            <a:noFill/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1600" dirty="0">
                  <a:solidFill>
                    <a:schemeClr val="tx1"/>
                  </a:solidFill>
                </a:rPr>
                <a:t>Лицензия</a:t>
              </a:r>
            </a:p>
          </p:txBody>
        </p:sp>
        <p:sp>
          <p:nvSpPr>
            <p:cNvPr id="34" name="Прямоугольник 33"/>
            <p:cNvSpPr/>
            <p:nvPr/>
          </p:nvSpPr>
          <p:spPr>
            <a:xfrm>
              <a:off x="3657236" y="1378665"/>
              <a:ext cx="1349829" cy="1252724"/>
            </a:xfrm>
            <a:prstGeom prst="rect">
              <a:avLst/>
            </a:prstGeom>
            <a:noFill/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dirty="0">
                  <a:solidFill>
                    <a:schemeClr val="tx1"/>
                  </a:solidFill>
                </a:rPr>
                <a:t>банк</a:t>
              </a:r>
            </a:p>
          </p:txBody>
        </p:sp>
        <p:sp>
          <p:nvSpPr>
            <p:cNvPr id="35" name="Прямоугольник 34"/>
            <p:cNvSpPr/>
            <p:nvPr/>
          </p:nvSpPr>
          <p:spPr>
            <a:xfrm>
              <a:off x="5133703" y="1378664"/>
              <a:ext cx="1349829" cy="1252724"/>
            </a:xfrm>
            <a:prstGeom prst="rect">
              <a:avLst/>
            </a:prstGeom>
            <a:noFill/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dirty="0">
                  <a:solidFill>
                    <a:schemeClr val="tx1"/>
                  </a:solidFill>
                </a:rPr>
                <a:t>убыток</a:t>
              </a:r>
            </a:p>
          </p:txBody>
        </p:sp>
        <p:sp>
          <p:nvSpPr>
            <p:cNvPr id="36" name="Прямоугольник 35"/>
            <p:cNvSpPr/>
            <p:nvPr/>
          </p:nvSpPr>
          <p:spPr>
            <a:xfrm>
              <a:off x="6610170" y="1378667"/>
              <a:ext cx="1349829" cy="1252724"/>
            </a:xfrm>
            <a:prstGeom prst="rect">
              <a:avLst/>
            </a:prstGeom>
            <a:noFill/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1600" dirty="0">
                  <a:solidFill>
                    <a:schemeClr val="tx1"/>
                  </a:solidFill>
                </a:rPr>
                <a:t>компенсация</a:t>
              </a:r>
            </a:p>
          </p:txBody>
        </p:sp>
        <p:sp>
          <p:nvSpPr>
            <p:cNvPr id="37" name="Прямоугольник 36"/>
            <p:cNvSpPr/>
            <p:nvPr/>
          </p:nvSpPr>
          <p:spPr>
            <a:xfrm>
              <a:off x="2174033" y="2769545"/>
              <a:ext cx="1349829" cy="1252724"/>
            </a:xfrm>
            <a:prstGeom prst="rect">
              <a:avLst/>
            </a:prstGeom>
            <a:noFill/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dirty="0">
                  <a:solidFill>
                    <a:schemeClr val="tx1"/>
                  </a:solidFill>
                </a:rPr>
                <a:t>сбыт</a:t>
              </a:r>
            </a:p>
          </p:txBody>
        </p:sp>
        <p:sp>
          <p:nvSpPr>
            <p:cNvPr id="38" name="Прямоугольник 37"/>
            <p:cNvSpPr/>
            <p:nvPr/>
          </p:nvSpPr>
          <p:spPr>
            <a:xfrm>
              <a:off x="3657236" y="2769545"/>
              <a:ext cx="1349829" cy="1252724"/>
            </a:xfrm>
            <a:prstGeom prst="rect">
              <a:avLst/>
            </a:prstGeom>
            <a:noFill/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dirty="0">
                  <a:solidFill>
                    <a:schemeClr val="tx1"/>
                  </a:solidFill>
                </a:rPr>
                <a:t>консалтинг</a:t>
              </a:r>
            </a:p>
          </p:txBody>
        </p:sp>
        <p:sp>
          <p:nvSpPr>
            <p:cNvPr id="39" name="Прямоугольник 38"/>
            <p:cNvSpPr/>
            <p:nvPr/>
          </p:nvSpPr>
          <p:spPr>
            <a:xfrm>
              <a:off x="5133703" y="2769544"/>
              <a:ext cx="1349829" cy="1252724"/>
            </a:xfrm>
            <a:prstGeom prst="rect">
              <a:avLst/>
            </a:prstGeom>
            <a:noFill/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dirty="0">
                  <a:solidFill>
                    <a:schemeClr val="tx1"/>
                  </a:solidFill>
                </a:rPr>
                <a:t>оклад</a:t>
              </a:r>
            </a:p>
          </p:txBody>
        </p:sp>
        <p:sp>
          <p:nvSpPr>
            <p:cNvPr id="40" name="Прямоугольник 39"/>
            <p:cNvSpPr/>
            <p:nvPr/>
          </p:nvSpPr>
          <p:spPr>
            <a:xfrm>
              <a:off x="6610170" y="2769544"/>
              <a:ext cx="1349829" cy="1252724"/>
            </a:xfrm>
            <a:prstGeom prst="rect">
              <a:avLst/>
            </a:prstGeom>
            <a:noFill/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dirty="0">
                  <a:solidFill>
                    <a:schemeClr val="tx1"/>
                  </a:solidFill>
                </a:rPr>
                <a:t>лизинг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1671743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Группа 15"/>
          <p:cNvGrpSpPr/>
          <p:nvPr/>
        </p:nvGrpSpPr>
        <p:grpSpPr>
          <a:xfrm rot="16200000">
            <a:off x="-1247758" y="1552407"/>
            <a:ext cx="6515873" cy="3678021"/>
            <a:chOff x="1786502" y="284274"/>
            <a:chExt cx="6515873" cy="4262846"/>
          </a:xfrm>
        </p:grpSpPr>
        <p:grpSp>
          <p:nvGrpSpPr>
            <p:cNvPr id="7" name="Группа 6"/>
            <p:cNvGrpSpPr/>
            <p:nvPr/>
          </p:nvGrpSpPr>
          <p:grpSpPr>
            <a:xfrm>
              <a:off x="1786502" y="284274"/>
              <a:ext cx="6515873" cy="4262846"/>
              <a:chOff x="165464" y="130626"/>
              <a:chExt cx="9466216" cy="3953693"/>
            </a:xfrm>
          </p:grpSpPr>
          <p:sp>
            <p:nvSpPr>
              <p:cNvPr id="4" name="Прямоугольник 3"/>
              <p:cNvSpPr/>
              <p:nvPr/>
            </p:nvSpPr>
            <p:spPr>
              <a:xfrm>
                <a:off x="165464" y="130626"/>
                <a:ext cx="9466216" cy="3953693"/>
              </a:xfrm>
              <a:prstGeom prst="rect">
                <a:avLst/>
              </a:prstGeom>
              <a:noFill/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5" name="Скругленный прямоугольник 4"/>
              <p:cNvSpPr/>
              <p:nvPr/>
            </p:nvSpPr>
            <p:spPr>
              <a:xfrm>
                <a:off x="359230" y="300446"/>
                <a:ext cx="9078685" cy="3634092"/>
              </a:xfrm>
              <a:prstGeom prst="roundRect">
                <a:avLst/>
              </a:prstGeom>
              <a:noFill/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</p:grpSp>
        <p:sp>
          <p:nvSpPr>
            <p:cNvPr id="6" name="TextBox 5"/>
            <p:cNvSpPr txBox="1"/>
            <p:nvPr/>
          </p:nvSpPr>
          <p:spPr>
            <a:xfrm>
              <a:off x="3004457" y="512796"/>
              <a:ext cx="4258491" cy="820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4000" dirty="0">
                  <a:latin typeface="Arial Black" panose="020B0A04020102020204" pitchFamily="34" charset="0"/>
                </a:rPr>
                <a:t>ЛОТЕРЕЯ 7</a:t>
              </a:r>
            </a:p>
          </p:txBody>
        </p:sp>
        <p:sp>
          <p:nvSpPr>
            <p:cNvPr id="8" name="Прямоугольник 7"/>
            <p:cNvSpPr/>
            <p:nvPr/>
          </p:nvSpPr>
          <p:spPr>
            <a:xfrm>
              <a:off x="2174033" y="1378666"/>
              <a:ext cx="1349829" cy="1252724"/>
            </a:xfrm>
            <a:prstGeom prst="rect">
              <a:avLst/>
            </a:prstGeom>
            <a:noFill/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>
                  <a:solidFill>
                    <a:schemeClr val="tx1"/>
                  </a:solidFill>
                </a:rPr>
                <a:t>лицензия</a:t>
              </a:r>
            </a:p>
          </p:txBody>
        </p:sp>
        <p:sp>
          <p:nvSpPr>
            <p:cNvPr id="9" name="Прямоугольник 8"/>
            <p:cNvSpPr/>
            <p:nvPr/>
          </p:nvSpPr>
          <p:spPr>
            <a:xfrm>
              <a:off x="3657236" y="1378665"/>
              <a:ext cx="1349829" cy="1252724"/>
            </a:xfrm>
            <a:prstGeom prst="rect">
              <a:avLst/>
            </a:prstGeom>
            <a:noFill/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dirty="0">
                  <a:solidFill>
                    <a:schemeClr val="tx1"/>
                  </a:solidFill>
                </a:rPr>
                <a:t>налог</a:t>
              </a:r>
            </a:p>
          </p:txBody>
        </p:sp>
        <p:sp>
          <p:nvSpPr>
            <p:cNvPr id="10" name="Прямоугольник 9"/>
            <p:cNvSpPr/>
            <p:nvPr/>
          </p:nvSpPr>
          <p:spPr>
            <a:xfrm>
              <a:off x="5133703" y="1378664"/>
              <a:ext cx="1349829" cy="1252724"/>
            </a:xfrm>
            <a:prstGeom prst="rect">
              <a:avLst/>
            </a:prstGeom>
            <a:noFill/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dirty="0">
                  <a:solidFill>
                    <a:schemeClr val="tx1"/>
                  </a:solidFill>
                </a:rPr>
                <a:t>банк</a:t>
              </a:r>
            </a:p>
          </p:txBody>
        </p:sp>
        <p:sp>
          <p:nvSpPr>
            <p:cNvPr id="11" name="Прямоугольник 10"/>
            <p:cNvSpPr/>
            <p:nvPr/>
          </p:nvSpPr>
          <p:spPr>
            <a:xfrm>
              <a:off x="6610170" y="1378667"/>
              <a:ext cx="1349829" cy="1252724"/>
            </a:xfrm>
            <a:prstGeom prst="rect">
              <a:avLst/>
            </a:prstGeom>
            <a:noFill/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1600" dirty="0">
                  <a:solidFill>
                    <a:schemeClr val="tx1"/>
                  </a:solidFill>
                </a:rPr>
                <a:t>компенсация</a:t>
              </a:r>
            </a:p>
          </p:txBody>
        </p:sp>
        <p:sp>
          <p:nvSpPr>
            <p:cNvPr id="12" name="Прямоугольник 11"/>
            <p:cNvSpPr/>
            <p:nvPr/>
          </p:nvSpPr>
          <p:spPr>
            <a:xfrm>
              <a:off x="2174033" y="2769545"/>
              <a:ext cx="1349829" cy="1252724"/>
            </a:xfrm>
            <a:prstGeom prst="rect">
              <a:avLst/>
            </a:prstGeom>
            <a:noFill/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dirty="0">
                  <a:solidFill>
                    <a:schemeClr val="tx1"/>
                  </a:solidFill>
                </a:rPr>
                <a:t>холдинг</a:t>
              </a:r>
            </a:p>
          </p:txBody>
        </p:sp>
        <p:sp>
          <p:nvSpPr>
            <p:cNvPr id="13" name="Прямоугольник 12"/>
            <p:cNvSpPr/>
            <p:nvPr/>
          </p:nvSpPr>
          <p:spPr>
            <a:xfrm>
              <a:off x="3657236" y="2769545"/>
              <a:ext cx="1349829" cy="1252724"/>
            </a:xfrm>
            <a:prstGeom prst="rect">
              <a:avLst/>
            </a:prstGeom>
            <a:noFill/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dirty="0">
                  <a:solidFill>
                    <a:schemeClr val="tx1"/>
                  </a:solidFill>
                </a:rPr>
                <a:t>кредит</a:t>
              </a:r>
            </a:p>
          </p:txBody>
        </p:sp>
        <p:sp>
          <p:nvSpPr>
            <p:cNvPr id="14" name="Прямоугольник 13"/>
            <p:cNvSpPr/>
            <p:nvPr/>
          </p:nvSpPr>
          <p:spPr>
            <a:xfrm>
              <a:off x="5133703" y="2769544"/>
              <a:ext cx="1349829" cy="1252724"/>
            </a:xfrm>
            <a:prstGeom prst="rect">
              <a:avLst/>
            </a:prstGeom>
            <a:noFill/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dirty="0">
                  <a:solidFill>
                    <a:schemeClr val="tx1"/>
                  </a:solidFill>
                </a:rPr>
                <a:t>оклад</a:t>
              </a:r>
            </a:p>
          </p:txBody>
        </p:sp>
        <p:sp>
          <p:nvSpPr>
            <p:cNvPr id="15" name="Прямоугольник 14"/>
            <p:cNvSpPr/>
            <p:nvPr/>
          </p:nvSpPr>
          <p:spPr>
            <a:xfrm>
              <a:off x="6610170" y="2769544"/>
              <a:ext cx="1349829" cy="1252724"/>
            </a:xfrm>
            <a:prstGeom prst="rect">
              <a:avLst/>
            </a:prstGeom>
            <a:noFill/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dirty="0">
                  <a:solidFill>
                    <a:schemeClr val="tx1"/>
                  </a:solidFill>
                </a:rPr>
                <a:t>сбыт</a:t>
              </a:r>
            </a:p>
          </p:txBody>
        </p:sp>
      </p:grpSp>
      <p:grpSp>
        <p:nvGrpSpPr>
          <p:cNvPr id="17" name="Группа 16"/>
          <p:cNvGrpSpPr/>
          <p:nvPr/>
        </p:nvGrpSpPr>
        <p:grpSpPr>
          <a:xfrm rot="16200000">
            <a:off x="2772920" y="1410383"/>
            <a:ext cx="6515873" cy="3962061"/>
            <a:chOff x="1786503" y="284274"/>
            <a:chExt cx="6515873" cy="3918345"/>
          </a:xfrm>
        </p:grpSpPr>
        <p:grpSp>
          <p:nvGrpSpPr>
            <p:cNvPr id="18" name="Группа 17"/>
            <p:cNvGrpSpPr/>
            <p:nvPr/>
          </p:nvGrpSpPr>
          <p:grpSpPr>
            <a:xfrm>
              <a:off x="1786503" y="284274"/>
              <a:ext cx="6515873" cy="3918345"/>
              <a:chOff x="165465" y="130626"/>
              <a:chExt cx="9466216" cy="3634176"/>
            </a:xfrm>
          </p:grpSpPr>
          <p:sp>
            <p:nvSpPr>
              <p:cNvPr id="28" name="Прямоугольник 27"/>
              <p:cNvSpPr/>
              <p:nvPr/>
            </p:nvSpPr>
            <p:spPr>
              <a:xfrm>
                <a:off x="165465" y="130626"/>
                <a:ext cx="9466216" cy="3634176"/>
              </a:xfrm>
              <a:prstGeom prst="rect">
                <a:avLst/>
              </a:prstGeom>
              <a:noFill/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29" name="Скругленный прямоугольник 28"/>
              <p:cNvSpPr/>
              <p:nvPr/>
            </p:nvSpPr>
            <p:spPr>
              <a:xfrm>
                <a:off x="359231" y="300448"/>
                <a:ext cx="9078685" cy="3294900"/>
              </a:xfrm>
              <a:prstGeom prst="roundRect">
                <a:avLst/>
              </a:prstGeom>
              <a:noFill/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</p:grpSp>
        <p:sp>
          <p:nvSpPr>
            <p:cNvPr id="19" name="TextBox 18"/>
            <p:cNvSpPr txBox="1"/>
            <p:nvPr/>
          </p:nvSpPr>
          <p:spPr>
            <a:xfrm>
              <a:off x="3004456" y="569074"/>
              <a:ext cx="4258491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4000" dirty="0">
                  <a:latin typeface="Arial Black" panose="020B0A04020102020204" pitchFamily="34" charset="0"/>
                </a:rPr>
                <a:t>ЛОТЕРЕЯ 8</a:t>
              </a:r>
            </a:p>
          </p:txBody>
        </p:sp>
        <p:sp>
          <p:nvSpPr>
            <p:cNvPr id="20" name="Прямоугольник 19"/>
            <p:cNvSpPr/>
            <p:nvPr/>
          </p:nvSpPr>
          <p:spPr>
            <a:xfrm>
              <a:off x="2174032" y="1378666"/>
              <a:ext cx="1349829" cy="1007485"/>
            </a:xfrm>
            <a:prstGeom prst="rect">
              <a:avLst/>
            </a:prstGeom>
            <a:noFill/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dirty="0">
                  <a:solidFill>
                    <a:schemeClr val="tx1"/>
                  </a:solidFill>
                </a:rPr>
                <a:t>издержки</a:t>
              </a:r>
            </a:p>
          </p:txBody>
        </p:sp>
        <p:sp>
          <p:nvSpPr>
            <p:cNvPr id="21" name="Прямоугольник 20"/>
            <p:cNvSpPr/>
            <p:nvPr/>
          </p:nvSpPr>
          <p:spPr>
            <a:xfrm>
              <a:off x="3657235" y="1378665"/>
              <a:ext cx="1349829" cy="1007485"/>
            </a:xfrm>
            <a:prstGeom prst="rect">
              <a:avLst/>
            </a:prstGeom>
            <a:noFill/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dirty="0">
                  <a:solidFill>
                    <a:schemeClr val="tx1"/>
                  </a:solidFill>
                </a:rPr>
                <a:t>дефицит</a:t>
              </a:r>
            </a:p>
          </p:txBody>
        </p:sp>
        <p:sp>
          <p:nvSpPr>
            <p:cNvPr id="22" name="Прямоугольник 21"/>
            <p:cNvSpPr/>
            <p:nvPr/>
          </p:nvSpPr>
          <p:spPr>
            <a:xfrm>
              <a:off x="5133702" y="1378664"/>
              <a:ext cx="1349829" cy="1007485"/>
            </a:xfrm>
            <a:prstGeom prst="rect">
              <a:avLst/>
            </a:prstGeom>
            <a:noFill/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dirty="0">
                  <a:solidFill>
                    <a:schemeClr val="tx1"/>
                  </a:solidFill>
                </a:rPr>
                <a:t>консалтинг</a:t>
              </a:r>
            </a:p>
          </p:txBody>
        </p:sp>
        <p:sp>
          <p:nvSpPr>
            <p:cNvPr id="23" name="Прямоугольник 22"/>
            <p:cNvSpPr/>
            <p:nvPr/>
          </p:nvSpPr>
          <p:spPr>
            <a:xfrm>
              <a:off x="6610169" y="1378667"/>
              <a:ext cx="1349829" cy="1007485"/>
            </a:xfrm>
            <a:prstGeom prst="rect">
              <a:avLst/>
            </a:prstGeom>
            <a:noFill/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dirty="0">
                  <a:solidFill>
                    <a:schemeClr val="tx1"/>
                  </a:solidFill>
                </a:rPr>
                <a:t>сбыт</a:t>
              </a:r>
            </a:p>
          </p:txBody>
        </p:sp>
        <p:sp>
          <p:nvSpPr>
            <p:cNvPr id="24" name="Прямоугольник 23"/>
            <p:cNvSpPr/>
            <p:nvPr/>
          </p:nvSpPr>
          <p:spPr>
            <a:xfrm>
              <a:off x="2174030" y="2569249"/>
              <a:ext cx="1349829" cy="1007485"/>
            </a:xfrm>
            <a:prstGeom prst="rect">
              <a:avLst/>
            </a:prstGeom>
            <a:noFill/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dirty="0">
                  <a:solidFill>
                    <a:schemeClr val="tx1"/>
                  </a:solidFill>
                </a:rPr>
                <a:t>бюджет</a:t>
              </a:r>
            </a:p>
          </p:txBody>
        </p:sp>
        <p:sp>
          <p:nvSpPr>
            <p:cNvPr id="25" name="Прямоугольник 24"/>
            <p:cNvSpPr/>
            <p:nvPr/>
          </p:nvSpPr>
          <p:spPr>
            <a:xfrm>
              <a:off x="3657235" y="2569248"/>
              <a:ext cx="1349829" cy="1007485"/>
            </a:xfrm>
            <a:prstGeom prst="rect">
              <a:avLst/>
            </a:prstGeom>
            <a:noFill/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1600" dirty="0">
                  <a:solidFill>
                    <a:schemeClr val="tx1"/>
                  </a:solidFill>
                </a:rPr>
                <a:t>ликвидность</a:t>
              </a:r>
            </a:p>
          </p:txBody>
        </p:sp>
        <p:sp>
          <p:nvSpPr>
            <p:cNvPr id="26" name="Прямоугольник 25"/>
            <p:cNvSpPr/>
            <p:nvPr/>
          </p:nvSpPr>
          <p:spPr>
            <a:xfrm>
              <a:off x="5133702" y="2569247"/>
              <a:ext cx="1349829" cy="1007485"/>
            </a:xfrm>
            <a:prstGeom prst="rect">
              <a:avLst/>
            </a:prstGeom>
            <a:noFill/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1600" dirty="0">
                  <a:solidFill>
                    <a:schemeClr val="tx1"/>
                  </a:solidFill>
                </a:rPr>
                <a:t>Организационно-правовая форма</a:t>
              </a:r>
            </a:p>
          </p:txBody>
        </p:sp>
        <p:sp>
          <p:nvSpPr>
            <p:cNvPr id="27" name="Прямоугольник 26"/>
            <p:cNvSpPr/>
            <p:nvPr/>
          </p:nvSpPr>
          <p:spPr>
            <a:xfrm>
              <a:off x="6610169" y="2569249"/>
              <a:ext cx="1349829" cy="1007485"/>
            </a:xfrm>
            <a:prstGeom prst="rect">
              <a:avLst/>
            </a:prstGeom>
            <a:noFill/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1600" dirty="0">
                  <a:solidFill>
                    <a:schemeClr val="tx1"/>
                  </a:solidFill>
                </a:rPr>
                <a:t>Унитарное предприятие</a:t>
              </a:r>
            </a:p>
          </p:txBody>
        </p:sp>
      </p:grpSp>
      <p:grpSp>
        <p:nvGrpSpPr>
          <p:cNvPr id="30" name="Группа 29"/>
          <p:cNvGrpSpPr/>
          <p:nvPr/>
        </p:nvGrpSpPr>
        <p:grpSpPr>
          <a:xfrm rot="16200000">
            <a:off x="6778101" y="1552403"/>
            <a:ext cx="6515873" cy="3678021"/>
            <a:chOff x="1786502" y="284274"/>
            <a:chExt cx="6515873" cy="4262846"/>
          </a:xfrm>
        </p:grpSpPr>
        <p:grpSp>
          <p:nvGrpSpPr>
            <p:cNvPr id="31" name="Группа 30"/>
            <p:cNvGrpSpPr/>
            <p:nvPr/>
          </p:nvGrpSpPr>
          <p:grpSpPr>
            <a:xfrm>
              <a:off x="1786502" y="284274"/>
              <a:ext cx="6515873" cy="4262846"/>
              <a:chOff x="165464" y="130626"/>
              <a:chExt cx="9466216" cy="3953693"/>
            </a:xfrm>
          </p:grpSpPr>
          <p:sp>
            <p:nvSpPr>
              <p:cNvPr id="41" name="Прямоугольник 40"/>
              <p:cNvSpPr/>
              <p:nvPr/>
            </p:nvSpPr>
            <p:spPr>
              <a:xfrm>
                <a:off x="165464" y="130626"/>
                <a:ext cx="9466216" cy="3953693"/>
              </a:xfrm>
              <a:prstGeom prst="rect">
                <a:avLst/>
              </a:prstGeom>
              <a:noFill/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42" name="Скругленный прямоугольник 41"/>
              <p:cNvSpPr/>
              <p:nvPr/>
            </p:nvSpPr>
            <p:spPr>
              <a:xfrm>
                <a:off x="359230" y="300446"/>
                <a:ext cx="9078685" cy="3634092"/>
              </a:xfrm>
              <a:prstGeom prst="roundRect">
                <a:avLst/>
              </a:prstGeom>
              <a:noFill/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</p:grpSp>
        <p:sp>
          <p:nvSpPr>
            <p:cNvPr id="32" name="TextBox 31"/>
            <p:cNvSpPr txBox="1"/>
            <p:nvPr/>
          </p:nvSpPr>
          <p:spPr>
            <a:xfrm>
              <a:off x="3004457" y="512796"/>
              <a:ext cx="4258491" cy="820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4000" dirty="0">
                  <a:latin typeface="Arial Black" panose="020B0A04020102020204" pitchFamily="34" charset="0"/>
                </a:rPr>
                <a:t>ЛОТЕРЕЯ 9</a:t>
              </a:r>
            </a:p>
          </p:txBody>
        </p:sp>
        <p:sp>
          <p:nvSpPr>
            <p:cNvPr id="33" name="Прямоугольник 32"/>
            <p:cNvSpPr/>
            <p:nvPr/>
          </p:nvSpPr>
          <p:spPr>
            <a:xfrm>
              <a:off x="2174033" y="1378666"/>
              <a:ext cx="1349829" cy="1252724"/>
            </a:xfrm>
            <a:prstGeom prst="rect">
              <a:avLst/>
            </a:prstGeom>
            <a:noFill/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1600" dirty="0">
                  <a:solidFill>
                    <a:schemeClr val="tx1"/>
                  </a:solidFill>
                </a:rPr>
                <a:t>Унитарное предприятие</a:t>
              </a:r>
            </a:p>
          </p:txBody>
        </p:sp>
        <p:sp>
          <p:nvSpPr>
            <p:cNvPr id="34" name="Прямоугольник 33"/>
            <p:cNvSpPr/>
            <p:nvPr/>
          </p:nvSpPr>
          <p:spPr>
            <a:xfrm>
              <a:off x="3657236" y="1378665"/>
              <a:ext cx="1349829" cy="1252724"/>
            </a:xfrm>
            <a:prstGeom prst="rect">
              <a:avLst/>
            </a:prstGeom>
            <a:noFill/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dirty="0">
                  <a:solidFill>
                    <a:schemeClr val="tx1"/>
                  </a:solidFill>
                </a:rPr>
                <a:t>оклад</a:t>
              </a:r>
            </a:p>
          </p:txBody>
        </p:sp>
        <p:sp>
          <p:nvSpPr>
            <p:cNvPr id="35" name="Прямоугольник 34"/>
            <p:cNvSpPr/>
            <p:nvPr/>
          </p:nvSpPr>
          <p:spPr>
            <a:xfrm>
              <a:off x="5133703" y="1378664"/>
              <a:ext cx="1349829" cy="1252724"/>
            </a:xfrm>
            <a:prstGeom prst="rect">
              <a:avLst/>
            </a:prstGeom>
            <a:noFill/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dirty="0">
                  <a:solidFill>
                    <a:schemeClr val="tx1"/>
                  </a:solidFill>
                </a:rPr>
                <a:t>маркетинг</a:t>
              </a:r>
            </a:p>
          </p:txBody>
        </p:sp>
        <p:sp>
          <p:nvSpPr>
            <p:cNvPr id="36" name="Прямоугольник 35"/>
            <p:cNvSpPr/>
            <p:nvPr/>
          </p:nvSpPr>
          <p:spPr>
            <a:xfrm>
              <a:off x="6610170" y="1378667"/>
              <a:ext cx="1349829" cy="1252724"/>
            </a:xfrm>
            <a:prstGeom prst="rect">
              <a:avLst/>
            </a:prstGeom>
            <a:noFill/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1600" dirty="0">
                  <a:solidFill>
                    <a:schemeClr val="tx1"/>
                  </a:solidFill>
                </a:rPr>
                <a:t>ликвидность</a:t>
              </a:r>
            </a:p>
          </p:txBody>
        </p:sp>
        <p:sp>
          <p:nvSpPr>
            <p:cNvPr id="37" name="Прямоугольник 36"/>
            <p:cNvSpPr/>
            <p:nvPr/>
          </p:nvSpPr>
          <p:spPr>
            <a:xfrm>
              <a:off x="2174033" y="2769545"/>
              <a:ext cx="1349829" cy="1252724"/>
            </a:xfrm>
            <a:prstGeom prst="rect">
              <a:avLst/>
            </a:prstGeom>
            <a:noFill/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dirty="0">
                  <a:solidFill>
                    <a:schemeClr val="tx1"/>
                  </a:solidFill>
                </a:rPr>
                <a:t>паритет</a:t>
              </a:r>
            </a:p>
          </p:txBody>
        </p:sp>
        <p:sp>
          <p:nvSpPr>
            <p:cNvPr id="38" name="Прямоугольник 37"/>
            <p:cNvSpPr/>
            <p:nvPr/>
          </p:nvSpPr>
          <p:spPr>
            <a:xfrm>
              <a:off x="3657236" y="2769545"/>
              <a:ext cx="1349829" cy="1252724"/>
            </a:xfrm>
            <a:prstGeom prst="rect">
              <a:avLst/>
            </a:prstGeom>
            <a:noFill/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dirty="0">
                  <a:solidFill>
                    <a:schemeClr val="tx1"/>
                  </a:solidFill>
                </a:rPr>
                <a:t>банк</a:t>
              </a:r>
            </a:p>
          </p:txBody>
        </p:sp>
        <p:sp>
          <p:nvSpPr>
            <p:cNvPr id="39" name="Прямоугольник 38"/>
            <p:cNvSpPr/>
            <p:nvPr/>
          </p:nvSpPr>
          <p:spPr>
            <a:xfrm>
              <a:off x="5133703" y="2769544"/>
              <a:ext cx="1349829" cy="1252724"/>
            </a:xfrm>
            <a:prstGeom prst="rect">
              <a:avLst/>
            </a:prstGeom>
            <a:noFill/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dirty="0">
                  <a:solidFill>
                    <a:schemeClr val="tx1"/>
                  </a:solidFill>
                </a:rPr>
                <a:t>Косвенные налоги</a:t>
              </a:r>
            </a:p>
          </p:txBody>
        </p:sp>
        <p:sp>
          <p:nvSpPr>
            <p:cNvPr id="40" name="Прямоугольник 39"/>
            <p:cNvSpPr/>
            <p:nvPr/>
          </p:nvSpPr>
          <p:spPr>
            <a:xfrm>
              <a:off x="6610170" y="2769544"/>
              <a:ext cx="1349829" cy="1252724"/>
            </a:xfrm>
            <a:prstGeom prst="rect">
              <a:avLst/>
            </a:prstGeom>
            <a:noFill/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dirty="0">
                  <a:solidFill>
                    <a:schemeClr val="tx1"/>
                  </a:solidFill>
                </a:rPr>
                <a:t>лизинг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2628267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Группа 15"/>
          <p:cNvGrpSpPr/>
          <p:nvPr/>
        </p:nvGrpSpPr>
        <p:grpSpPr>
          <a:xfrm rot="16200000">
            <a:off x="-1247758" y="1552407"/>
            <a:ext cx="6515873" cy="3678021"/>
            <a:chOff x="1786502" y="284274"/>
            <a:chExt cx="6515873" cy="4262846"/>
          </a:xfrm>
        </p:grpSpPr>
        <p:grpSp>
          <p:nvGrpSpPr>
            <p:cNvPr id="7" name="Группа 6"/>
            <p:cNvGrpSpPr/>
            <p:nvPr/>
          </p:nvGrpSpPr>
          <p:grpSpPr>
            <a:xfrm>
              <a:off x="1786502" y="284274"/>
              <a:ext cx="6515873" cy="4262846"/>
              <a:chOff x="165464" y="130626"/>
              <a:chExt cx="9466216" cy="3953693"/>
            </a:xfrm>
          </p:grpSpPr>
          <p:sp>
            <p:nvSpPr>
              <p:cNvPr id="4" name="Прямоугольник 3"/>
              <p:cNvSpPr/>
              <p:nvPr/>
            </p:nvSpPr>
            <p:spPr>
              <a:xfrm>
                <a:off x="165464" y="130626"/>
                <a:ext cx="9466216" cy="3953693"/>
              </a:xfrm>
              <a:prstGeom prst="rect">
                <a:avLst/>
              </a:prstGeom>
              <a:noFill/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5" name="Скругленный прямоугольник 4"/>
              <p:cNvSpPr/>
              <p:nvPr/>
            </p:nvSpPr>
            <p:spPr>
              <a:xfrm>
                <a:off x="359230" y="300446"/>
                <a:ext cx="9078685" cy="3634092"/>
              </a:xfrm>
              <a:prstGeom prst="roundRect">
                <a:avLst/>
              </a:prstGeom>
              <a:noFill/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</p:grpSp>
        <p:sp>
          <p:nvSpPr>
            <p:cNvPr id="6" name="TextBox 5"/>
            <p:cNvSpPr txBox="1"/>
            <p:nvPr/>
          </p:nvSpPr>
          <p:spPr>
            <a:xfrm>
              <a:off x="3004457" y="512796"/>
              <a:ext cx="4258491" cy="820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4000" dirty="0">
                  <a:latin typeface="Arial Black" panose="020B0A04020102020204" pitchFamily="34" charset="0"/>
                </a:rPr>
                <a:t>ЛОТЕРЕЯ 10</a:t>
              </a:r>
            </a:p>
          </p:txBody>
        </p:sp>
        <p:sp>
          <p:nvSpPr>
            <p:cNvPr id="8" name="Прямоугольник 7"/>
            <p:cNvSpPr/>
            <p:nvPr/>
          </p:nvSpPr>
          <p:spPr>
            <a:xfrm>
              <a:off x="2174033" y="1378666"/>
              <a:ext cx="1349829" cy="1252724"/>
            </a:xfrm>
            <a:prstGeom prst="rect">
              <a:avLst/>
            </a:prstGeom>
            <a:noFill/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dirty="0">
                  <a:solidFill>
                    <a:schemeClr val="tx1"/>
                  </a:solidFill>
                </a:rPr>
                <a:t>паритет</a:t>
              </a:r>
            </a:p>
          </p:txBody>
        </p:sp>
        <p:sp>
          <p:nvSpPr>
            <p:cNvPr id="9" name="Прямоугольник 8"/>
            <p:cNvSpPr/>
            <p:nvPr/>
          </p:nvSpPr>
          <p:spPr>
            <a:xfrm>
              <a:off x="3657236" y="1378665"/>
              <a:ext cx="1349829" cy="1252724"/>
            </a:xfrm>
            <a:prstGeom prst="rect">
              <a:avLst/>
            </a:prstGeom>
            <a:noFill/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dirty="0">
                  <a:solidFill>
                    <a:schemeClr val="tx1"/>
                  </a:solidFill>
                </a:rPr>
                <a:t>арбитраж</a:t>
              </a:r>
            </a:p>
          </p:txBody>
        </p:sp>
        <p:sp>
          <p:nvSpPr>
            <p:cNvPr id="10" name="Прямоугольник 9"/>
            <p:cNvSpPr/>
            <p:nvPr/>
          </p:nvSpPr>
          <p:spPr>
            <a:xfrm>
              <a:off x="5133703" y="1378664"/>
              <a:ext cx="1349829" cy="1252724"/>
            </a:xfrm>
            <a:prstGeom prst="rect">
              <a:avLst/>
            </a:prstGeom>
            <a:noFill/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dirty="0">
                  <a:solidFill>
                    <a:schemeClr val="tx1"/>
                  </a:solidFill>
                </a:rPr>
                <a:t>банкрот</a:t>
              </a:r>
            </a:p>
          </p:txBody>
        </p:sp>
        <p:sp>
          <p:nvSpPr>
            <p:cNvPr id="11" name="Прямоугольник 10"/>
            <p:cNvSpPr/>
            <p:nvPr/>
          </p:nvSpPr>
          <p:spPr>
            <a:xfrm>
              <a:off x="6610170" y="1378667"/>
              <a:ext cx="1349829" cy="1252724"/>
            </a:xfrm>
            <a:prstGeom prst="rect">
              <a:avLst/>
            </a:prstGeom>
            <a:noFill/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dirty="0">
                  <a:solidFill>
                    <a:schemeClr val="tx1"/>
                  </a:solidFill>
                </a:rPr>
                <a:t>оклад</a:t>
              </a:r>
            </a:p>
          </p:txBody>
        </p:sp>
        <p:sp>
          <p:nvSpPr>
            <p:cNvPr id="12" name="Прямоугольник 11"/>
            <p:cNvSpPr/>
            <p:nvPr/>
          </p:nvSpPr>
          <p:spPr>
            <a:xfrm>
              <a:off x="2174033" y="2769545"/>
              <a:ext cx="1349829" cy="1252724"/>
            </a:xfrm>
            <a:prstGeom prst="rect">
              <a:avLst/>
            </a:prstGeom>
            <a:noFill/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dirty="0">
                  <a:solidFill>
                    <a:schemeClr val="tx1"/>
                  </a:solidFill>
                </a:rPr>
                <a:t>кредит</a:t>
              </a:r>
            </a:p>
          </p:txBody>
        </p:sp>
        <p:sp>
          <p:nvSpPr>
            <p:cNvPr id="13" name="Прямоугольник 12"/>
            <p:cNvSpPr/>
            <p:nvPr/>
          </p:nvSpPr>
          <p:spPr>
            <a:xfrm>
              <a:off x="3657236" y="2769545"/>
              <a:ext cx="1349829" cy="1252724"/>
            </a:xfrm>
            <a:prstGeom prst="rect">
              <a:avLst/>
            </a:prstGeom>
            <a:noFill/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dirty="0">
                  <a:solidFill>
                    <a:schemeClr val="tx1"/>
                  </a:solidFill>
                </a:rPr>
                <a:t>маркетинг</a:t>
              </a:r>
            </a:p>
          </p:txBody>
        </p:sp>
        <p:sp>
          <p:nvSpPr>
            <p:cNvPr id="14" name="Прямоугольник 13"/>
            <p:cNvSpPr/>
            <p:nvPr/>
          </p:nvSpPr>
          <p:spPr>
            <a:xfrm>
              <a:off x="5133703" y="2769544"/>
              <a:ext cx="1349829" cy="1252724"/>
            </a:xfrm>
            <a:prstGeom prst="rect">
              <a:avLst/>
            </a:prstGeom>
            <a:noFill/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dirty="0">
                  <a:solidFill>
                    <a:schemeClr val="tx1"/>
                  </a:solidFill>
                </a:rPr>
                <a:t>холдинг</a:t>
              </a:r>
            </a:p>
          </p:txBody>
        </p:sp>
        <p:sp>
          <p:nvSpPr>
            <p:cNvPr id="15" name="Прямоугольник 14"/>
            <p:cNvSpPr/>
            <p:nvPr/>
          </p:nvSpPr>
          <p:spPr>
            <a:xfrm>
              <a:off x="6610170" y="2769544"/>
              <a:ext cx="1349829" cy="1252724"/>
            </a:xfrm>
            <a:prstGeom prst="rect">
              <a:avLst/>
            </a:prstGeom>
            <a:noFill/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dirty="0">
                  <a:solidFill>
                    <a:schemeClr val="tx1"/>
                  </a:solidFill>
                </a:rPr>
                <a:t>дефицит</a:t>
              </a:r>
            </a:p>
          </p:txBody>
        </p:sp>
      </p:grpSp>
      <p:grpSp>
        <p:nvGrpSpPr>
          <p:cNvPr id="17" name="Группа 16"/>
          <p:cNvGrpSpPr/>
          <p:nvPr/>
        </p:nvGrpSpPr>
        <p:grpSpPr>
          <a:xfrm rot="16200000">
            <a:off x="2772920" y="1410383"/>
            <a:ext cx="6515873" cy="3962061"/>
            <a:chOff x="1786503" y="284274"/>
            <a:chExt cx="6515873" cy="3918345"/>
          </a:xfrm>
        </p:grpSpPr>
        <p:grpSp>
          <p:nvGrpSpPr>
            <p:cNvPr id="18" name="Группа 17"/>
            <p:cNvGrpSpPr/>
            <p:nvPr/>
          </p:nvGrpSpPr>
          <p:grpSpPr>
            <a:xfrm>
              <a:off x="1786503" y="284274"/>
              <a:ext cx="6515873" cy="3918345"/>
              <a:chOff x="165465" y="130626"/>
              <a:chExt cx="9466216" cy="3634176"/>
            </a:xfrm>
          </p:grpSpPr>
          <p:sp>
            <p:nvSpPr>
              <p:cNvPr id="28" name="Прямоугольник 27"/>
              <p:cNvSpPr/>
              <p:nvPr/>
            </p:nvSpPr>
            <p:spPr>
              <a:xfrm>
                <a:off x="165465" y="130626"/>
                <a:ext cx="9466216" cy="3634176"/>
              </a:xfrm>
              <a:prstGeom prst="rect">
                <a:avLst/>
              </a:prstGeom>
              <a:noFill/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29" name="Скругленный прямоугольник 28"/>
              <p:cNvSpPr/>
              <p:nvPr/>
            </p:nvSpPr>
            <p:spPr>
              <a:xfrm>
                <a:off x="359231" y="300448"/>
                <a:ext cx="9078685" cy="3294900"/>
              </a:xfrm>
              <a:prstGeom prst="roundRect">
                <a:avLst/>
              </a:prstGeom>
              <a:noFill/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</p:grpSp>
        <p:sp>
          <p:nvSpPr>
            <p:cNvPr id="19" name="TextBox 18"/>
            <p:cNvSpPr txBox="1"/>
            <p:nvPr/>
          </p:nvSpPr>
          <p:spPr>
            <a:xfrm>
              <a:off x="3004456" y="569074"/>
              <a:ext cx="4258491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4000" dirty="0">
                  <a:latin typeface="Arial Black" panose="020B0A04020102020204" pitchFamily="34" charset="0"/>
                </a:rPr>
                <a:t>ЛОТЕРЕЯ 11</a:t>
              </a:r>
            </a:p>
          </p:txBody>
        </p:sp>
        <p:sp>
          <p:nvSpPr>
            <p:cNvPr id="20" name="Прямоугольник 19"/>
            <p:cNvSpPr/>
            <p:nvPr/>
          </p:nvSpPr>
          <p:spPr>
            <a:xfrm>
              <a:off x="2174032" y="1378666"/>
              <a:ext cx="1349829" cy="1007485"/>
            </a:xfrm>
            <a:prstGeom prst="rect">
              <a:avLst/>
            </a:prstGeom>
            <a:noFill/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dirty="0">
                  <a:solidFill>
                    <a:schemeClr val="tx1"/>
                  </a:solidFill>
                </a:rPr>
                <a:t>налог</a:t>
              </a:r>
            </a:p>
          </p:txBody>
        </p:sp>
        <p:sp>
          <p:nvSpPr>
            <p:cNvPr id="21" name="Прямоугольник 20"/>
            <p:cNvSpPr/>
            <p:nvPr/>
          </p:nvSpPr>
          <p:spPr>
            <a:xfrm>
              <a:off x="3657235" y="1378665"/>
              <a:ext cx="1349829" cy="1007485"/>
            </a:xfrm>
            <a:prstGeom prst="rect">
              <a:avLst/>
            </a:prstGeom>
            <a:noFill/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dirty="0">
                  <a:solidFill>
                    <a:schemeClr val="tx1"/>
                  </a:solidFill>
                </a:rPr>
                <a:t>аренда</a:t>
              </a:r>
            </a:p>
          </p:txBody>
        </p:sp>
        <p:sp>
          <p:nvSpPr>
            <p:cNvPr id="22" name="Прямоугольник 21"/>
            <p:cNvSpPr/>
            <p:nvPr/>
          </p:nvSpPr>
          <p:spPr>
            <a:xfrm>
              <a:off x="5133702" y="1378664"/>
              <a:ext cx="1349829" cy="1007485"/>
            </a:xfrm>
            <a:prstGeom prst="rect">
              <a:avLst/>
            </a:prstGeom>
            <a:noFill/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dirty="0">
                  <a:solidFill>
                    <a:schemeClr val="tx1"/>
                  </a:solidFill>
                </a:rPr>
                <a:t>маркетинг</a:t>
              </a:r>
            </a:p>
          </p:txBody>
        </p:sp>
        <p:sp>
          <p:nvSpPr>
            <p:cNvPr id="23" name="Прямоугольник 22"/>
            <p:cNvSpPr/>
            <p:nvPr/>
          </p:nvSpPr>
          <p:spPr>
            <a:xfrm>
              <a:off x="6610169" y="1378667"/>
              <a:ext cx="1349829" cy="1007485"/>
            </a:xfrm>
            <a:prstGeom prst="rect">
              <a:avLst/>
            </a:prstGeom>
            <a:noFill/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dirty="0">
                  <a:solidFill>
                    <a:schemeClr val="tx1"/>
                  </a:solidFill>
                </a:rPr>
                <a:t>оклад</a:t>
              </a:r>
            </a:p>
          </p:txBody>
        </p:sp>
        <p:sp>
          <p:nvSpPr>
            <p:cNvPr id="24" name="Прямоугольник 23"/>
            <p:cNvSpPr/>
            <p:nvPr/>
          </p:nvSpPr>
          <p:spPr>
            <a:xfrm>
              <a:off x="2174030" y="2569249"/>
              <a:ext cx="1349829" cy="1007485"/>
            </a:xfrm>
            <a:prstGeom prst="rect">
              <a:avLst/>
            </a:prstGeom>
            <a:noFill/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dirty="0">
                  <a:solidFill>
                    <a:schemeClr val="tx1"/>
                  </a:solidFill>
                </a:rPr>
                <a:t>издержки</a:t>
              </a:r>
            </a:p>
          </p:txBody>
        </p:sp>
        <p:sp>
          <p:nvSpPr>
            <p:cNvPr id="25" name="Прямоугольник 24"/>
            <p:cNvSpPr/>
            <p:nvPr/>
          </p:nvSpPr>
          <p:spPr>
            <a:xfrm>
              <a:off x="3657235" y="2569248"/>
              <a:ext cx="1349829" cy="1007485"/>
            </a:xfrm>
            <a:prstGeom prst="rect">
              <a:avLst/>
            </a:prstGeom>
            <a:noFill/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dirty="0">
                  <a:solidFill>
                    <a:schemeClr val="tx1"/>
                  </a:solidFill>
                </a:rPr>
                <a:t>пеня</a:t>
              </a:r>
            </a:p>
          </p:txBody>
        </p:sp>
        <p:sp>
          <p:nvSpPr>
            <p:cNvPr id="26" name="Прямоугольник 25"/>
            <p:cNvSpPr/>
            <p:nvPr/>
          </p:nvSpPr>
          <p:spPr>
            <a:xfrm>
              <a:off x="5133702" y="2569247"/>
              <a:ext cx="1349829" cy="1007485"/>
            </a:xfrm>
            <a:prstGeom prst="rect">
              <a:avLst/>
            </a:prstGeom>
            <a:noFill/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1600" dirty="0">
                  <a:solidFill>
                    <a:schemeClr val="tx1"/>
                  </a:solidFill>
                </a:rPr>
                <a:t>Организационно-правовая форма</a:t>
              </a:r>
            </a:p>
          </p:txBody>
        </p:sp>
        <p:sp>
          <p:nvSpPr>
            <p:cNvPr id="27" name="Прямоугольник 26"/>
            <p:cNvSpPr/>
            <p:nvPr/>
          </p:nvSpPr>
          <p:spPr>
            <a:xfrm>
              <a:off x="6610169" y="2569249"/>
              <a:ext cx="1349829" cy="1007485"/>
            </a:xfrm>
            <a:prstGeom prst="rect">
              <a:avLst/>
            </a:prstGeom>
            <a:noFill/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1600" dirty="0">
                  <a:solidFill>
                    <a:schemeClr val="tx1"/>
                  </a:solidFill>
                </a:rPr>
                <a:t>Унитарное предприятие</a:t>
              </a:r>
            </a:p>
          </p:txBody>
        </p:sp>
      </p:grpSp>
      <p:grpSp>
        <p:nvGrpSpPr>
          <p:cNvPr id="30" name="Группа 29"/>
          <p:cNvGrpSpPr/>
          <p:nvPr/>
        </p:nvGrpSpPr>
        <p:grpSpPr>
          <a:xfrm rot="16200000">
            <a:off x="6778101" y="1552403"/>
            <a:ext cx="6515873" cy="3678021"/>
            <a:chOff x="1786502" y="284274"/>
            <a:chExt cx="6515873" cy="4262846"/>
          </a:xfrm>
        </p:grpSpPr>
        <p:grpSp>
          <p:nvGrpSpPr>
            <p:cNvPr id="31" name="Группа 30"/>
            <p:cNvGrpSpPr/>
            <p:nvPr/>
          </p:nvGrpSpPr>
          <p:grpSpPr>
            <a:xfrm>
              <a:off x="1786502" y="284274"/>
              <a:ext cx="6515873" cy="4262846"/>
              <a:chOff x="165464" y="130626"/>
              <a:chExt cx="9466216" cy="3953693"/>
            </a:xfrm>
          </p:grpSpPr>
          <p:sp>
            <p:nvSpPr>
              <p:cNvPr id="41" name="Прямоугольник 40"/>
              <p:cNvSpPr/>
              <p:nvPr/>
            </p:nvSpPr>
            <p:spPr>
              <a:xfrm>
                <a:off x="165464" y="130626"/>
                <a:ext cx="9466216" cy="3953693"/>
              </a:xfrm>
              <a:prstGeom prst="rect">
                <a:avLst/>
              </a:prstGeom>
              <a:noFill/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42" name="Скругленный прямоугольник 41"/>
              <p:cNvSpPr/>
              <p:nvPr/>
            </p:nvSpPr>
            <p:spPr>
              <a:xfrm>
                <a:off x="359230" y="300446"/>
                <a:ext cx="9078685" cy="3634092"/>
              </a:xfrm>
              <a:prstGeom prst="roundRect">
                <a:avLst/>
              </a:prstGeom>
              <a:noFill/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</p:grpSp>
        <p:sp>
          <p:nvSpPr>
            <p:cNvPr id="32" name="TextBox 31"/>
            <p:cNvSpPr txBox="1"/>
            <p:nvPr/>
          </p:nvSpPr>
          <p:spPr>
            <a:xfrm>
              <a:off x="3004457" y="512796"/>
              <a:ext cx="4258491" cy="820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4000" dirty="0">
                  <a:latin typeface="Arial Black" panose="020B0A04020102020204" pitchFamily="34" charset="0"/>
                </a:rPr>
                <a:t>ЛОТЕРЕЯ 12</a:t>
              </a:r>
            </a:p>
          </p:txBody>
        </p:sp>
        <p:sp>
          <p:nvSpPr>
            <p:cNvPr id="33" name="Прямоугольник 32"/>
            <p:cNvSpPr/>
            <p:nvPr/>
          </p:nvSpPr>
          <p:spPr>
            <a:xfrm>
              <a:off x="2174033" y="1378666"/>
              <a:ext cx="1349829" cy="1252724"/>
            </a:xfrm>
            <a:prstGeom prst="rect">
              <a:avLst/>
            </a:prstGeom>
            <a:noFill/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1600" dirty="0">
                  <a:solidFill>
                    <a:schemeClr val="tx1"/>
                  </a:solidFill>
                </a:rPr>
                <a:t>Унитарное предприятие</a:t>
              </a:r>
            </a:p>
          </p:txBody>
        </p:sp>
        <p:sp>
          <p:nvSpPr>
            <p:cNvPr id="34" name="Прямоугольник 33"/>
            <p:cNvSpPr/>
            <p:nvPr/>
          </p:nvSpPr>
          <p:spPr>
            <a:xfrm>
              <a:off x="3657236" y="1378665"/>
              <a:ext cx="1349829" cy="1252724"/>
            </a:xfrm>
            <a:prstGeom prst="rect">
              <a:avLst/>
            </a:prstGeom>
            <a:noFill/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dirty="0">
                  <a:solidFill>
                    <a:schemeClr val="tx1"/>
                  </a:solidFill>
                </a:rPr>
                <a:t>вклад</a:t>
              </a:r>
            </a:p>
          </p:txBody>
        </p:sp>
        <p:sp>
          <p:nvSpPr>
            <p:cNvPr id="35" name="Прямоугольник 34"/>
            <p:cNvSpPr/>
            <p:nvPr/>
          </p:nvSpPr>
          <p:spPr>
            <a:xfrm>
              <a:off x="5133703" y="1378664"/>
              <a:ext cx="1349829" cy="1252724"/>
            </a:xfrm>
            <a:prstGeom prst="rect">
              <a:avLst/>
            </a:prstGeom>
            <a:noFill/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dirty="0">
                  <a:solidFill>
                    <a:schemeClr val="tx1"/>
                  </a:solidFill>
                </a:rPr>
                <a:t>издержки</a:t>
              </a:r>
            </a:p>
          </p:txBody>
        </p:sp>
        <p:sp>
          <p:nvSpPr>
            <p:cNvPr id="36" name="Прямоугольник 35"/>
            <p:cNvSpPr/>
            <p:nvPr/>
          </p:nvSpPr>
          <p:spPr>
            <a:xfrm>
              <a:off x="6610170" y="1378667"/>
              <a:ext cx="1349829" cy="1252724"/>
            </a:xfrm>
            <a:prstGeom prst="rect">
              <a:avLst/>
            </a:prstGeom>
            <a:noFill/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1600" dirty="0">
                  <a:solidFill>
                    <a:schemeClr val="tx1"/>
                  </a:solidFill>
                </a:rPr>
                <a:t>компенсация</a:t>
              </a:r>
            </a:p>
          </p:txBody>
        </p:sp>
        <p:sp>
          <p:nvSpPr>
            <p:cNvPr id="37" name="Прямоугольник 36"/>
            <p:cNvSpPr/>
            <p:nvPr/>
          </p:nvSpPr>
          <p:spPr>
            <a:xfrm>
              <a:off x="2174033" y="2769545"/>
              <a:ext cx="1349829" cy="1252724"/>
            </a:xfrm>
            <a:prstGeom prst="rect">
              <a:avLst/>
            </a:prstGeom>
            <a:noFill/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dirty="0">
                  <a:solidFill>
                    <a:schemeClr val="tx1"/>
                  </a:solidFill>
                </a:rPr>
                <a:t>паритет</a:t>
              </a:r>
            </a:p>
          </p:txBody>
        </p:sp>
        <p:sp>
          <p:nvSpPr>
            <p:cNvPr id="38" name="Прямоугольник 37"/>
            <p:cNvSpPr/>
            <p:nvPr/>
          </p:nvSpPr>
          <p:spPr>
            <a:xfrm>
              <a:off x="3657236" y="2769545"/>
              <a:ext cx="1349829" cy="1252724"/>
            </a:xfrm>
            <a:prstGeom prst="rect">
              <a:avLst/>
            </a:prstGeom>
            <a:noFill/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dirty="0">
                  <a:solidFill>
                    <a:schemeClr val="tx1"/>
                  </a:solidFill>
                </a:rPr>
                <a:t>пеня</a:t>
              </a:r>
            </a:p>
          </p:txBody>
        </p:sp>
        <p:sp>
          <p:nvSpPr>
            <p:cNvPr id="39" name="Прямоугольник 38"/>
            <p:cNvSpPr/>
            <p:nvPr/>
          </p:nvSpPr>
          <p:spPr>
            <a:xfrm>
              <a:off x="5133703" y="2769544"/>
              <a:ext cx="1349829" cy="1252724"/>
            </a:xfrm>
            <a:prstGeom prst="rect">
              <a:avLst/>
            </a:prstGeom>
            <a:noFill/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dirty="0">
                  <a:solidFill>
                    <a:schemeClr val="tx1"/>
                  </a:solidFill>
                </a:rPr>
                <a:t>банкрот</a:t>
              </a:r>
            </a:p>
          </p:txBody>
        </p:sp>
        <p:sp>
          <p:nvSpPr>
            <p:cNvPr id="40" name="Прямоугольник 39"/>
            <p:cNvSpPr/>
            <p:nvPr/>
          </p:nvSpPr>
          <p:spPr>
            <a:xfrm>
              <a:off x="6610170" y="2769544"/>
              <a:ext cx="1349829" cy="1252724"/>
            </a:xfrm>
            <a:prstGeom prst="rect">
              <a:avLst/>
            </a:prstGeom>
            <a:noFill/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dirty="0">
                  <a:solidFill>
                    <a:schemeClr val="tx1"/>
                  </a:solidFill>
                </a:rPr>
                <a:t>лизинг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5535710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Группа 15"/>
          <p:cNvGrpSpPr/>
          <p:nvPr/>
        </p:nvGrpSpPr>
        <p:grpSpPr>
          <a:xfrm rot="16200000">
            <a:off x="-1247758" y="1552407"/>
            <a:ext cx="6515873" cy="3678021"/>
            <a:chOff x="1786502" y="284274"/>
            <a:chExt cx="6515873" cy="4262846"/>
          </a:xfrm>
        </p:grpSpPr>
        <p:grpSp>
          <p:nvGrpSpPr>
            <p:cNvPr id="7" name="Группа 6"/>
            <p:cNvGrpSpPr/>
            <p:nvPr/>
          </p:nvGrpSpPr>
          <p:grpSpPr>
            <a:xfrm>
              <a:off x="1786502" y="284274"/>
              <a:ext cx="6515873" cy="4262846"/>
              <a:chOff x="165464" y="130626"/>
              <a:chExt cx="9466216" cy="3953693"/>
            </a:xfrm>
          </p:grpSpPr>
          <p:sp>
            <p:nvSpPr>
              <p:cNvPr id="4" name="Прямоугольник 3"/>
              <p:cNvSpPr/>
              <p:nvPr/>
            </p:nvSpPr>
            <p:spPr>
              <a:xfrm>
                <a:off x="165464" y="130626"/>
                <a:ext cx="9466216" cy="3953693"/>
              </a:xfrm>
              <a:prstGeom prst="rect">
                <a:avLst/>
              </a:prstGeom>
              <a:noFill/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5" name="Скругленный прямоугольник 4"/>
              <p:cNvSpPr/>
              <p:nvPr/>
            </p:nvSpPr>
            <p:spPr>
              <a:xfrm>
                <a:off x="359230" y="300446"/>
                <a:ext cx="9078685" cy="3634092"/>
              </a:xfrm>
              <a:prstGeom prst="roundRect">
                <a:avLst/>
              </a:prstGeom>
              <a:noFill/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</p:grpSp>
        <p:sp>
          <p:nvSpPr>
            <p:cNvPr id="6" name="TextBox 5"/>
            <p:cNvSpPr txBox="1"/>
            <p:nvPr/>
          </p:nvSpPr>
          <p:spPr>
            <a:xfrm>
              <a:off x="3004457" y="512796"/>
              <a:ext cx="4258491" cy="820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4000" dirty="0">
                  <a:latin typeface="Arial Black" panose="020B0A04020102020204" pitchFamily="34" charset="0"/>
                </a:rPr>
                <a:t>ЛОТЕРЕЯ 13</a:t>
              </a:r>
            </a:p>
          </p:txBody>
        </p:sp>
        <p:sp>
          <p:nvSpPr>
            <p:cNvPr id="8" name="Прямоугольник 7"/>
            <p:cNvSpPr/>
            <p:nvPr/>
          </p:nvSpPr>
          <p:spPr>
            <a:xfrm>
              <a:off x="2174033" y="1378666"/>
              <a:ext cx="1349829" cy="1252724"/>
            </a:xfrm>
            <a:prstGeom prst="rect">
              <a:avLst/>
            </a:prstGeom>
            <a:noFill/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1600" dirty="0">
                  <a:solidFill>
                    <a:schemeClr val="tx1"/>
                  </a:solidFill>
                </a:rPr>
                <a:t>ликвидность</a:t>
              </a:r>
            </a:p>
          </p:txBody>
        </p:sp>
        <p:sp>
          <p:nvSpPr>
            <p:cNvPr id="9" name="Прямоугольник 8"/>
            <p:cNvSpPr/>
            <p:nvPr/>
          </p:nvSpPr>
          <p:spPr>
            <a:xfrm>
              <a:off x="3657236" y="1378665"/>
              <a:ext cx="1349829" cy="1252724"/>
            </a:xfrm>
            <a:prstGeom prst="rect">
              <a:avLst/>
            </a:prstGeom>
            <a:noFill/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dirty="0">
                  <a:solidFill>
                    <a:schemeClr val="tx1"/>
                  </a:solidFill>
                </a:rPr>
                <a:t>паритет</a:t>
              </a:r>
            </a:p>
          </p:txBody>
        </p:sp>
        <p:sp>
          <p:nvSpPr>
            <p:cNvPr id="10" name="Прямоугольник 9"/>
            <p:cNvSpPr/>
            <p:nvPr/>
          </p:nvSpPr>
          <p:spPr>
            <a:xfrm>
              <a:off x="5133703" y="1378664"/>
              <a:ext cx="1349829" cy="1252724"/>
            </a:xfrm>
            <a:prstGeom prst="rect">
              <a:avLst/>
            </a:prstGeom>
            <a:noFill/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dirty="0">
                  <a:solidFill>
                    <a:schemeClr val="tx1"/>
                  </a:solidFill>
                </a:rPr>
                <a:t>холдинг</a:t>
              </a:r>
            </a:p>
          </p:txBody>
        </p:sp>
        <p:sp>
          <p:nvSpPr>
            <p:cNvPr id="11" name="Прямоугольник 10"/>
            <p:cNvSpPr/>
            <p:nvPr/>
          </p:nvSpPr>
          <p:spPr>
            <a:xfrm>
              <a:off x="6610170" y="1378667"/>
              <a:ext cx="1349829" cy="1252724"/>
            </a:xfrm>
            <a:prstGeom prst="rect">
              <a:avLst/>
            </a:prstGeom>
            <a:noFill/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dirty="0">
                  <a:solidFill>
                    <a:schemeClr val="tx1"/>
                  </a:solidFill>
                </a:rPr>
                <a:t>Косвенные налоги</a:t>
              </a:r>
            </a:p>
          </p:txBody>
        </p:sp>
        <p:sp>
          <p:nvSpPr>
            <p:cNvPr id="12" name="Прямоугольник 11"/>
            <p:cNvSpPr/>
            <p:nvPr/>
          </p:nvSpPr>
          <p:spPr>
            <a:xfrm>
              <a:off x="2174033" y="2769545"/>
              <a:ext cx="1349829" cy="1252724"/>
            </a:xfrm>
            <a:prstGeom prst="rect">
              <a:avLst/>
            </a:prstGeom>
            <a:noFill/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dirty="0">
                  <a:solidFill>
                    <a:schemeClr val="tx1"/>
                  </a:solidFill>
                </a:rPr>
                <a:t>бюджет</a:t>
              </a:r>
            </a:p>
          </p:txBody>
        </p:sp>
        <p:sp>
          <p:nvSpPr>
            <p:cNvPr id="13" name="Прямоугольник 12"/>
            <p:cNvSpPr/>
            <p:nvPr/>
          </p:nvSpPr>
          <p:spPr>
            <a:xfrm>
              <a:off x="3657236" y="2769545"/>
              <a:ext cx="1349829" cy="1252724"/>
            </a:xfrm>
            <a:prstGeom prst="rect">
              <a:avLst/>
            </a:prstGeom>
            <a:noFill/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dirty="0">
                  <a:solidFill>
                    <a:schemeClr val="tx1"/>
                  </a:solidFill>
                </a:rPr>
                <a:t>маркетинг</a:t>
              </a:r>
            </a:p>
          </p:txBody>
        </p:sp>
        <p:sp>
          <p:nvSpPr>
            <p:cNvPr id="14" name="Прямоугольник 13"/>
            <p:cNvSpPr/>
            <p:nvPr/>
          </p:nvSpPr>
          <p:spPr>
            <a:xfrm>
              <a:off x="5133703" y="2769544"/>
              <a:ext cx="1349829" cy="1252724"/>
            </a:xfrm>
            <a:prstGeom prst="rect">
              <a:avLst/>
            </a:prstGeom>
            <a:noFill/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dirty="0">
                  <a:solidFill>
                    <a:schemeClr val="tx1"/>
                  </a:solidFill>
                </a:rPr>
                <a:t>консалтинг</a:t>
              </a:r>
            </a:p>
          </p:txBody>
        </p:sp>
        <p:sp>
          <p:nvSpPr>
            <p:cNvPr id="15" name="Прямоугольник 14"/>
            <p:cNvSpPr/>
            <p:nvPr/>
          </p:nvSpPr>
          <p:spPr>
            <a:xfrm>
              <a:off x="6610170" y="2769544"/>
              <a:ext cx="1349829" cy="1252724"/>
            </a:xfrm>
            <a:prstGeom prst="rect">
              <a:avLst/>
            </a:prstGeom>
            <a:noFill/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1600" dirty="0">
                  <a:solidFill>
                    <a:schemeClr val="tx1"/>
                  </a:solidFill>
                </a:rPr>
                <a:t>компенсация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6281993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Группа 17"/>
          <p:cNvGrpSpPr/>
          <p:nvPr/>
        </p:nvGrpSpPr>
        <p:grpSpPr>
          <a:xfrm rot="16200000">
            <a:off x="2817222" y="-2453641"/>
            <a:ext cx="6557555" cy="11913326"/>
            <a:chOff x="2786742" y="-2547257"/>
            <a:chExt cx="6557555" cy="11913326"/>
          </a:xfrm>
        </p:grpSpPr>
        <p:sp>
          <p:nvSpPr>
            <p:cNvPr id="2" name="Прямоугольник 1"/>
            <p:cNvSpPr/>
            <p:nvPr/>
          </p:nvSpPr>
          <p:spPr>
            <a:xfrm rot="5400000">
              <a:off x="108857" y="130628"/>
              <a:ext cx="11913326" cy="6557555"/>
            </a:xfrm>
            <a:prstGeom prst="rect">
              <a:avLst/>
            </a:prstGeom>
            <a:noFill/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" name="TextBox 2"/>
            <p:cNvSpPr txBox="1"/>
            <p:nvPr/>
          </p:nvSpPr>
          <p:spPr>
            <a:xfrm>
              <a:off x="3334023" y="-2418943"/>
              <a:ext cx="568452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2400" b="1" dirty="0"/>
                <a:t>Рейтинг тендера</a:t>
              </a:r>
            </a:p>
          </p:txBody>
        </p:sp>
        <p:sp>
          <p:nvSpPr>
            <p:cNvPr id="4" name="TextBox 3"/>
            <p:cNvSpPr txBox="1"/>
            <p:nvPr/>
          </p:nvSpPr>
          <p:spPr>
            <a:xfrm>
              <a:off x="3663950" y="-2008584"/>
              <a:ext cx="512826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2000" dirty="0"/>
                <a:t>Туристическая фирма</a:t>
              </a:r>
            </a:p>
          </p:txBody>
        </p:sp>
        <p:sp>
          <p:nvSpPr>
            <p:cNvPr id="5" name="TextBox 4"/>
            <p:cNvSpPr txBox="1"/>
            <p:nvPr/>
          </p:nvSpPr>
          <p:spPr>
            <a:xfrm>
              <a:off x="4496845" y="-1664079"/>
              <a:ext cx="330708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2000" b="1" dirty="0"/>
                <a:t>1. ЛОТЕРЕЯ</a:t>
              </a:r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4411980" y="1768605"/>
              <a:ext cx="330708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2000" b="1" dirty="0"/>
                <a:t>2. </a:t>
              </a:r>
              <a:r>
                <a:rPr lang="en-US" sz="2000" b="1" dirty="0"/>
                <a:t>Alias</a:t>
              </a:r>
              <a:endParaRPr lang="ru-RU" sz="2000" b="1" dirty="0"/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4407173" y="3690891"/>
              <a:ext cx="330708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2000" b="1" dirty="0"/>
                <a:t>3. Кто мы?</a:t>
              </a: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4407173" y="7087569"/>
              <a:ext cx="330708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2000" b="1" dirty="0"/>
                <a:t>4. Коммуникативный бой</a:t>
              </a:r>
            </a:p>
          </p:txBody>
        </p:sp>
        <p:sp>
          <p:nvSpPr>
            <p:cNvPr id="13" name="Скругленный прямоугольник 12"/>
            <p:cNvSpPr/>
            <p:nvPr/>
          </p:nvSpPr>
          <p:spPr>
            <a:xfrm>
              <a:off x="2987040" y="-2418943"/>
              <a:ext cx="1661160" cy="954919"/>
            </a:xfrm>
            <a:prstGeom prst="roundRect">
              <a:avLst/>
            </a:pr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b="1" dirty="0">
                  <a:solidFill>
                    <a:schemeClr val="tx1"/>
                  </a:solidFill>
                </a:rPr>
                <a:t>Общий балл:</a:t>
              </a:r>
            </a:p>
            <a:p>
              <a:pPr algn="ctr"/>
              <a:r>
                <a:rPr lang="ru-RU" b="1" dirty="0">
                  <a:solidFill>
                    <a:schemeClr val="tx1"/>
                  </a:solidFill>
                </a:rPr>
                <a:t>__________</a:t>
              </a:r>
            </a:p>
          </p:txBody>
        </p:sp>
        <p:pic>
          <p:nvPicPr>
            <p:cNvPr id="14" name="Рисунок 13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3396296" y="-1225859"/>
              <a:ext cx="5480779" cy="3090940"/>
            </a:xfrm>
            <a:prstGeom prst="rect">
              <a:avLst/>
            </a:prstGeom>
          </p:spPr>
        </p:pic>
        <p:pic>
          <p:nvPicPr>
            <p:cNvPr id="15" name="Рисунок 14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3396295" y="2149262"/>
              <a:ext cx="5480779" cy="1603387"/>
            </a:xfrm>
            <a:prstGeom prst="rect">
              <a:avLst/>
            </a:prstGeom>
          </p:spPr>
        </p:pic>
        <p:pic>
          <p:nvPicPr>
            <p:cNvPr id="16" name="Рисунок 15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3311431" y="4053747"/>
              <a:ext cx="5480779" cy="3097036"/>
            </a:xfrm>
            <a:prstGeom prst="rect">
              <a:avLst/>
            </a:prstGeom>
          </p:spPr>
        </p:pic>
        <p:pic>
          <p:nvPicPr>
            <p:cNvPr id="17" name="Рисунок 16"/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3311430" y="7488946"/>
              <a:ext cx="5480779" cy="1609483"/>
            </a:xfrm>
            <a:prstGeom prst="rect">
              <a:avLst/>
            </a:prstGeom>
          </p:spPr>
        </p:pic>
      </p:grpSp>
      <p:sp>
        <p:nvSpPr>
          <p:cNvPr id="19" name="Скругленный прямоугольник 18"/>
          <p:cNvSpPr/>
          <p:nvPr/>
        </p:nvSpPr>
        <p:spPr>
          <a:xfrm rot="16200000">
            <a:off x="74115" y="575173"/>
            <a:ext cx="1466577" cy="1082040"/>
          </a:xfrm>
          <a:prstGeom prst="round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bg2">
                    <a:lumMod val="75000"/>
                  </a:schemeClr>
                </a:solidFill>
              </a:rPr>
              <a:t>Подпись</a:t>
            </a:r>
          </a:p>
        </p:txBody>
      </p:sp>
    </p:spTree>
    <p:extLst>
      <p:ext uri="{BB962C8B-B14F-4D97-AF65-F5344CB8AC3E}">
        <p14:creationId xmlns:p14="http://schemas.microsoft.com/office/powerpoint/2010/main" val="37585413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Группа 17"/>
          <p:cNvGrpSpPr/>
          <p:nvPr/>
        </p:nvGrpSpPr>
        <p:grpSpPr>
          <a:xfrm rot="16200000">
            <a:off x="2817222" y="-2453641"/>
            <a:ext cx="6557555" cy="11913326"/>
            <a:chOff x="2786742" y="-2547257"/>
            <a:chExt cx="6557555" cy="11913326"/>
          </a:xfrm>
        </p:grpSpPr>
        <p:sp>
          <p:nvSpPr>
            <p:cNvPr id="2" name="Прямоугольник 1"/>
            <p:cNvSpPr/>
            <p:nvPr/>
          </p:nvSpPr>
          <p:spPr>
            <a:xfrm rot="5400000">
              <a:off x="108857" y="130628"/>
              <a:ext cx="11913326" cy="6557555"/>
            </a:xfrm>
            <a:prstGeom prst="rect">
              <a:avLst/>
            </a:prstGeom>
            <a:noFill/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" name="TextBox 2"/>
            <p:cNvSpPr txBox="1"/>
            <p:nvPr/>
          </p:nvSpPr>
          <p:spPr>
            <a:xfrm>
              <a:off x="3334023" y="-2418943"/>
              <a:ext cx="568452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2400" b="1" dirty="0"/>
                <a:t>Рейтинг тендера</a:t>
              </a:r>
            </a:p>
          </p:txBody>
        </p:sp>
        <p:sp>
          <p:nvSpPr>
            <p:cNvPr id="4" name="TextBox 3"/>
            <p:cNvSpPr txBox="1"/>
            <p:nvPr/>
          </p:nvSpPr>
          <p:spPr>
            <a:xfrm>
              <a:off x="3663950" y="-2008584"/>
              <a:ext cx="512826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2000" dirty="0"/>
                <a:t>Ресторан</a:t>
              </a:r>
            </a:p>
          </p:txBody>
        </p:sp>
        <p:sp>
          <p:nvSpPr>
            <p:cNvPr id="5" name="TextBox 4"/>
            <p:cNvSpPr txBox="1"/>
            <p:nvPr/>
          </p:nvSpPr>
          <p:spPr>
            <a:xfrm>
              <a:off x="4496845" y="-1664079"/>
              <a:ext cx="330708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2000" b="1" dirty="0"/>
                <a:t>1. ЛОТЕРЕЯ</a:t>
              </a:r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4411980" y="1768605"/>
              <a:ext cx="330708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2000" b="1" dirty="0"/>
                <a:t>2. </a:t>
              </a:r>
              <a:r>
                <a:rPr lang="en-US" sz="2000" b="1" dirty="0"/>
                <a:t>Alias</a:t>
              </a:r>
              <a:endParaRPr lang="ru-RU" sz="2000" b="1" dirty="0"/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4407173" y="3690891"/>
              <a:ext cx="330708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2000" b="1" dirty="0"/>
                <a:t>3. Кто мы?</a:t>
              </a: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4407173" y="7087569"/>
              <a:ext cx="330708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2000" b="1" dirty="0"/>
                <a:t>4. Коммуникативный бой</a:t>
              </a:r>
            </a:p>
          </p:txBody>
        </p:sp>
        <p:sp>
          <p:nvSpPr>
            <p:cNvPr id="13" name="Скругленный прямоугольник 12"/>
            <p:cNvSpPr/>
            <p:nvPr/>
          </p:nvSpPr>
          <p:spPr>
            <a:xfrm>
              <a:off x="2987040" y="-2418943"/>
              <a:ext cx="1661160" cy="954919"/>
            </a:xfrm>
            <a:prstGeom prst="roundRect">
              <a:avLst/>
            </a:pr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b="1" dirty="0">
                  <a:solidFill>
                    <a:schemeClr val="tx1"/>
                  </a:solidFill>
                </a:rPr>
                <a:t>Общий балл:</a:t>
              </a:r>
            </a:p>
            <a:p>
              <a:pPr algn="ctr"/>
              <a:r>
                <a:rPr lang="ru-RU" b="1" dirty="0">
                  <a:solidFill>
                    <a:schemeClr val="tx1"/>
                  </a:solidFill>
                </a:rPr>
                <a:t>__________</a:t>
              </a:r>
            </a:p>
          </p:txBody>
        </p:sp>
        <p:pic>
          <p:nvPicPr>
            <p:cNvPr id="14" name="Рисунок 13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3396296" y="-1225859"/>
              <a:ext cx="5480779" cy="3090940"/>
            </a:xfrm>
            <a:prstGeom prst="rect">
              <a:avLst/>
            </a:prstGeom>
          </p:spPr>
        </p:pic>
        <p:pic>
          <p:nvPicPr>
            <p:cNvPr id="15" name="Рисунок 14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3396295" y="2149262"/>
              <a:ext cx="5480779" cy="1603387"/>
            </a:xfrm>
            <a:prstGeom prst="rect">
              <a:avLst/>
            </a:prstGeom>
          </p:spPr>
        </p:pic>
        <p:pic>
          <p:nvPicPr>
            <p:cNvPr id="16" name="Рисунок 15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3311431" y="4053747"/>
              <a:ext cx="5480779" cy="3097036"/>
            </a:xfrm>
            <a:prstGeom prst="rect">
              <a:avLst/>
            </a:prstGeom>
          </p:spPr>
        </p:pic>
        <p:pic>
          <p:nvPicPr>
            <p:cNvPr id="17" name="Рисунок 16"/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3311430" y="7488946"/>
              <a:ext cx="5480779" cy="1609483"/>
            </a:xfrm>
            <a:prstGeom prst="rect">
              <a:avLst/>
            </a:prstGeom>
          </p:spPr>
        </p:pic>
      </p:grpSp>
      <p:sp>
        <p:nvSpPr>
          <p:cNvPr id="19" name="Скругленный прямоугольник 18"/>
          <p:cNvSpPr/>
          <p:nvPr/>
        </p:nvSpPr>
        <p:spPr>
          <a:xfrm rot="16200000">
            <a:off x="97918" y="546687"/>
            <a:ext cx="1466577" cy="1082040"/>
          </a:xfrm>
          <a:prstGeom prst="round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bg2">
                    <a:lumMod val="75000"/>
                  </a:schemeClr>
                </a:solidFill>
              </a:rPr>
              <a:t>Подпись</a:t>
            </a:r>
          </a:p>
        </p:txBody>
      </p:sp>
    </p:spTree>
    <p:extLst>
      <p:ext uri="{BB962C8B-B14F-4D97-AF65-F5344CB8AC3E}">
        <p14:creationId xmlns:p14="http://schemas.microsoft.com/office/powerpoint/2010/main" val="301318798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Стандартная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190</Words>
  <Application>Microsoft Office PowerPoint</Application>
  <PresentationFormat>Широкоэкранный</PresentationFormat>
  <Paragraphs>135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2" baseType="lpstr">
      <vt:lpstr>Aptos</vt:lpstr>
      <vt:lpstr>Aptos Display</vt:lpstr>
      <vt:lpstr>Arial</vt:lpstr>
      <vt:lpstr>Arial Black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Сандакова Татьяна Геннадьевна</dc:creator>
  <cp:lastModifiedBy>Сандакова Татьяна Геннадьевна</cp:lastModifiedBy>
  <cp:revision>2</cp:revision>
  <dcterms:created xsi:type="dcterms:W3CDTF">2026-01-12T09:45:11Z</dcterms:created>
  <dcterms:modified xsi:type="dcterms:W3CDTF">2026-01-12T09:46:45Z</dcterms:modified>
</cp:coreProperties>
</file>