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84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42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20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4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4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19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2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84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85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88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96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8E1C1-FBB7-42CC-B552-ECD4C30C7D60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EBB85-162F-4E28-9A5C-F997A8B4BE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61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1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mtClean="0">
                  <a:solidFill>
                    <a:schemeClr val="tx1"/>
                  </a:solidFill>
                </a:rPr>
                <a:t>лицензия</a:t>
              </a: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арбитраж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вклад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бюджет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холдинг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сбыт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2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налог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дефицит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консалтинг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оклад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убыток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пеня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Организационно-правовая форма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аренда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3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вклад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издержки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компенсация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паритет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пеня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банкрот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лизинг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195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 rot="16200000">
            <a:off x="2817222" y="-2453641"/>
            <a:ext cx="6557555" cy="11913326"/>
            <a:chOff x="2786742" y="-2547257"/>
            <a:chExt cx="6557555" cy="11913326"/>
          </a:xfrm>
        </p:grpSpPr>
        <p:sp>
          <p:nvSpPr>
            <p:cNvPr id="2" name="Прямоугольник 1"/>
            <p:cNvSpPr/>
            <p:nvPr/>
          </p:nvSpPr>
          <p:spPr>
            <a:xfrm rot="5400000">
              <a:off x="108857" y="130628"/>
              <a:ext cx="11913326" cy="655755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334023" y="-2418943"/>
              <a:ext cx="5684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Рейтинг тендера</a:t>
              </a:r>
              <a:endParaRPr lang="ru-RU" sz="2400" b="1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63950" y="-2008584"/>
              <a:ext cx="5128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Туристическая фирма</a:t>
              </a:r>
              <a:endParaRPr lang="ru-RU" sz="2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496845" y="-166407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/>
                <a:t>1. ЛОТЕРЕЯ</a:t>
              </a:r>
              <a:endParaRPr lang="ru-RU" sz="20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1980" y="1768605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2</a:t>
              </a:r>
              <a:r>
                <a:rPr lang="ru-RU" sz="2000" b="1" dirty="0" smtClean="0"/>
                <a:t>. </a:t>
              </a:r>
              <a:r>
                <a:rPr lang="en-US" sz="2000" b="1" dirty="0" smtClean="0"/>
                <a:t>Alias</a:t>
              </a:r>
              <a:endParaRPr lang="ru-RU" sz="20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7173" y="3690891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/>
                <a:t>3. Кто мы?</a:t>
              </a:r>
              <a:endParaRPr lang="ru-RU" sz="20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07173" y="708756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4</a:t>
              </a:r>
              <a:r>
                <a:rPr lang="ru-RU" sz="2000" b="1" dirty="0" smtClean="0"/>
                <a:t>. Коммуникативный бой</a:t>
              </a:r>
              <a:endParaRPr lang="ru-RU" sz="2000" b="1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987040" y="-2418943"/>
              <a:ext cx="1661160" cy="954919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Общий балл:</a:t>
              </a:r>
            </a:p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__________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96296" y="-1225859"/>
              <a:ext cx="5480779" cy="3090940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96295" y="2149262"/>
              <a:ext cx="5480779" cy="1603387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1431" y="4053747"/>
              <a:ext cx="5480779" cy="3097036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11430" y="7488946"/>
              <a:ext cx="5480779" cy="1609483"/>
            </a:xfrm>
            <a:prstGeom prst="rect">
              <a:avLst/>
            </a:prstGeom>
          </p:spPr>
        </p:pic>
      </p:grpSp>
      <p:sp>
        <p:nvSpPr>
          <p:cNvPr id="19" name="Скругленный прямоугольник 18"/>
          <p:cNvSpPr/>
          <p:nvPr/>
        </p:nvSpPr>
        <p:spPr>
          <a:xfrm rot="16200000">
            <a:off x="74115" y="575173"/>
            <a:ext cx="1466577" cy="108204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Подпись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541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 rot="16200000">
            <a:off x="2817222" y="-2453641"/>
            <a:ext cx="6557555" cy="11913326"/>
            <a:chOff x="2786742" y="-2547257"/>
            <a:chExt cx="6557555" cy="11913326"/>
          </a:xfrm>
        </p:grpSpPr>
        <p:sp>
          <p:nvSpPr>
            <p:cNvPr id="2" name="Прямоугольник 1"/>
            <p:cNvSpPr/>
            <p:nvPr/>
          </p:nvSpPr>
          <p:spPr>
            <a:xfrm rot="5400000">
              <a:off x="108857" y="130628"/>
              <a:ext cx="11913326" cy="655755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334023" y="-2418943"/>
              <a:ext cx="5684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Рейтинг тендера</a:t>
              </a:r>
              <a:endParaRPr lang="ru-RU" sz="2400" b="1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63950" y="-2008584"/>
              <a:ext cx="5128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Ресторан</a:t>
              </a:r>
              <a:endParaRPr lang="ru-RU" sz="2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496845" y="-166407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/>
                <a:t>1. ЛОТЕРЕЯ</a:t>
              </a:r>
              <a:endParaRPr lang="ru-RU" sz="20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1980" y="1768605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2</a:t>
              </a:r>
              <a:r>
                <a:rPr lang="ru-RU" sz="2000" b="1" dirty="0" smtClean="0"/>
                <a:t>. </a:t>
              </a:r>
              <a:r>
                <a:rPr lang="en-US" sz="2000" b="1" dirty="0" smtClean="0"/>
                <a:t>Alias</a:t>
              </a:r>
              <a:endParaRPr lang="ru-RU" sz="20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7173" y="3690891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/>
                <a:t>3. Кто мы?</a:t>
              </a:r>
              <a:endParaRPr lang="ru-RU" sz="20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07173" y="7087569"/>
              <a:ext cx="3307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/>
                <a:t>4</a:t>
              </a:r>
              <a:r>
                <a:rPr lang="ru-RU" sz="2000" b="1" dirty="0" smtClean="0"/>
                <a:t>. Коммуникативный бой</a:t>
              </a:r>
              <a:endParaRPr lang="ru-RU" sz="2000" b="1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987040" y="-2418943"/>
              <a:ext cx="1661160" cy="954919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Общий балл:</a:t>
              </a:r>
            </a:p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__________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96296" y="-1225859"/>
              <a:ext cx="5480779" cy="3090940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96295" y="2149262"/>
              <a:ext cx="5480779" cy="1603387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1431" y="4053747"/>
              <a:ext cx="5480779" cy="3097036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11430" y="7488946"/>
              <a:ext cx="5480779" cy="1609483"/>
            </a:xfrm>
            <a:prstGeom prst="rect">
              <a:avLst/>
            </a:prstGeom>
          </p:spPr>
        </p:pic>
      </p:grpSp>
      <p:sp>
        <p:nvSpPr>
          <p:cNvPr id="19" name="Скругленный прямоугольник 18"/>
          <p:cNvSpPr/>
          <p:nvPr/>
        </p:nvSpPr>
        <p:spPr>
          <a:xfrm rot="16200000">
            <a:off x="97918" y="546687"/>
            <a:ext cx="1466577" cy="108204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Подпись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187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 rot="16200000">
            <a:off x="2786741" y="-1722120"/>
            <a:ext cx="6557555" cy="10317481"/>
            <a:chOff x="2817221" y="-2453640"/>
            <a:chExt cx="6557555" cy="1031748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817221" y="-2453640"/>
              <a:ext cx="6557555" cy="10317481"/>
              <a:chOff x="2786741" y="-2547256"/>
              <a:chExt cx="6557555" cy="10928620"/>
            </a:xfrm>
          </p:grpSpPr>
          <p:sp>
            <p:nvSpPr>
              <p:cNvPr id="2" name="Прямоугольник 1"/>
              <p:cNvSpPr/>
              <p:nvPr/>
            </p:nvSpPr>
            <p:spPr>
              <a:xfrm rot="5400000">
                <a:off x="601209" y="-361724"/>
                <a:ext cx="10928620" cy="6557555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086100" y="-2280825"/>
                <a:ext cx="56845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400" b="1" dirty="0" smtClean="0"/>
                  <a:t>Юридические акты тендера</a:t>
                </a:r>
                <a:endParaRPr lang="ru-RU" sz="2400" b="1" dirty="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3465419" y="-1552729"/>
                <a:ext cx="512826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/>
                  <a:t>Ресторан</a:t>
                </a:r>
                <a:endParaRPr lang="ru-RU" sz="20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07173" y="-976550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2</a:t>
                </a:r>
                <a:r>
                  <a:rPr lang="ru-RU" sz="2000" b="1" dirty="0" smtClean="0"/>
                  <a:t>. </a:t>
                </a:r>
                <a:r>
                  <a:rPr lang="en-US" sz="2000" b="1" dirty="0" smtClean="0"/>
                  <a:t>Alias</a:t>
                </a:r>
                <a:endParaRPr lang="ru-RU" sz="2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407173" y="3002923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 smtClean="0"/>
                  <a:t>3. Кто мы?</a:t>
                </a:r>
                <a:endParaRPr lang="ru-RU" sz="2000" b="1" dirty="0"/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16580" y="-424711"/>
              <a:ext cx="6047756" cy="3017782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7315" y="3258417"/>
              <a:ext cx="6047756" cy="3017782"/>
            </a:xfrm>
            <a:prstGeom prst="rect">
              <a:avLst/>
            </a:prstGeom>
          </p:spPr>
        </p:pic>
        <p:sp>
          <p:nvSpPr>
            <p:cNvPr id="19" name="Скругленный прямоугольник 18"/>
            <p:cNvSpPr/>
            <p:nvPr/>
          </p:nvSpPr>
          <p:spPr>
            <a:xfrm>
              <a:off x="4230187" y="6529000"/>
              <a:ext cx="3659685" cy="108204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bg2">
                      <a:lumMod val="75000"/>
                    </a:schemeClr>
                  </a:solidFill>
                </a:rPr>
                <a:t>Подпись</a:t>
              </a:r>
              <a:endParaRPr lang="ru-RU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1856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 rot="16200000">
            <a:off x="2786741" y="-1722120"/>
            <a:ext cx="6557555" cy="10317481"/>
            <a:chOff x="2817221" y="-2453640"/>
            <a:chExt cx="6557555" cy="1031748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817221" y="-2453640"/>
              <a:ext cx="6557555" cy="10317481"/>
              <a:chOff x="2786741" y="-2547256"/>
              <a:chExt cx="6557555" cy="10928620"/>
            </a:xfrm>
          </p:grpSpPr>
          <p:sp>
            <p:nvSpPr>
              <p:cNvPr id="2" name="Прямоугольник 1"/>
              <p:cNvSpPr/>
              <p:nvPr/>
            </p:nvSpPr>
            <p:spPr>
              <a:xfrm rot="5400000">
                <a:off x="601209" y="-361724"/>
                <a:ext cx="10928620" cy="6557555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086100" y="-2280825"/>
                <a:ext cx="56845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400" b="1" dirty="0" smtClean="0"/>
                  <a:t>Юридические акты тендера</a:t>
                </a:r>
                <a:endParaRPr lang="ru-RU" sz="2400" b="1" dirty="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3465419" y="-1564579"/>
                <a:ext cx="5128260" cy="423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/>
                  <a:t>Туристическая фирма</a:t>
                </a:r>
                <a:endParaRPr lang="ru-RU" sz="2000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07173" y="-976550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/>
                  <a:t>2</a:t>
                </a:r>
                <a:r>
                  <a:rPr lang="ru-RU" sz="2000" b="1" dirty="0" smtClean="0"/>
                  <a:t>. </a:t>
                </a:r>
                <a:r>
                  <a:rPr lang="en-US" sz="2000" b="1" dirty="0" smtClean="0"/>
                  <a:t>Alias</a:t>
                </a:r>
                <a:endParaRPr lang="ru-RU" sz="2000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407173" y="3002923"/>
                <a:ext cx="33070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b="1" dirty="0" smtClean="0"/>
                  <a:t>3. Кто мы?</a:t>
                </a:r>
                <a:endParaRPr lang="ru-RU" sz="2000" b="1" dirty="0"/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16580" y="-424711"/>
              <a:ext cx="6047756" cy="3017782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7315" y="3258417"/>
              <a:ext cx="6047756" cy="3017782"/>
            </a:xfrm>
            <a:prstGeom prst="rect">
              <a:avLst/>
            </a:prstGeom>
          </p:spPr>
        </p:pic>
        <p:sp>
          <p:nvSpPr>
            <p:cNvPr id="19" name="Скругленный прямоугольник 18"/>
            <p:cNvSpPr/>
            <p:nvPr/>
          </p:nvSpPr>
          <p:spPr>
            <a:xfrm>
              <a:off x="4230187" y="6529000"/>
              <a:ext cx="3659685" cy="108204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bg2">
                      <a:lumMod val="75000"/>
                    </a:schemeClr>
                  </a:solidFill>
                </a:rPr>
                <a:t>Подпись</a:t>
              </a:r>
              <a:endParaRPr lang="ru-RU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481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4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Косвенные налоги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арбитраж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аренда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издержки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лизинг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кредит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5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банкрот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вклад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ликвидность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холдинг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убыток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Организационно-правовая форма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дефицит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6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Лицензия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убыток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компенсация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сбыт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консалтинг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оклад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лизинг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717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7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mtClean="0">
                  <a:solidFill>
                    <a:schemeClr val="tx1"/>
                  </a:solidFill>
                </a:rPr>
                <a:t>лицензия</a:t>
              </a: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налог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компенсация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холдинг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кредит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оклад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сбыт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8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издержки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дефицит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консалтинг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сбыт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бюджет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ликвидность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Организационно-правовая форма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9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оклад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ликвидность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паритет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Косвенные налоги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лизинг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282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10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паритет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арбитраж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банкрот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</a:t>
              </a:r>
              <a:r>
                <a:rPr lang="ru-RU" dirty="0" smtClean="0">
                  <a:solidFill>
                    <a:schemeClr val="tx1"/>
                  </a:solidFill>
                </a:rPr>
                <a:t>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кредит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холдинг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дефицит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 rot="16200000">
            <a:off x="2772920" y="1410383"/>
            <a:ext cx="6515873" cy="3962061"/>
            <a:chOff x="1786503" y="284274"/>
            <a:chExt cx="6515873" cy="3918345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786503" y="284274"/>
              <a:ext cx="6515873" cy="3918345"/>
              <a:chOff x="165465" y="130626"/>
              <a:chExt cx="9466216" cy="3634176"/>
            </a:xfrm>
          </p:grpSpPr>
          <p:sp>
            <p:nvSpPr>
              <p:cNvPr id="28" name="Прямоугольник 27"/>
              <p:cNvSpPr/>
              <p:nvPr/>
            </p:nvSpPr>
            <p:spPr>
              <a:xfrm>
                <a:off x="165465" y="130626"/>
                <a:ext cx="9466216" cy="363417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359231" y="300448"/>
                <a:ext cx="9078685" cy="329490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004456" y="569074"/>
              <a:ext cx="42584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11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174032" y="1378666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налог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657235" y="1378665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аренда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33702" y="1378664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610169" y="137866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оклад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174030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издержки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3657235" y="2569248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пеня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133702" y="2569247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Организационно-правовая форма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0169" y="2569249"/>
              <a:ext cx="1349829" cy="100748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 rot="16200000">
            <a:off x="6778101" y="1552403"/>
            <a:ext cx="6515873" cy="3678021"/>
            <a:chOff x="1786502" y="284274"/>
            <a:chExt cx="6515873" cy="426284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1" name="Прямоугольник 40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2" name="Скругленный прямоугольник 41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12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Унитарное предприятие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вклад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издержки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компенсация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паритет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пеня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банкрот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лизинг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357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 rot="16200000">
            <a:off x="-1247758" y="1552407"/>
            <a:ext cx="6515873" cy="3678021"/>
            <a:chOff x="1786502" y="284274"/>
            <a:chExt cx="6515873" cy="426284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786502" y="284274"/>
              <a:ext cx="6515873" cy="4262846"/>
              <a:chOff x="165464" y="130626"/>
              <a:chExt cx="9466216" cy="3953693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165464" y="130626"/>
                <a:ext cx="9466216" cy="395369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Скругленный прямоугольник 4"/>
              <p:cNvSpPr/>
              <p:nvPr/>
            </p:nvSpPr>
            <p:spPr>
              <a:xfrm>
                <a:off x="359230" y="300446"/>
                <a:ext cx="9078685" cy="3634092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3004457" y="512796"/>
              <a:ext cx="4258491" cy="820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dirty="0" smtClean="0">
                  <a:latin typeface="Arial Black" panose="020B0A04020102020204" pitchFamily="34" charset="0"/>
                </a:rPr>
                <a:t>ЛОТЕРЕЯ 13</a:t>
              </a:r>
              <a:endParaRPr lang="ru-RU" sz="4000" dirty="0">
                <a:latin typeface="Arial Black" panose="020B0A040201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4033" y="1378666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ликвидность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657236" y="137866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паритет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33703" y="137866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холдинг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610170" y="1378667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Косвенные налоги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74033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бюджет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7236" y="2769545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маркетинг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33703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консалтинг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610170" y="2769544"/>
              <a:ext cx="1349829" cy="1252724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>
                  <a:solidFill>
                    <a:schemeClr val="tx1"/>
                  </a:solidFill>
                </a:rPr>
                <a:t>компенсация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Прямоугольник 42"/>
          <p:cNvSpPr/>
          <p:nvPr/>
        </p:nvSpPr>
        <p:spPr>
          <a:xfrm>
            <a:off x="4496125" y="15960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АКЦИЗ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496125" y="179681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АРЕНДА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496125" y="343402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БАРТЕР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496125" y="5071238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БЕЗРАБОТИЦА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753131" y="15960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ВЫРУЧКА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753131" y="179681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ДЕНЬГИ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753131" y="343402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ИНФЛЯЦИЯ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753131" y="5071237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ВВП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19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АВАНС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АКЦИЯ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БАНК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БЮДЖЕТ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ДЕФИЦИТ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КРЕДИТ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ВАЛЮТА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ИНВЕСТОР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НАЛОГ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РУБЛЬ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ДОЛЛАР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ФИНАНСЫ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ЧЕК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ЭМИССИЯ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60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ПРОЦЕНТ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ДИВИДЕНД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РОЯЛТИ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ИМПОРТ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ЭКСПОРТ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ЦЕНА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ИПОТЕКА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КОНКУРЕНЦИЯ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КОРРУПЦИЯ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ЛИКВИДНОСТЬ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МОНОПОЛИЯ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ОЛИГОПОЛИЯ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ПРИБЫЛЬ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РЕНТА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6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РЕНТАБЕЛЬНОСТЬ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РИЭЛТОР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РЫНОК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91163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СЕБЕСТОИМОСТЬ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СПРОС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ПРЕДЛОЖЕНИЕ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ТОВАР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УСЛУГА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4012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УБЫТОК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ВКЛАД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ЭКОНОМИКА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14012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ЯРМАРКА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9339943" y="927463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БАНКРОТ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5400000">
            <a:off x="9339943" y="428897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ДОХОД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15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ТРУД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63721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ПРЕМИЯ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274421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САНКЦИЯ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57006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КУПЮРА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57006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РИСК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57006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БЕДНОСТЬ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57006" y="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ДОЛГ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4012" y="163721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ГАРАНТИЯ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4012" y="327442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ДЕПРЕССИЯ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911630"/>
            <a:ext cx="3257006" cy="16372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ЗАЛОГ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8630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277</Words>
  <Application>Microsoft Office PowerPoint</Application>
  <PresentationFormat>Широкоэкранный</PresentationFormat>
  <Paragraphs>205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pavlo</dc:creator>
  <cp:lastModifiedBy>pavlo</cp:lastModifiedBy>
  <cp:revision>16</cp:revision>
  <dcterms:created xsi:type="dcterms:W3CDTF">2022-10-27T13:36:24Z</dcterms:created>
  <dcterms:modified xsi:type="dcterms:W3CDTF">2022-10-27T18:35:45Z</dcterms:modified>
</cp:coreProperties>
</file>