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63" r:id="rId4"/>
    <p:sldId id="274" r:id="rId5"/>
    <p:sldId id="275" r:id="rId6"/>
    <p:sldId id="27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23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5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96AC48-ED45-F8D0-21FA-EB5EB961C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F3CA81-F584-7902-7558-B85A04D31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40479B-3AC5-6984-804B-A8B4A2E02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E48159-1468-3682-4EA8-8068A2C06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CF52DF-06DE-9DD6-29CA-3475C97E2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7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FD766-F0EE-870E-879C-47E6A55C7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77B69C3-5AF6-D3D1-E607-49028D96A1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A0A518-C8AA-A1B3-AD87-DA4C1C281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B0708E-3C24-CF6C-7220-3D6EBD39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9F8E04-1F11-F0E7-586C-EBD5F52AC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930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F5A5CA-27D3-99C9-526E-753461908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10B9F4A-6CD7-8FBF-51F9-EA39A1805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A04613-FE94-3BBC-EB36-1B1958ECE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7281A7-D7A5-D78C-778F-955772D7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A840EA-BBB2-AB86-591B-0EE3FF602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79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82B76C-5335-3C25-9E89-87FA02BB4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01974B-63E5-8D3B-5515-371CA8F5A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D8C2A6-B7FF-66D2-08B0-08171DE02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DDBE72-9C04-254A-F2B3-1BA859EEB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165AA8-F172-0DCE-BD80-8F15535D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43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02FDA6-96DE-8027-5441-DE72C75E3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A375E1-C773-ACDD-2BA6-2E3C4F586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1E2FBE-BC25-5111-4B65-62E891530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153C56-B74F-F919-54F4-8F46B1074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FD979F-8D19-8FD3-E425-56A3669FA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33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5154C-1F45-FFF0-682C-430548BC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8F5451-12B9-2B0B-00DC-3D97AE9C7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B9A29EF-2067-2896-3B8D-5426F2A95B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AB29CC-78E9-7B36-0707-141059AF1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803372-7ADB-BC1F-8E6F-20DC9E4E6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2E1F9E-885D-AC64-D23A-949E36774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39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46962D-BC21-0E58-5A90-3CD903CD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1D7CD-1320-91EC-1C86-FEAC28558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ED9E9F-CAB0-0075-5527-FBD80B35A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E89D505-FF52-F271-C6E2-5852A540B0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13E4099-29E2-8C0B-AA71-E9BB6432B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2155D99-4F04-B59E-05A3-AB46CE0A8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B0101F5-7172-4435-81CB-C52967BCC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2C16686-0B2C-4527-AF15-7B1E67DBD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74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BF3D72-E889-EC2E-477D-DCC6223EE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CBB2379-8DAE-2FFB-A556-A0D3DB6F6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5B604F8-CB06-CFC2-C033-7D23F0512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46F735-8EA8-CDD2-D639-8ADA306EF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73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2C21AB4-3950-FE41-9351-B9F80E5A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6B13EB6-451B-68A8-FED6-B087B43B6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450ED99-D8C8-B7DB-7068-1FB25212A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68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358F7-1916-99B8-5E1C-4C0E58ECF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5C7B6C-C059-2AD6-B865-7A2A18A93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55E59FC-4AC3-0524-0163-7F2AAE028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150E69-675D-AA1C-72CD-D1184FDED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68DA41-DB4C-65FF-A669-2C22AF829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128A93-0E58-7C61-69E5-007ACEEB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26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28436F-E5D7-DEB8-F40F-771C72C3E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125D3A9-71FA-410C-1C8D-16754E9C1C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40C2AA1-8676-42FB-93A7-8E4147385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7D2ECC-E74F-8F11-8725-0933FB4A3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0AD36E-70CE-68DF-524F-309DF8A16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72C152-F74E-E8AB-63D7-40732919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430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D0F08A-B00C-4854-5559-C0EB6E8F9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3D29A6-C29B-C164-ACCB-1BC59E71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31417F-4374-CAA0-21C7-81BFFCB490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876CB-2C2C-4240-84CF-6FD5EA3129C6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01D3A8-664E-E1C7-551B-817AB1C25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5B5F1C-ABA8-363E-F212-1F6EB8053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FB4B3-DFDD-4FE9-AA36-05CFA9FBC0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5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341140C5-A85E-1270-E2BE-DC509B353E11}"/>
              </a:ext>
            </a:extLst>
          </p:cNvPr>
          <p:cNvSpPr/>
          <p:nvPr/>
        </p:nvSpPr>
        <p:spPr>
          <a:xfrm>
            <a:off x="0" y="-9508"/>
            <a:ext cx="12192000" cy="875421"/>
          </a:xfrm>
          <a:prstGeom prst="rect">
            <a:avLst/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Кубок МГПУ волейболу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34617A1-EA34-7BAA-6911-29C183F60041}"/>
              </a:ext>
            </a:extLst>
          </p:cNvPr>
          <p:cNvSpPr txBox="1">
            <a:spLocks/>
          </p:cNvSpPr>
          <p:nvPr/>
        </p:nvSpPr>
        <p:spPr>
          <a:xfrm>
            <a:off x="323725" y="59289"/>
            <a:ext cx="6291664" cy="7378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000" b="1" dirty="0">
              <a:solidFill>
                <a:schemeClr val="bg1"/>
              </a:solidFill>
              <a:latin typeface="Museo Sans Cyrl 900" panose="02000000000000000000" pitchFamily="50" charset="-5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36DD9FC-D790-EF98-03D6-6250D82E013F}"/>
              </a:ext>
            </a:extLst>
          </p:cNvPr>
          <p:cNvSpPr txBox="1"/>
          <p:nvPr/>
        </p:nvSpPr>
        <p:spPr>
          <a:xfrm>
            <a:off x="4517054" y="1163494"/>
            <a:ext cx="3157892" cy="35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20-30 апреля 2026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04F702-D8BF-314D-9F6F-6DADD7E57577}"/>
              </a:ext>
            </a:extLst>
          </p:cNvPr>
          <p:cNvSpPr txBox="1"/>
          <p:nvPr/>
        </p:nvSpPr>
        <p:spPr>
          <a:xfrm>
            <a:off x="7963853" y="3218881"/>
            <a:ext cx="1281747" cy="247760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ИГН</a:t>
            </a:r>
          </a:p>
          <a:p>
            <a:pPr>
              <a:spcAft>
                <a:spcPts val="6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ИЕСТ</a:t>
            </a:r>
            <a:b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ИИЯ</a:t>
            </a:r>
          </a:p>
          <a:p>
            <a:pPr>
              <a:spcAft>
                <a:spcPts val="6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ИКИ</a:t>
            </a:r>
          </a:p>
          <a:p>
            <a:pPr>
              <a:spcAft>
                <a:spcPts val="600"/>
              </a:spcAft>
            </a:pP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4DEA0C2-B7F4-3898-B4D7-34D08E8D1FA7}"/>
              </a:ext>
            </a:extLst>
          </p:cNvPr>
          <p:cNvSpPr/>
          <p:nvPr/>
        </p:nvSpPr>
        <p:spPr>
          <a:xfrm>
            <a:off x="7685186" y="2947577"/>
            <a:ext cx="3971105" cy="2945223"/>
          </a:xfrm>
          <a:prstGeom prst="roundRect">
            <a:avLst/>
          </a:prstGeom>
          <a:noFill/>
          <a:ln w="22225">
            <a:solidFill>
              <a:srgbClr val="4D4D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AB6420-F18F-179F-297E-0F445F602ECD}"/>
              </a:ext>
            </a:extLst>
          </p:cNvPr>
          <p:cNvSpPr txBox="1"/>
          <p:nvPr/>
        </p:nvSpPr>
        <p:spPr>
          <a:xfrm>
            <a:off x="959162" y="3253154"/>
            <a:ext cx="5734565" cy="2052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900"/>
              </a:lnSpc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9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ИЕСТ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(ул. Чечулина 3 к 1)</a:t>
            </a:r>
          </a:p>
          <a:p>
            <a:pPr>
              <a:lnSpc>
                <a:spcPts val="1900"/>
              </a:lnSpc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900"/>
              </a:lnSpc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9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(Малый Казённый переулок 5Б)</a:t>
            </a:r>
          </a:p>
          <a:p>
            <a:pPr>
              <a:lnSpc>
                <a:spcPts val="1900"/>
              </a:lnSpc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900"/>
              </a:lnSpc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9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ИЦО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(ул. Шереметьевская 29)</a:t>
            </a:r>
          </a:p>
        </p:txBody>
      </p:sp>
      <p:sp>
        <p:nvSpPr>
          <p:cNvPr id="15" name="Равнобедренный треугольник 14">
            <a:extLst>
              <a:ext uri="{FF2B5EF4-FFF2-40B4-BE49-F238E27FC236}">
                <a16:creationId xmlns:a16="http://schemas.microsoft.com/office/drawing/2014/main" id="{399F3FAD-DA00-341B-03F7-202E164B9777}"/>
              </a:ext>
            </a:extLst>
          </p:cNvPr>
          <p:cNvSpPr/>
          <p:nvPr/>
        </p:nvSpPr>
        <p:spPr>
          <a:xfrm rot="5400000">
            <a:off x="52213" y="1809192"/>
            <a:ext cx="329682" cy="434109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50F495D1-1B72-054E-2514-28747B0B9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7527" y="964400"/>
            <a:ext cx="942109" cy="84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339296" y="1667868"/>
            <a:ext cx="20918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Участники:</a:t>
            </a:r>
            <a:endParaRPr lang="ru-RU" sz="2000" b="1" dirty="0"/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33620"/>
            <a:ext cx="923637" cy="92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6DF3A76-EF26-4B6B-FDD1-179334F7E5FE}"/>
              </a:ext>
            </a:extLst>
          </p:cNvPr>
          <p:cNvSpPr txBox="1"/>
          <p:nvPr/>
        </p:nvSpPr>
        <p:spPr>
          <a:xfrm>
            <a:off x="9864301" y="3214271"/>
            <a:ext cx="1560592" cy="2046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ИППО</a:t>
            </a:r>
          </a:p>
          <a:p>
            <a:pPr>
              <a:spcAft>
                <a:spcPts val="6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ИПиКР</a:t>
            </a:r>
          </a:p>
          <a:p>
            <a:pPr>
              <a:spcAft>
                <a:spcPts val="6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ИЦО</a:t>
            </a:r>
          </a:p>
          <a:p>
            <a:pPr>
              <a:spcAft>
                <a:spcPts val="6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ИЭУиП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79D637-B7AB-E737-D41E-9991B12E3192}"/>
              </a:ext>
            </a:extLst>
          </p:cNvPr>
          <p:cNvSpPr txBox="1"/>
          <p:nvPr/>
        </p:nvSpPr>
        <p:spPr>
          <a:xfrm>
            <a:off x="7994359" y="5127096"/>
            <a:ext cx="156059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0E48C38E-CAE7-B222-B2AA-7BF5E2536E71}"/>
              </a:ext>
            </a:extLst>
          </p:cNvPr>
          <p:cNvSpPr/>
          <p:nvPr/>
        </p:nvSpPr>
        <p:spPr>
          <a:xfrm>
            <a:off x="679436" y="2947577"/>
            <a:ext cx="6294019" cy="2945223"/>
          </a:xfrm>
          <a:prstGeom prst="roundRect">
            <a:avLst/>
          </a:prstGeom>
          <a:noFill/>
          <a:ln w="22225">
            <a:solidFill>
              <a:srgbClr val="4D4D4F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DC0915-CD20-3DC8-846E-D0EE2547956B}"/>
              </a:ext>
            </a:extLst>
          </p:cNvPr>
          <p:cNvSpPr txBox="1"/>
          <p:nvPr/>
        </p:nvSpPr>
        <p:spPr>
          <a:xfrm>
            <a:off x="823896" y="1862796"/>
            <a:ext cx="3900857" cy="359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залы:</a:t>
            </a:r>
          </a:p>
        </p:txBody>
      </p:sp>
    </p:spTree>
    <p:extLst>
      <p:ext uri="{BB962C8B-B14F-4D97-AF65-F5344CB8AC3E}">
        <p14:creationId xmlns:p14="http://schemas.microsoft.com/office/powerpoint/2010/main" val="2462216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341140C5-A85E-1270-E2BE-DC509B353E11}"/>
              </a:ext>
            </a:extLst>
          </p:cNvPr>
          <p:cNvSpPr/>
          <p:nvPr/>
        </p:nvSpPr>
        <p:spPr>
          <a:xfrm>
            <a:off x="0" y="-9509"/>
            <a:ext cx="12192000" cy="875421"/>
          </a:xfrm>
          <a:prstGeom prst="rect">
            <a:avLst/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34617A1-EA34-7BAA-6911-29C183F60041}"/>
              </a:ext>
            </a:extLst>
          </p:cNvPr>
          <p:cNvSpPr txBox="1">
            <a:spLocks/>
          </p:cNvSpPr>
          <p:nvPr/>
        </p:nvSpPr>
        <p:spPr>
          <a:xfrm>
            <a:off x="5224082" y="0"/>
            <a:ext cx="2705593" cy="7378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988D83-D642-6FC7-FD32-A1F477BEEDDD}"/>
              </a:ext>
            </a:extLst>
          </p:cNvPr>
          <p:cNvSpPr txBox="1"/>
          <p:nvPr/>
        </p:nvSpPr>
        <p:spPr>
          <a:xfrm>
            <a:off x="497402" y="1489886"/>
            <a:ext cx="699020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-342900" algn="just">
              <a:buFont typeface="Wingdings" panose="05000000000000000000" pitchFamily="2" charset="2"/>
              <a:buChar char=""/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игроков в команде: </a:t>
            </a:r>
          </a:p>
          <a:p>
            <a:pPr lvl="0" algn="just"/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заявке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человек (муж + дев)</a:t>
            </a:r>
          </a:p>
          <a:p>
            <a:pPr lvl="0" algn="just"/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игроков на площадке,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запасных</a:t>
            </a:r>
          </a:p>
          <a:p>
            <a:pPr lvl="0" indent="-342900" algn="just">
              <a:buFont typeface="Wingdings" panose="05000000000000000000" pitchFamily="2" charset="2"/>
              <a:buChar char=""/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Обязательное условие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lvl="0" algn="just"/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площадке во время игры должны быть минимум 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девушки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случае форс-мажора сделать замену игроков в основной заявке можно не позднее чем за час до первой игры в первый игровой день соревнований </a:t>
            </a:r>
          </a:p>
          <a:p>
            <a:pPr lvl="0" algn="just"/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Цвет формы единый</a:t>
            </a:r>
            <a:endParaRPr lang="ru-RU" sz="2000" u="sn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-342900" algn="just">
              <a:buFont typeface="Wingdings" panose="05000000000000000000" pitchFamily="2" charset="2"/>
              <a:buChar char=""/>
            </a:pPr>
            <a:endParaRPr lang="ru-RU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D6991DB4-2514-DC8F-0EEE-991944586FA6}"/>
              </a:ext>
            </a:extLst>
          </p:cNvPr>
          <p:cNvSpPr/>
          <p:nvPr/>
        </p:nvSpPr>
        <p:spPr>
          <a:xfrm>
            <a:off x="201805" y="1295156"/>
            <a:ext cx="7362778" cy="4172771"/>
          </a:xfrm>
          <a:prstGeom prst="roundRect">
            <a:avLst/>
          </a:prstGeom>
          <a:noFill/>
          <a:ln w="22225">
            <a:solidFill>
              <a:srgbClr val="4D4D4F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84DAA5-3A37-C6A4-5442-228AFA908D5D}"/>
              </a:ext>
            </a:extLst>
          </p:cNvPr>
          <p:cNvSpPr txBox="1"/>
          <p:nvPr/>
        </p:nvSpPr>
        <p:spPr>
          <a:xfrm>
            <a:off x="7881771" y="4310981"/>
            <a:ext cx="3911343" cy="1797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ts val="19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система + плей-офф</a:t>
            </a:r>
          </a:p>
          <a:p>
            <a:pPr>
              <a:lnSpc>
                <a:spcPts val="190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ts val="19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трёх партий до двух побед</a:t>
            </a:r>
          </a:p>
          <a:p>
            <a:pPr>
              <a:lnSpc>
                <a:spcPts val="19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ts val="19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15 очков</a:t>
            </a:r>
          </a:p>
          <a:p>
            <a:pPr>
              <a:lnSpc>
                <a:spcPts val="190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ts val="1900"/>
              </a:lnSpc>
              <a:buFont typeface="Wingdings" panose="05000000000000000000" pitchFamily="2" charset="2"/>
              <a:buChar char="ü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Полуфинал/Финал</a:t>
            </a:r>
          </a:p>
        </p:txBody>
      </p:sp>
      <p:sp>
        <p:nvSpPr>
          <p:cNvPr id="10" name="Прямоугольник: скругленные углы 10">
            <a:extLst>
              <a:ext uri="{FF2B5EF4-FFF2-40B4-BE49-F238E27FC236}">
                <a16:creationId xmlns:a16="http://schemas.microsoft.com/office/drawing/2014/main" id="{D6991DB4-2514-DC8F-0EEE-991944586FA6}"/>
              </a:ext>
            </a:extLst>
          </p:cNvPr>
          <p:cNvSpPr/>
          <p:nvPr/>
        </p:nvSpPr>
        <p:spPr>
          <a:xfrm>
            <a:off x="7684690" y="4092981"/>
            <a:ext cx="4305506" cy="2233928"/>
          </a:xfrm>
          <a:prstGeom prst="roundRect">
            <a:avLst/>
          </a:prstGeom>
          <a:noFill/>
          <a:ln w="22225">
            <a:solidFill>
              <a:srgbClr val="4D4D4F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2" descr="Picture background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8274"/>
            <a:ext cx="894186" cy="89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Picture background">
            <a:extLst>
              <a:ext uri="{FF2B5EF4-FFF2-40B4-BE49-F238E27FC236}">
                <a16:creationId xmlns:a16="http://schemas.microsoft.com/office/drawing/2014/main" id="{4158DF75-C0D0-5126-0306-FEDE09BCE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7527" y="964400"/>
            <a:ext cx="942109" cy="84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44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EC68EBD3-DA39-ACFF-8DDB-E098856F2A23}"/>
              </a:ext>
            </a:extLst>
          </p:cNvPr>
          <p:cNvSpPr/>
          <p:nvPr/>
        </p:nvSpPr>
        <p:spPr>
          <a:xfrm>
            <a:off x="445008" y="3003035"/>
            <a:ext cx="3158188" cy="2232097"/>
          </a:xfrm>
          <a:prstGeom prst="roundRect">
            <a:avLst/>
          </a:prstGeom>
          <a:noFill/>
          <a:ln w="22225">
            <a:solidFill>
              <a:srgbClr val="4D4D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178068-F4CF-42D9-F0CD-8FCB713FD46B}"/>
              </a:ext>
            </a:extLst>
          </p:cNvPr>
          <p:cNvSpPr txBox="1"/>
          <p:nvPr/>
        </p:nvSpPr>
        <p:spPr>
          <a:xfrm>
            <a:off x="8960629" y="3173913"/>
            <a:ext cx="24868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17:15 ИЕСТ - ИГН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18:00 ИГН - ИСПО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18:45 ИЕСТ - ИСПО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19:30 ИЕСТ - ИГН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20:15 ИГН - ИСПО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21:00 ИЕСТ - ИСПО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DF6530E0-F110-11F3-5738-4F9B465D1C05}"/>
              </a:ext>
            </a:extLst>
          </p:cNvPr>
          <p:cNvSpPr/>
          <p:nvPr/>
        </p:nvSpPr>
        <p:spPr>
          <a:xfrm>
            <a:off x="4433399" y="3003035"/>
            <a:ext cx="3158188" cy="2273986"/>
          </a:xfrm>
          <a:prstGeom prst="roundRect">
            <a:avLst/>
          </a:prstGeom>
          <a:noFill/>
          <a:ln w="22225">
            <a:solidFill>
              <a:srgbClr val="4D4D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3250621A-538E-FA93-9F7A-529301306009}"/>
              </a:ext>
            </a:extLst>
          </p:cNvPr>
          <p:cNvSpPr/>
          <p:nvPr/>
        </p:nvSpPr>
        <p:spPr>
          <a:xfrm>
            <a:off x="8644477" y="3029527"/>
            <a:ext cx="3158188" cy="2231261"/>
          </a:xfrm>
          <a:prstGeom prst="roundRect">
            <a:avLst/>
          </a:prstGeom>
          <a:noFill/>
          <a:ln w="22225">
            <a:solidFill>
              <a:srgbClr val="4D4D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4D9257E-EA76-412A-2C7E-3189667C43F9}"/>
              </a:ext>
            </a:extLst>
          </p:cNvPr>
          <p:cNvSpPr txBox="1"/>
          <p:nvPr/>
        </p:nvSpPr>
        <p:spPr>
          <a:xfrm>
            <a:off x="9514768" y="5470043"/>
            <a:ext cx="22213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ИЕСТ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ул. Чечулина 3 к 1</a:t>
            </a:r>
            <a:endParaRPr lang="ru-RU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FBA3AC9-D257-9673-7B22-F82B23F783CB}"/>
              </a:ext>
            </a:extLst>
          </p:cNvPr>
          <p:cNvSpPr txBox="1"/>
          <p:nvPr/>
        </p:nvSpPr>
        <p:spPr>
          <a:xfrm>
            <a:off x="4996311" y="1715541"/>
            <a:ext cx="21993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Группа Б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ИЦО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ИКИ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ИПиКР</a:t>
            </a:r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8A891BD-D6A6-34D5-1019-3F0F69C9293D}"/>
              </a:ext>
            </a:extLst>
          </p:cNvPr>
          <p:cNvSpPr txBox="1"/>
          <p:nvPr/>
        </p:nvSpPr>
        <p:spPr>
          <a:xfrm>
            <a:off x="973328" y="1672259"/>
            <a:ext cx="20118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Группа А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ИИЯ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ИЭУиП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ИППО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41140C5-A85E-1270-E2BE-DC509B353E11}"/>
              </a:ext>
            </a:extLst>
          </p:cNvPr>
          <p:cNvSpPr/>
          <p:nvPr/>
        </p:nvSpPr>
        <p:spPr>
          <a:xfrm>
            <a:off x="0" y="-9509"/>
            <a:ext cx="12192000" cy="875421"/>
          </a:xfrm>
          <a:prstGeom prst="rect">
            <a:avLst/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5" name="Picture 2" descr="Picture background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09"/>
            <a:ext cx="890017" cy="89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E21AB49-BBC4-D50F-BB07-B2B5940FDD82}"/>
              </a:ext>
            </a:extLst>
          </p:cNvPr>
          <p:cNvSpPr txBox="1">
            <a:spLocks/>
          </p:cNvSpPr>
          <p:nvPr/>
        </p:nvSpPr>
        <p:spPr>
          <a:xfrm>
            <a:off x="3380510" y="96371"/>
            <a:ext cx="5799594" cy="6407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Групповое расписание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(игры в 2 круга)</a:t>
            </a: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C5B001-280B-E093-B9F7-0A0A1CF7AE45}"/>
              </a:ext>
            </a:extLst>
          </p:cNvPr>
          <p:cNvSpPr txBox="1"/>
          <p:nvPr/>
        </p:nvSpPr>
        <p:spPr>
          <a:xfrm>
            <a:off x="890017" y="5441745"/>
            <a:ext cx="22844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ИИЯ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Малый Казённый переулок 5Б</a:t>
            </a:r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995AEE-4CF7-9619-7C10-03CB879C20D3}"/>
              </a:ext>
            </a:extLst>
          </p:cNvPr>
          <p:cNvSpPr txBox="1"/>
          <p:nvPr/>
        </p:nvSpPr>
        <p:spPr>
          <a:xfrm>
            <a:off x="5275027" y="5470043"/>
            <a:ext cx="25950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ИЦО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ул. Шереметьевская 29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51DF62-6CFD-090D-DC29-14C4C8F998EF}"/>
              </a:ext>
            </a:extLst>
          </p:cNvPr>
          <p:cNvSpPr txBox="1"/>
          <p:nvPr/>
        </p:nvSpPr>
        <p:spPr>
          <a:xfrm>
            <a:off x="559200" y="3173913"/>
            <a:ext cx="2664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17:15 ИИЯ - ИЭУиП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18:00 ИЭУиП - ИППО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18:45 ИИЯ - ИППО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19:30 ИИЯ - ИЭУиП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20:15 ИЭУиП - ИППО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21:00 ИИЯ - ИППО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183734-7BBA-1A67-29EF-1E8C370FF4D9}"/>
              </a:ext>
            </a:extLst>
          </p:cNvPr>
          <p:cNvSpPr txBox="1"/>
          <p:nvPr/>
        </p:nvSpPr>
        <p:spPr>
          <a:xfrm>
            <a:off x="9428697" y="1732657"/>
            <a:ext cx="17899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Группа В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ИЕСТ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ИГН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</a:t>
            </a:r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EA80D8-98C8-2596-4894-8DE1F806CC7E}"/>
              </a:ext>
            </a:extLst>
          </p:cNvPr>
          <p:cNvSpPr txBox="1"/>
          <p:nvPr/>
        </p:nvSpPr>
        <p:spPr>
          <a:xfrm>
            <a:off x="4679994" y="3149587"/>
            <a:ext cx="2664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17:15 ИЦО - ИКИ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18:00 ИКИ - ИПиКР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18:45 ИЦО - ИПиКР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19:30 ИЦО - ИКИ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20:15 ИКИ - ИПиКР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21:00 ИЦО - ИПиКР</a:t>
            </a:r>
          </a:p>
        </p:txBody>
      </p:sp>
      <p:sp>
        <p:nvSpPr>
          <p:cNvPr id="16" name="Равнобедренный треугольник 15">
            <a:extLst>
              <a:ext uri="{FF2B5EF4-FFF2-40B4-BE49-F238E27FC236}">
                <a16:creationId xmlns:a16="http://schemas.microsoft.com/office/drawing/2014/main" id="{1A4DFBAE-0DD3-E242-9633-66E5486E3C33}"/>
              </a:ext>
            </a:extLst>
          </p:cNvPr>
          <p:cNvSpPr/>
          <p:nvPr/>
        </p:nvSpPr>
        <p:spPr>
          <a:xfrm rot="5400000">
            <a:off x="4779580" y="5417831"/>
            <a:ext cx="329682" cy="434109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>
            <a:extLst>
              <a:ext uri="{FF2B5EF4-FFF2-40B4-BE49-F238E27FC236}">
                <a16:creationId xmlns:a16="http://schemas.microsoft.com/office/drawing/2014/main" id="{5939A470-941F-CDDB-6C3D-7E0AEAFD646C}"/>
              </a:ext>
            </a:extLst>
          </p:cNvPr>
          <p:cNvSpPr/>
          <p:nvPr/>
        </p:nvSpPr>
        <p:spPr>
          <a:xfrm rot="5400000">
            <a:off x="9046801" y="5437655"/>
            <a:ext cx="329682" cy="434109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>
            <a:extLst>
              <a:ext uri="{FF2B5EF4-FFF2-40B4-BE49-F238E27FC236}">
                <a16:creationId xmlns:a16="http://schemas.microsoft.com/office/drawing/2014/main" id="{56273C44-98CB-DABD-2E15-E7B463168863}"/>
              </a:ext>
            </a:extLst>
          </p:cNvPr>
          <p:cNvSpPr/>
          <p:nvPr/>
        </p:nvSpPr>
        <p:spPr>
          <a:xfrm rot="5400000">
            <a:off x="508121" y="5417830"/>
            <a:ext cx="329682" cy="434109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139642-41BF-F690-AA4B-C07B26FE4998}"/>
              </a:ext>
            </a:extLst>
          </p:cNvPr>
          <p:cNvSpPr txBox="1"/>
          <p:nvPr/>
        </p:nvSpPr>
        <p:spPr>
          <a:xfrm>
            <a:off x="672962" y="1180700"/>
            <a:ext cx="27299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.04.202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(вт)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CDC83B1-AF7A-7911-B2A2-2DCD4FA18ED2}"/>
              </a:ext>
            </a:extLst>
          </p:cNvPr>
          <p:cNvSpPr txBox="1"/>
          <p:nvPr/>
        </p:nvSpPr>
        <p:spPr>
          <a:xfrm>
            <a:off x="5074340" y="1140702"/>
            <a:ext cx="20433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.04.202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(вт)</a:t>
            </a:r>
            <a:endParaRPr lang="ru-RU" sz="1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211D43-A17E-6712-776C-16BBD8D24CE7}"/>
              </a:ext>
            </a:extLst>
          </p:cNvPr>
          <p:cNvSpPr txBox="1"/>
          <p:nvPr/>
        </p:nvSpPr>
        <p:spPr>
          <a:xfrm>
            <a:off x="9136811" y="1182515"/>
            <a:ext cx="23737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22.04.202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(ср)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D178068-F4CF-42D9-F0CD-8FCB713FD46B}"/>
              </a:ext>
            </a:extLst>
          </p:cNvPr>
          <p:cNvSpPr txBox="1"/>
          <p:nvPr/>
        </p:nvSpPr>
        <p:spPr>
          <a:xfrm>
            <a:off x="4482981" y="1318278"/>
            <a:ext cx="190855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17:15 А1-Б2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18:00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Б1-В2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18:45 В1-А2</a:t>
            </a:r>
          </a:p>
          <a:p>
            <a:endParaRPr lang="ru-RU" sz="1600" dirty="0">
              <a:latin typeface="Museo Sans Cyrl 100" panose="02000000000000000000" pitchFamily="50" charset="-52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41140C5-A85E-1270-E2BE-DC509B353E11}"/>
              </a:ext>
            </a:extLst>
          </p:cNvPr>
          <p:cNvSpPr/>
          <p:nvPr/>
        </p:nvSpPr>
        <p:spPr>
          <a:xfrm>
            <a:off x="0" y="-9509"/>
            <a:ext cx="12192000" cy="875421"/>
          </a:xfrm>
          <a:prstGeom prst="rect">
            <a:avLst/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5" name="Picture 2" descr="Picture background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9509"/>
            <a:ext cx="890017" cy="89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E21AB49-BBC4-D50F-BB07-B2B5940FDD82}"/>
              </a:ext>
            </a:extLst>
          </p:cNvPr>
          <p:cNvSpPr txBox="1">
            <a:spLocks/>
          </p:cNvSpPr>
          <p:nvPr/>
        </p:nvSpPr>
        <p:spPr>
          <a:xfrm>
            <a:off x="2794052" y="171519"/>
            <a:ext cx="7493913" cy="431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этап – выход в полуфинал</a:t>
            </a:r>
          </a:p>
        </p:txBody>
      </p:sp>
      <p:sp>
        <p:nvSpPr>
          <p:cNvPr id="9" name="Прямоугольник: скругленные углы 10">
            <a:extLst>
              <a:ext uri="{FF2B5EF4-FFF2-40B4-BE49-F238E27FC236}">
                <a16:creationId xmlns:a16="http://schemas.microsoft.com/office/drawing/2014/main" id="{D6991DB4-2514-DC8F-0EEE-991944586FA6}"/>
              </a:ext>
            </a:extLst>
          </p:cNvPr>
          <p:cNvSpPr/>
          <p:nvPr/>
        </p:nvSpPr>
        <p:spPr>
          <a:xfrm>
            <a:off x="4333510" y="1167815"/>
            <a:ext cx="2207498" cy="1412347"/>
          </a:xfrm>
          <a:prstGeom prst="roundRect">
            <a:avLst/>
          </a:prstGeom>
          <a:noFill/>
          <a:ln w="22225">
            <a:solidFill>
              <a:srgbClr val="4D4D4F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10">
            <a:extLst>
              <a:ext uri="{FF2B5EF4-FFF2-40B4-BE49-F238E27FC236}">
                <a16:creationId xmlns:a16="http://schemas.microsoft.com/office/drawing/2014/main" id="{D6991DB4-2514-DC8F-0EEE-991944586FA6}"/>
              </a:ext>
            </a:extLst>
          </p:cNvPr>
          <p:cNvSpPr/>
          <p:nvPr/>
        </p:nvSpPr>
        <p:spPr>
          <a:xfrm>
            <a:off x="4333510" y="4418171"/>
            <a:ext cx="2207498" cy="1379434"/>
          </a:xfrm>
          <a:prstGeom prst="roundRect">
            <a:avLst/>
          </a:prstGeom>
          <a:noFill/>
          <a:ln w="22225">
            <a:solidFill>
              <a:srgbClr val="4D4D4F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41140C5-A85E-1270-E2BE-DC509B353E11}"/>
              </a:ext>
            </a:extLst>
          </p:cNvPr>
          <p:cNvSpPr/>
          <p:nvPr/>
        </p:nvSpPr>
        <p:spPr>
          <a:xfrm>
            <a:off x="-2235" y="3220124"/>
            <a:ext cx="12192000" cy="875421"/>
          </a:xfrm>
          <a:prstGeom prst="rect">
            <a:avLst/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3" name="Picture 2" descr="Picture background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20124"/>
            <a:ext cx="890017" cy="89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CE21AB49-BBC4-D50F-BB07-B2B5940FDD82}"/>
              </a:ext>
            </a:extLst>
          </p:cNvPr>
          <p:cNvSpPr txBox="1">
            <a:spLocks/>
          </p:cNvSpPr>
          <p:nvPr/>
        </p:nvSpPr>
        <p:spPr>
          <a:xfrm>
            <a:off x="2854346" y="3429000"/>
            <a:ext cx="5982104" cy="431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шанс – игры в круг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10492" y="4626320"/>
            <a:ext cx="185760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19:30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L2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20:15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L1-L3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21:00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L2-L3</a:t>
            </a:r>
          </a:p>
          <a:p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2F9546-68CC-434E-6892-4BFB5A03DBEA}"/>
              </a:ext>
            </a:extLst>
          </p:cNvPr>
          <p:cNvSpPr txBox="1"/>
          <p:nvPr/>
        </p:nvSpPr>
        <p:spPr>
          <a:xfrm>
            <a:off x="1553628" y="1357808"/>
            <a:ext cx="24808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ИИЯ,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.04.202</a:t>
            </a:r>
            <a:r>
              <a:rPr lang="en-US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529D8704-F5DF-9E32-B8FE-619172E38B88}"/>
              </a:ext>
            </a:extLst>
          </p:cNvPr>
          <p:cNvSpPr/>
          <p:nvPr/>
        </p:nvSpPr>
        <p:spPr>
          <a:xfrm rot="5400000">
            <a:off x="945704" y="1305862"/>
            <a:ext cx="329682" cy="434109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7193219A-8E69-D931-1F4E-CBDA92B5DFBD}"/>
              </a:ext>
            </a:extLst>
          </p:cNvPr>
          <p:cNvSpPr/>
          <p:nvPr/>
        </p:nvSpPr>
        <p:spPr>
          <a:xfrm>
            <a:off x="6793345" y="1617077"/>
            <a:ext cx="978408" cy="48463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08258F-CBD8-04F7-D2B0-234FC41CE2E9}"/>
              </a:ext>
            </a:extLst>
          </p:cNvPr>
          <p:cNvSpPr txBox="1"/>
          <p:nvPr/>
        </p:nvSpPr>
        <p:spPr>
          <a:xfrm>
            <a:off x="7922564" y="1642908"/>
            <a:ext cx="426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победители игр выходят в полуфинал</a:t>
            </a:r>
          </a:p>
        </p:txBody>
      </p:sp>
      <p:sp>
        <p:nvSpPr>
          <p:cNvPr id="11" name="Равнобедренный треугольник 10">
            <a:extLst>
              <a:ext uri="{FF2B5EF4-FFF2-40B4-BE49-F238E27FC236}">
                <a16:creationId xmlns:a16="http://schemas.microsoft.com/office/drawing/2014/main" id="{FE014C92-09BA-D8D4-03A7-D304297B6933}"/>
              </a:ext>
            </a:extLst>
          </p:cNvPr>
          <p:cNvSpPr/>
          <p:nvPr/>
        </p:nvSpPr>
        <p:spPr>
          <a:xfrm rot="5400000">
            <a:off x="945704" y="4683294"/>
            <a:ext cx="329682" cy="434109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5D21A8-8ED5-4CD1-362D-FDD4CBB1B05B}"/>
              </a:ext>
            </a:extLst>
          </p:cNvPr>
          <p:cNvSpPr txBox="1"/>
          <p:nvPr/>
        </p:nvSpPr>
        <p:spPr>
          <a:xfrm>
            <a:off x="1452753" y="4738556"/>
            <a:ext cx="23084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ИИЯ,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.04.202</a:t>
            </a:r>
            <a:r>
              <a:rPr lang="en-US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D04E4B-44E7-3263-50C1-B0285D9D9A77}"/>
              </a:ext>
            </a:extLst>
          </p:cNvPr>
          <p:cNvSpPr txBox="1"/>
          <p:nvPr/>
        </p:nvSpPr>
        <p:spPr>
          <a:xfrm>
            <a:off x="7971664" y="4845712"/>
            <a:ext cx="35104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место выходит в полуфинал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трелка: вправо 21">
            <a:extLst>
              <a:ext uri="{FF2B5EF4-FFF2-40B4-BE49-F238E27FC236}">
                <a16:creationId xmlns:a16="http://schemas.microsoft.com/office/drawing/2014/main" id="{982385AC-C0B5-D4A4-8BA0-FC61EAF2DB90}"/>
              </a:ext>
            </a:extLst>
          </p:cNvPr>
          <p:cNvSpPr/>
          <p:nvPr/>
        </p:nvSpPr>
        <p:spPr>
          <a:xfrm>
            <a:off x="6767132" y="4803451"/>
            <a:ext cx="978408" cy="48463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DCB530-0BF8-AB24-39FC-89F3D6B8B75C}"/>
              </a:ext>
            </a:extLst>
          </p:cNvPr>
          <p:cNvSpPr txBox="1"/>
          <p:nvPr/>
        </p:nvSpPr>
        <p:spPr>
          <a:xfrm>
            <a:off x="1563096" y="1790473"/>
            <a:ext cx="19085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Малый Казённый переулок 5Б</a:t>
            </a:r>
            <a:endParaRPr lang="ru-RU" sz="1800" b="1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C5C22D-80E4-22B6-FE51-FDD99F2676CB}"/>
              </a:ext>
            </a:extLst>
          </p:cNvPr>
          <p:cNvSpPr txBox="1"/>
          <p:nvPr/>
        </p:nvSpPr>
        <p:spPr>
          <a:xfrm>
            <a:off x="1553628" y="5334339"/>
            <a:ext cx="19085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Малый Казённый переулок 5Б</a:t>
            </a:r>
            <a:endParaRPr lang="ru-RU" sz="1800" b="1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Равнобедренный треугольник 22">
            <a:extLst>
              <a:ext uri="{FF2B5EF4-FFF2-40B4-BE49-F238E27FC236}">
                <a16:creationId xmlns:a16="http://schemas.microsoft.com/office/drawing/2014/main" id="{8C16C355-5FEA-0ED5-75EF-4DFF6682E102}"/>
              </a:ext>
            </a:extLst>
          </p:cNvPr>
          <p:cNvSpPr/>
          <p:nvPr/>
        </p:nvSpPr>
        <p:spPr>
          <a:xfrm rot="5400000">
            <a:off x="9074365" y="2579973"/>
            <a:ext cx="179435" cy="206013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FD67731-4D3B-E074-ACC2-F65817D1F219}"/>
              </a:ext>
            </a:extLst>
          </p:cNvPr>
          <p:cNvSpPr txBox="1"/>
          <p:nvPr/>
        </p:nvSpPr>
        <p:spPr>
          <a:xfrm>
            <a:off x="9119853" y="2477835"/>
            <a:ext cx="307214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А1, А2, Б1, Б2, В1, В2 – команды,</a:t>
            </a:r>
          </a:p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занявшие первые и вторые места </a:t>
            </a:r>
          </a:p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таблице игр в своих  группах</a:t>
            </a:r>
            <a:endParaRPr lang="ru-RU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0876D7B-6ABC-4A6E-18EB-C8AB13BEBC1E}"/>
              </a:ext>
            </a:extLst>
          </p:cNvPr>
          <p:cNvSpPr txBox="1"/>
          <p:nvPr/>
        </p:nvSpPr>
        <p:spPr>
          <a:xfrm>
            <a:off x="9396945" y="6117982"/>
            <a:ext cx="30133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L1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L2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L3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команды,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проигравшие во 2 этапе Кубка</a:t>
            </a:r>
            <a:endParaRPr lang="ru-RU" sz="1400" dirty="0"/>
          </a:p>
        </p:txBody>
      </p:sp>
      <p:sp>
        <p:nvSpPr>
          <p:cNvPr id="27" name="Равнобедренный треугольник 26">
            <a:extLst>
              <a:ext uri="{FF2B5EF4-FFF2-40B4-BE49-F238E27FC236}">
                <a16:creationId xmlns:a16="http://schemas.microsoft.com/office/drawing/2014/main" id="{D23CEF53-A215-0CFC-DE6B-984C8CB219B0}"/>
              </a:ext>
            </a:extLst>
          </p:cNvPr>
          <p:cNvSpPr/>
          <p:nvPr/>
        </p:nvSpPr>
        <p:spPr>
          <a:xfrm rot="5400000">
            <a:off x="9074365" y="6104693"/>
            <a:ext cx="179435" cy="206013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362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3955A-9D3D-441C-90C6-A932A3011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AC7F6AB-D445-40E4-E856-97758424DBB9}"/>
              </a:ext>
            </a:extLst>
          </p:cNvPr>
          <p:cNvSpPr txBox="1"/>
          <p:nvPr/>
        </p:nvSpPr>
        <p:spPr>
          <a:xfrm>
            <a:off x="5404244" y="2555820"/>
            <a:ext cx="23543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Полуфинал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17:30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W1 – W2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18:15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W3 – WL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19:00 За 3 место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19:45 За 1 место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20:45 награждение</a:t>
            </a:r>
            <a:endParaRPr lang="ru-RU" sz="11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20D87386-2CCD-74B8-3AC1-7548649404DB}"/>
              </a:ext>
            </a:extLst>
          </p:cNvPr>
          <p:cNvSpPr/>
          <p:nvPr/>
        </p:nvSpPr>
        <p:spPr>
          <a:xfrm>
            <a:off x="2115127" y="2400719"/>
            <a:ext cx="8497455" cy="3172524"/>
          </a:xfrm>
          <a:prstGeom prst="roundRect">
            <a:avLst/>
          </a:prstGeom>
          <a:noFill/>
          <a:ln w="22225">
            <a:solidFill>
              <a:srgbClr val="4D4D4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4F1F07-552F-FDAB-58FA-2463118A8900}"/>
              </a:ext>
            </a:extLst>
          </p:cNvPr>
          <p:cNvSpPr txBox="1"/>
          <p:nvPr/>
        </p:nvSpPr>
        <p:spPr>
          <a:xfrm>
            <a:off x="1313510" y="1432858"/>
            <a:ext cx="34247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ИИЯ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Малый Казённый переулок 5Б</a:t>
            </a:r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6C04751-D84D-CFA7-099A-2A91FDAC192F}"/>
              </a:ext>
            </a:extLst>
          </p:cNvPr>
          <p:cNvSpPr/>
          <p:nvPr/>
        </p:nvSpPr>
        <p:spPr>
          <a:xfrm>
            <a:off x="0" y="-9509"/>
            <a:ext cx="12192000" cy="875421"/>
          </a:xfrm>
          <a:prstGeom prst="rect">
            <a:avLst/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5" name="Picture 2" descr="Picture background">
            <a:extLst>
              <a:ext uri="{FF2B5EF4-FFF2-40B4-BE49-F238E27FC236}">
                <a16:creationId xmlns:a16="http://schemas.microsoft.com/office/drawing/2014/main" id="{D3AF351B-4D7D-2DE6-E22B-2F033E93C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8274"/>
            <a:ext cx="890017" cy="89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0F621AA-4661-EE6A-645F-B956BFB3E437}"/>
              </a:ext>
            </a:extLst>
          </p:cNvPr>
          <p:cNvSpPr txBox="1">
            <a:spLocks/>
          </p:cNvSpPr>
          <p:nvPr/>
        </p:nvSpPr>
        <p:spPr>
          <a:xfrm>
            <a:off x="4084690" y="168090"/>
            <a:ext cx="5982104" cy="431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Финал четырёх</a:t>
            </a:r>
          </a:p>
        </p:txBody>
      </p:sp>
      <p:sp>
        <p:nvSpPr>
          <p:cNvPr id="2" name="Равнобедренный треугольник 1">
            <a:extLst>
              <a:ext uri="{FF2B5EF4-FFF2-40B4-BE49-F238E27FC236}">
                <a16:creationId xmlns:a16="http://schemas.microsoft.com/office/drawing/2014/main" id="{6FFD59D8-3835-93B7-F6D0-F5DF55D3E61A}"/>
              </a:ext>
            </a:extLst>
          </p:cNvPr>
          <p:cNvSpPr/>
          <p:nvPr/>
        </p:nvSpPr>
        <p:spPr>
          <a:xfrm rot="5400000">
            <a:off x="931613" y="1459197"/>
            <a:ext cx="329682" cy="434109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AEF861-CFDA-4E16-5B5E-E68E6936E987}"/>
              </a:ext>
            </a:extLst>
          </p:cNvPr>
          <p:cNvSpPr txBox="1"/>
          <p:nvPr/>
        </p:nvSpPr>
        <p:spPr>
          <a:xfrm>
            <a:off x="879399" y="1039342"/>
            <a:ext cx="16698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25.04.2026 (сб)</a:t>
            </a:r>
            <a:endParaRPr lang="ru-RU" dirty="0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D6EF0960-FED5-B6D3-2D4C-85BE21CEAB5E}"/>
              </a:ext>
            </a:extLst>
          </p:cNvPr>
          <p:cNvSpPr/>
          <p:nvPr/>
        </p:nvSpPr>
        <p:spPr>
          <a:xfrm rot="5400000">
            <a:off x="1019617" y="5904998"/>
            <a:ext cx="179435" cy="206013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C4E369-EB99-CDC8-9562-86E1B3F90954}"/>
              </a:ext>
            </a:extLst>
          </p:cNvPr>
          <p:cNvSpPr txBox="1"/>
          <p:nvPr/>
        </p:nvSpPr>
        <p:spPr>
          <a:xfrm>
            <a:off x="1244016" y="5894773"/>
            <a:ext cx="43186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W1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W2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W3 –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победители игр 2 этапа Кубка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WL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победитель группового этапа 2 шанса Кубка </a:t>
            </a:r>
            <a:endParaRPr lang="ru-RU" sz="1400" dirty="0"/>
          </a:p>
        </p:txBody>
      </p:sp>
      <p:pic>
        <p:nvPicPr>
          <p:cNvPr id="3" name="Picture 2" descr="Picture background">
            <a:extLst>
              <a:ext uri="{FF2B5EF4-FFF2-40B4-BE49-F238E27FC236}">
                <a16:creationId xmlns:a16="http://schemas.microsoft.com/office/drawing/2014/main" id="{F6CB0CBE-A1E5-C5E1-F579-DA379D45C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448" y="625310"/>
            <a:ext cx="1479679" cy="1334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2186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28A891BD-D6A6-34D5-1019-3F0F69C9293D}"/>
              </a:ext>
            </a:extLst>
          </p:cNvPr>
          <p:cNvSpPr txBox="1"/>
          <p:nvPr/>
        </p:nvSpPr>
        <p:spPr>
          <a:xfrm>
            <a:off x="1313510" y="1432858"/>
            <a:ext cx="34247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ИИЯ 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Малый Казённый переулок 5Б</a:t>
            </a:r>
            <a:endParaRPr lang="ru-RU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41140C5-A85E-1270-E2BE-DC509B353E11}"/>
              </a:ext>
            </a:extLst>
          </p:cNvPr>
          <p:cNvSpPr/>
          <p:nvPr/>
        </p:nvSpPr>
        <p:spPr>
          <a:xfrm>
            <a:off x="0" y="-9509"/>
            <a:ext cx="12192000" cy="875421"/>
          </a:xfrm>
          <a:prstGeom prst="rect">
            <a:avLst/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5" name="Picture 2" descr="Picture background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8274"/>
            <a:ext cx="890017" cy="89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E21AB49-BBC4-D50F-BB07-B2B5940FDD82}"/>
              </a:ext>
            </a:extLst>
          </p:cNvPr>
          <p:cNvSpPr txBox="1">
            <a:spLocks/>
          </p:cNvSpPr>
          <p:nvPr/>
        </p:nvSpPr>
        <p:spPr>
          <a:xfrm>
            <a:off x="4084690" y="168090"/>
            <a:ext cx="5982104" cy="431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Награждение</a:t>
            </a:r>
          </a:p>
        </p:txBody>
      </p:sp>
      <p:sp>
        <p:nvSpPr>
          <p:cNvPr id="2" name="Равнобедренный треугольник 1">
            <a:extLst>
              <a:ext uri="{FF2B5EF4-FFF2-40B4-BE49-F238E27FC236}">
                <a16:creationId xmlns:a16="http://schemas.microsoft.com/office/drawing/2014/main" id="{72079D4D-61B3-DA4F-54B0-AA2F5310D704}"/>
              </a:ext>
            </a:extLst>
          </p:cNvPr>
          <p:cNvSpPr/>
          <p:nvPr/>
        </p:nvSpPr>
        <p:spPr>
          <a:xfrm rot="5400000">
            <a:off x="931613" y="1459197"/>
            <a:ext cx="329682" cy="434109"/>
          </a:xfrm>
          <a:prstGeom prst="triangle">
            <a:avLst>
              <a:gd name="adj" fmla="val 50000"/>
            </a:avLst>
          </a:prstGeom>
          <a:solidFill>
            <a:srgbClr val="EE35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D2186A-19F3-0A05-78D5-A787E6474E3E}"/>
              </a:ext>
            </a:extLst>
          </p:cNvPr>
          <p:cNvSpPr txBox="1"/>
          <p:nvPr/>
        </p:nvSpPr>
        <p:spPr>
          <a:xfrm>
            <a:off x="879399" y="1039342"/>
            <a:ext cx="16698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ru-RU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.04.2026 (сб)</a:t>
            </a:r>
            <a:endParaRPr lang="ru-RU" dirty="0"/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A7A123E-7F65-7968-9572-03879AE14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454" y="2576160"/>
            <a:ext cx="3055182" cy="3389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6BE1A4-45B7-F552-D99F-2FE17066352B}"/>
              </a:ext>
            </a:extLst>
          </p:cNvPr>
          <p:cNvSpPr txBox="1"/>
          <p:nvPr/>
        </p:nvSpPr>
        <p:spPr>
          <a:xfrm>
            <a:off x="5264728" y="1113171"/>
            <a:ext cx="6428509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Награждение участников и призеров</a:t>
            </a:r>
          </a:p>
          <a:p>
            <a:pPr indent="450215" algn="ctr"/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золотые медали, дипломы I степени и ценные призы – команде-победителю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серебряные медали, дипломы II степени и ценные призы – команде, занявшей второе место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бронзовые медали, дипломы III степени и ценные призы – команде, занявшей третье место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0215" algn="just"/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Команда, занявшая I место, помимо вышеперечисленных наград, получит главный трофей турнира –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Кубок МГПУ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450215" algn="just"/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убок 2025 года был передан команде победителей – ИЕСТ</a:t>
            </a:r>
          </a:p>
          <a:p>
            <a:pPr indent="450215" algn="just"/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еперь 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будет разыгран среди новых команд  учебных структурных подразделений Университета и передан на хранение до следующего года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3865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513</Words>
  <Application>Microsoft Office PowerPoint</Application>
  <PresentationFormat>Широкоэкранный</PresentationFormat>
  <Paragraphs>128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 Бородкин</dc:creator>
  <cp:lastModifiedBy>Шарапова Елизавета</cp:lastModifiedBy>
  <cp:revision>16</cp:revision>
  <dcterms:created xsi:type="dcterms:W3CDTF">2023-11-07T21:04:10Z</dcterms:created>
  <dcterms:modified xsi:type="dcterms:W3CDTF">2026-03-24T05:37:13Z</dcterms:modified>
</cp:coreProperties>
</file>