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737870" cy="6858000"/>
          </a:xfrm>
          <a:custGeom>
            <a:avLst/>
            <a:gdLst/>
            <a:ahLst/>
            <a:cxnLst/>
            <a:rect l="l" t="t" r="r" b="b"/>
            <a:pathLst>
              <a:path w="737870" h="6858000">
                <a:moveTo>
                  <a:pt x="737362" y="0"/>
                </a:moveTo>
                <a:lnTo>
                  <a:pt x="0" y="0"/>
                </a:lnTo>
                <a:lnTo>
                  <a:pt x="0" y="6858000"/>
                </a:lnTo>
                <a:lnTo>
                  <a:pt x="737362" y="6858000"/>
                </a:lnTo>
                <a:lnTo>
                  <a:pt x="737362" y="0"/>
                </a:lnTo>
                <a:close/>
              </a:path>
            </a:pathLst>
          </a:custGeom>
          <a:solidFill>
            <a:srgbClr val="DB342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98307" y="656844"/>
            <a:ext cx="877824" cy="86867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0268" y="2424683"/>
            <a:ext cx="8523732" cy="122834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20111" y="3028188"/>
            <a:ext cx="5157216" cy="1229868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92907" y="3631691"/>
            <a:ext cx="4457700" cy="12283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92200" y="1230579"/>
            <a:ext cx="6054090" cy="331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37870" cy="6858000"/>
          </a:xfrm>
          <a:custGeom>
            <a:avLst/>
            <a:gdLst/>
            <a:ahLst/>
            <a:cxnLst/>
            <a:rect l="l" t="t" r="r" b="b"/>
            <a:pathLst>
              <a:path w="737870" h="6858000">
                <a:moveTo>
                  <a:pt x="737362" y="0"/>
                </a:moveTo>
                <a:lnTo>
                  <a:pt x="0" y="0"/>
                </a:lnTo>
                <a:lnTo>
                  <a:pt x="0" y="6858000"/>
                </a:lnTo>
                <a:lnTo>
                  <a:pt x="737362" y="6858000"/>
                </a:lnTo>
                <a:lnTo>
                  <a:pt x="737362" y="0"/>
                </a:lnTo>
                <a:close/>
              </a:path>
            </a:pathLst>
          </a:custGeom>
          <a:solidFill>
            <a:srgbClr val="DB342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98307" y="661416"/>
            <a:ext cx="873251" cy="8641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7691" y="275666"/>
            <a:ext cx="7468616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0513" y="1904212"/>
            <a:ext cx="7828915" cy="2862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1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mgpu.ru/voinskij-uchet/" TargetMode="External"/><Relationship Id="rId2" Type="http://schemas.openxmlformats.org/officeDocument/2006/relationships/hyperlink" Target="https://my.mgpu.r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OdintzovaI@mgpu.ru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://www.mos.r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fed@mgpu.r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distant@mgpu.ru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spirantura@mgpu.ru" TargetMode="External"/><Relationship Id="rId2" Type="http://schemas.openxmlformats.org/officeDocument/2006/relationships/hyperlink" Target="http://www.mgpu.ru/offices/aspirant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4183" y="2575001"/>
            <a:ext cx="7896859" cy="1904364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065" marR="5080" algn="ctr">
              <a:lnSpc>
                <a:spcPct val="90000"/>
              </a:lnSpc>
              <a:spcBef>
                <a:spcPts val="635"/>
              </a:spcBef>
            </a:pPr>
            <a:r>
              <a:rPr sz="440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ОБУЧЕНИЕ</a:t>
            </a:r>
            <a:r>
              <a:rPr sz="4400" spc="-13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4400" dirty="0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sz="4400" spc="-114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44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АСПИРАНТУРЕ </a:t>
            </a:r>
            <a:r>
              <a:rPr sz="4400" spc="-35" dirty="0">
                <a:solidFill>
                  <a:srgbClr val="C00000"/>
                </a:solidFill>
                <a:latin typeface="Microsoft Sans Serif"/>
                <a:cs typeface="Microsoft Sans Serif"/>
              </a:rPr>
              <a:t>МОСКОВСКОГО </a:t>
            </a:r>
            <a:r>
              <a:rPr sz="4400" spc="-80" dirty="0">
                <a:solidFill>
                  <a:srgbClr val="C00000"/>
                </a:solidFill>
                <a:latin typeface="Microsoft Sans Serif"/>
                <a:cs typeface="Microsoft Sans Serif"/>
              </a:rPr>
              <a:t>ГОРОДСКОГО</a:t>
            </a:r>
            <a:endParaRPr sz="4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0259" y="621283"/>
            <a:ext cx="6623684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7135" marR="5080" indent="-1195070">
              <a:lnSpc>
                <a:spcPct val="100000"/>
              </a:lnSpc>
              <a:spcBef>
                <a:spcPts val="105"/>
              </a:spcBef>
            </a:pPr>
            <a:r>
              <a:rPr sz="2000" b="1" spc="-45" dirty="0">
                <a:latin typeface="Calibri"/>
                <a:cs typeface="Calibri"/>
              </a:rPr>
              <a:t>Государственное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автономное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образовательное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учреждение </a:t>
            </a:r>
            <a:r>
              <a:rPr sz="2000" b="1" dirty="0">
                <a:latin typeface="Calibri"/>
                <a:cs typeface="Calibri"/>
              </a:rPr>
              <a:t>высшего</a:t>
            </a:r>
            <a:r>
              <a:rPr sz="2000" b="1" spc="-1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образования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города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Москвы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2200" y="1230579"/>
            <a:ext cx="60540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«Московский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spc="-35" dirty="0">
                <a:latin typeface="Calibri"/>
                <a:cs typeface="Calibri"/>
              </a:rPr>
              <a:t>городской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педагогический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университет»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78204" y="509396"/>
            <a:ext cx="6244590" cy="95885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505"/>
              </a:spcBef>
            </a:pPr>
            <a:r>
              <a:rPr sz="3200" dirty="0">
                <a:latin typeface="Arial"/>
                <a:cs typeface="Arial"/>
              </a:rPr>
              <a:t>Аспирантура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–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третий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уровень </a:t>
            </a:r>
            <a:r>
              <a:rPr sz="3200" dirty="0">
                <a:latin typeface="Arial"/>
                <a:cs typeface="Arial"/>
              </a:rPr>
              <a:t>высшего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образования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25092" y="1964512"/>
            <a:ext cx="7242175" cy="37947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92405" marR="187960" indent="96520" algn="ctr">
              <a:lnSpc>
                <a:spcPct val="85200"/>
              </a:lnSpc>
              <a:spcBef>
                <a:spcPts val="459"/>
              </a:spcBef>
            </a:pP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учетом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вступления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силу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1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сентября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2013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года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ФЗ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от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29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декабря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2012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80" dirty="0">
                <a:solidFill>
                  <a:srgbClr val="3A3B39"/>
                </a:solidFill>
                <a:latin typeface="Cambria Math"/>
                <a:cs typeface="Cambria Math"/>
              </a:rPr>
              <a:t>г.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N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273-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ФЗ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«Об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образовании</a:t>
            </a:r>
            <a:r>
              <a:rPr sz="2000" spc="-8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Российской Федерации»,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аспирантура</a:t>
            </a:r>
            <a:r>
              <a:rPr sz="2000" spc="-9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как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форма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подготовки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научных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и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научно-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педагогических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кадров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является</a:t>
            </a:r>
            <a:r>
              <a:rPr sz="2000" spc="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третьим</a:t>
            </a:r>
            <a:r>
              <a:rPr sz="2000" spc="-1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уровнем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высшего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образования,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идущим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после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бакалавриата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endParaRPr sz="2000" dirty="0">
              <a:latin typeface="Cambria Math"/>
              <a:cs typeface="Cambria Math"/>
            </a:endParaRPr>
          </a:p>
          <a:p>
            <a:pPr algn="ctr">
              <a:lnSpc>
                <a:spcPts val="2330"/>
              </a:lnSpc>
            </a:pP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магистратуры/специалитета</a:t>
            </a:r>
            <a:endParaRPr sz="2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2000" dirty="0">
              <a:latin typeface="Cambria Math"/>
              <a:cs typeface="Cambria Math"/>
            </a:endParaRPr>
          </a:p>
          <a:p>
            <a:pPr marL="2158365" marR="786765" indent="-1733550">
              <a:lnSpc>
                <a:spcPct val="70000"/>
              </a:lnSpc>
            </a:pP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Цель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освоения</a:t>
            </a:r>
            <a:r>
              <a:rPr sz="2000" spc="-8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программ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аспирантуры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–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подготовка диссертации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к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защите</a:t>
            </a:r>
            <a:endParaRPr sz="2000" dirty="0">
              <a:latin typeface="Cambria Math"/>
              <a:cs typeface="Cambria Math"/>
            </a:endParaRPr>
          </a:p>
          <a:p>
            <a:pPr marL="2540" algn="ctr">
              <a:lnSpc>
                <a:spcPts val="2039"/>
              </a:lnSpc>
              <a:spcBef>
                <a:spcPts val="1680"/>
              </a:spcBef>
            </a:pP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Программа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аспирантуры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завершается</a:t>
            </a:r>
            <a:r>
              <a:rPr sz="2000" spc="-9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итоговой</a:t>
            </a:r>
            <a:endParaRPr sz="2000" dirty="0">
              <a:latin typeface="Cambria Math"/>
              <a:cs typeface="Cambria Math"/>
            </a:endParaRPr>
          </a:p>
          <a:p>
            <a:pPr marL="2540" algn="ctr">
              <a:lnSpc>
                <a:spcPts val="1680"/>
              </a:lnSpc>
            </a:pP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аттестацией,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выдается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заключение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о</a:t>
            </a:r>
            <a:r>
              <a:rPr sz="2000" spc="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соответствии</a:t>
            </a:r>
            <a:endParaRPr sz="2000" dirty="0">
              <a:latin typeface="Cambria Math"/>
              <a:cs typeface="Cambria Math"/>
            </a:endParaRPr>
          </a:p>
          <a:p>
            <a:pPr algn="ctr">
              <a:lnSpc>
                <a:spcPts val="1680"/>
              </a:lnSpc>
            </a:pP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диссертации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критериям,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установленным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соответствии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</a:t>
            </a:r>
            <a:r>
              <a:rPr sz="2000" spc="-1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ФЗ</a:t>
            </a:r>
            <a:endParaRPr sz="2000" dirty="0">
              <a:latin typeface="Cambria Math"/>
              <a:cs typeface="Cambria Math"/>
            </a:endParaRPr>
          </a:p>
          <a:p>
            <a:pPr marL="12700" marR="5080" algn="ctr">
              <a:lnSpc>
                <a:spcPct val="70000"/>
              </a:lnSpc>
              <a:spcBef>
                <a:spcPts val="360"/>
              </a:spcBef>
            </a:pP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«О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науке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государственной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научно-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технической</a:t>
            </a:r>
            <a:r>
              <a:rPr sz="2000" spc="3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политике»,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и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свидетельство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об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окончании</a:t>
            </a:r>
            <a:r>
              <a:rPr sz="2000" spc="-9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аспирантуры</a:t>
            </a:r>
            <a:endParaRPr sz="20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0137" y="596011"/>
            <a:ext cx="6243955" cy="95885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505"/>
              </a:spcBef>
            </a:pPr>
            <a:r>
              <a:rPr sz="3200" dirty="0">
                <a:latin typeface="Arial"/>
                <a:cs typeface="Arial"/>
              </a:rPr>
              <a:t>Аспирантура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–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третий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уровень </a:t>
            </a:r>
            <a:r>
              <a:rPr sz="3200" dirty="0">
                <a:latin typeface="Arial"/>
                <a:cs typeface="Arial"/>
              </a:rPr>
              <a:t>высшего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образования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7374" y="1887829"/>
            <a:ext cx="7695565" cy="3568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40080" marR="452120" algn="ctr">
              <a:lnSpc>
                <a:spcPct val="125099"/>
              </a:lnSpc>
              <a:spcBef>
                <a:spcPts val="95"/>
              </a:spcBef>
            </a:pP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01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сентября</a:t>
            </a:r>
            <a:r>
              <a:rPr sz="2000" spc="-9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2022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года</a:t>
            </a:r>
            <a:r>
              <a:rPr sz="2000" spc="-1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освоение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программ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аспирантуры осуществляется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 по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научным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специальностям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endParaRPr sz="2000">
              <a:latin typeface="Cambria Math"/>
              <a:cs typeface="Cambria Math"/>
            </a:endParaRPr>
          </a:p>
          <a:p>
            <a:pPr marL="1071245" marR="880744" algn="ctr">
              <a:lnSpc>
                <a:spcPct val="125000"/>
              </a:lnSpc>
            </a:pP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соответствии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</a:t>
            </a:r>
            <a:r>
              <a:rPr sz="2000" spc="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Федеральными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государственными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требованиями</a:t>
            </a:r>
            <a:endParaRPr sz="20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2000">
              <a:latin typeface="Cambria Math"/>
              <a:cs typeface="Cambria Math"/>
            </a:endParaRPr>
          </a:p>
          <a:p>
            <a:pPr marL="67310" marR="5080" indent="263525">
              <a:lnSpc>
                <a:spcPct val="108500"/>
              </a:lnSpc>
            </a:pP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На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основании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приказа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Минобрнауки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России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от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20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октября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2021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года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№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951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срок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освоения</a:t>
            </a:r>
            <a:r>
              <a:rPr sz="2000" spc="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программ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аспирантуры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очной</a:t>
            </a:r>
            <a:r>
              <a:rPr sz="2000" spc="-9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форме</a:t>
            </a:r>
            <a:endParaRPr sz="2000">
              <a:latin typeface="Cambria Math"/>
              <a:cs typeface="Cambria Math"/>
            </a:endParaRPr>
          </a:p>
          <a:p>
            <a:pPr marL="743585">
              <a:lnSpc>
                <a:spcPct val="100000"/>
              </a:lnSpc>
              <a:spcBef>
                <a:spcPts val="85"/>
              </a:spcBef>
            </a:pP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обучения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составляет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4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года</a:t>
            </a:r>
            <a:r>
              <a:rPr sz="2000" spc="-114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по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научной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специальности</a:t>
            </a:r>
            <a:endParaRPr sz="20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1.1.5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 –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Математическая</a:t>
            </a:r>
            <a:r>
              <a:rPr sz="2000" spc="-8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логика,</a:t>
            </a:r>
            <a:r>
              <a:rPr sz="2000" spc="-8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алгебра,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теория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чисел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 дискретная</a:t>
            </a:r>
            <a:endParaRPr sz="2000">
              <a:latin typeface="Cambria Math"/>
              <a:cs typeface="Cambria Math"/>
            </a:endParaRPr>
          </a:p>
          <a:p>
            <a:pPr marL="3254375">
              <a:lnSpc>
                <a:spcPct val="100000"/>
              </a:lnSpc>
            </a:pP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математика</a:t>
            </a:r>
            <a:endParaRPr sz="20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5594" rIns="0" bIns="0" rtlCol="0">
            <a:spAutoFit/>
          </a:bodyPr>
          <a:lstStyle/>
          <a:p>
            <a:pPr marL="153035">
              <a:lnSpc>
                <a:spcPct val="100000"/>
              </a:lnSpc>
              <a:spcBef>
                <a:spcPts val="100"/>
              </a:spcBef>
            </a:pPr>
            <a:r>
              <a:rPr dirty="0"/>
              <a:t>О</a:t>
            </a:r>
            <a:r>
              <a:rPr spc="-95" dirty="0"/>
              <a:t> </a:t>
            </a:r>
            <a:r>
              <a:rPr spc="-10" dirty="0"/>
              <a:t>справках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1435" y="2057857"/>
            <a:ext cx="7322184" cy="15651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53110">
              <a:lnSpc>
                <a:spcPts val="2305"/>
              </a:lnSpc>
              <a:spcBef>
                <a:spcPts val="105"/>
              </a:spcBef>
            </a:pP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Вы</a:t>
            </a:r>
            <a:r>
              <a:rPr sz="2000" spc="-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можете</a:t>
            </a:r>
            <a:r>
              <a:rPr sz="2000" spc="-2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заказать</a:t>
            </a:r>
            <a:r>
              <a:rPr sz="2000" spc="-3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mbria Math"/>
                <a:cs typeface="Cambria Math"/>
              </a:rPr>
              <a:t>справку,</a:t>
            </a:r>
            <a:r>
              <a:rPr sz="2000" spc="-5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mbria Math"/>
                <a:cs typeface="Cambria Math"/>
              </a:rPr>
              <a:t>подтверждающую</a:t>
            </a:r>
            <a:r>
              <a:rPr sz="2000" spc="-3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u="sng" spc="-10" dirty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mbria Math"/>
                <a:cs typeface="Cambria Math"/>
              </a:rPr>
              <a:t>статус</a:t>
            </a:r>
            <a:endParaRPr sz="2000" dirty="0">
              <a:latin typeface="Cambria Math"/>
              <a:cs typeface="Cambria Math"/>
            </a:endParaRPr>
          </a:p>
          <a:p>
            <a:pPr marL="12700">
              <a:lnSpc>
                <a:spcPts val="2305"/>
              </a:lnSpc>
            </a:pPr>
            <a:r>
              <a:rPr lang="ru-RU" sz="2000" u="sng" dirty="0" smtClean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mbria Math"/>
                <a:cs typeface="Cambria Math"/>
              </a:rPr>
              <a:t>аспиранта</a:t>
            </a:r>
            <a:r>
              <a:rPr lang="en-US" sz="2000" u="sng" dirty="0" smtClean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mbria Math"/>
                <a:cs typeface="Cambria Math"/>
              </a:rPr>
              <a:t> </a:t>
            </a:r>
            <a:r>
              <a:rPr lang="ru-RU" sz="2000" dirty="0" smtClean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mbria Math"/>
                <a:cs typeface="Cambria Math"/>
              </a:rPr>
              <a:t>в личном кабинете (</a:t>
            </a:r>
            <a:r>
              <a:rPr lang="en-US" sz="2000" dirty="0" smtClean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mbria Math"/>
                <a:cs typeface="Cambria Math"/>
                <a:hlinkClick r:id="rId2"/>
              </a:rPr>
              <a:t>https://my.mgpu.ru/</a:t>
            </a:r>
            <a:r>
              <a:rPr lang="ru-RU" sz="2000" dirty="0" smtClean="0">
                <a:solidFill>
                  <a:srgbClr val="404040"/>
                </a:solidFill>
                <a:uFill>
                  <a:solidFill>
                    <a:srgbClr val="404040"/>
                  </a:solidFill>
                </a:uFill>
                <a:latin typeface="Cambria Math"/>
                <a:cs typeface="Cambria Math"/>
              </a:rPr>
              <a:t>) или </a:t>
            </a:r>
            <a:r>
              <a:rPr sz="2000" dirty="0" smtClean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2000" spc="-65" dirty="0" smtClean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предварительно</a:t>
            </a:r>
            <a:r>
              <a:rPr sz="2000" spc="-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позвонив</a:t>
            </a:r>
            <a:r>
              <a:rPr sz="2000" spc="-3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по</a:t>
            </a:r>
            <a:r>
              <a:rPr sz="2000" spc="-2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тел.</a:t>
            </a:r>
            <a:r>
              <a:rPr sz="2000" spc="-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8</a:t>
            </a:r>
            <a:r>
              <a:rPr sz="2000" spc="-2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(499)</a:t>
            </a:r>
            <a:r>
              <a:rPr sz="2000" spc="-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25" dirty="0" smtClean="0">
                <a:solidFill>
                  <a:srgbClr val="404040"/>
                </a:solidFill>
                <a:latin typeface="Cambria Math"/>
                <a:cs typeface="Cambria Math"/>
              </a:rPr>
              <a:t>181-69-59</a:t>
            </a:r>
            <a:endParaRPr lang="ru-RU" sz="2000" spc="-25" dirty="0" smtClean="0">
              <a:solidFill>
                <a:srgbClr val="404040"/>
              </a:solidFill>
              <a:latin typeface="Cambria Math"/>
              <a:cs typeface="Cambria Math"/>
            </a:endParaRPr>
          </a:p>
          <a:p>
            <a:pPr marL="12700">
              <a:lnSpc>
                <a:spcPts val="2305"/>
              </a:lnSpc>
            </a:pPr>
            <a:r>
              <a:rPr lang="ru-RU" sz="2000" spc="-25" dirty="0" smtClean="0">
                <a:solidFill>
                  <a:srgbClr val="404040"/>
                </a:solidFill>
                <a:latin typeface="Cambria Math"/>
                <a:cs typeface="Cambria Math"/>
              </a:rPr>
              <a:t>Срок изготовления справки – в течении 2-х рабочих дней.</a:t>
            </a:r>
            <a:endParaRPr sz="2000" dirty="0">
              <a:latin typeface="Cambria Math"/>
              <a:cs typeface="Cambria Math"/>
            </a:endParaRPr>
          </a:p>
          <a:p>
            <a:pPr marL="817244">
              <a:lnSpc>
                <a:spcPct val="100000"/>
              </a:lnSpc>
              <a:spcBef>
                <a:spcPts val="490"/>
              </a:spcBef>
            </a:pP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Справки</a:t>
            </a:r>
            <a:r>
              <a:rPr sz="2000" spc="-5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выдаются</a:t>
            </a:r>
            <a:r>
              <a:rPr sz="2000" spc="-2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в</a:t>
            </a:r>
            <a:r>
              <a:rPr sz="2000" spc="-2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кабинете</a:t>
            </a:r>
            <a:r>
              <a:rPr sz="2000" spc="-4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3511</a:t>
            </a:r>
            <a:r>
              <a:rPr sz="2000" spc="-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(5</a:t>
            </a:r>
            <a:r>
              <a:rPr sz="2000" spc="-3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этаж</a:t>
            </a:r>
            <a:r>
              <a:rPr sz="2000" spc="-9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-</a:t>
            </a:r>
            <a:r>
              <a:rPr sz="2000" spc="-4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mbria Math"/>
                <a:cs typeface="Cambria Math"/>
              </a:rPr>
              <a:t>переход)</a:t>
            </a:r>
            <a:endParaRPr sz="2000" dirty="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6136" y="3837559"/>
            <a:ext cx="7795464" cy="1699824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065" marR="5080" indent="-9525" algn="ctr">
              <a:lnSpc>
                <a:spcPts val="2210"/>
              </a:lnSpc>
              <a:spcBef>
                <a:spcPts val="335"/>
              </a:spcBef>
            </a:pPr>
            <a:r>
              <a:rPr sz="2000" spc="-25" dirty="0">
                <a:solidFill>
                  <a:srgbClr val="404040"/>
                </a:solidFill>
                <a:latin typeface="Cambria Math"/>
                <a:cs typeface="Cambria Math"/>
              </a:rPr>
              <a:t>Справку</a:t>
            </a:r>
            <a:r>
              <a:rPr sz="2000" spc="-7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об</a:t>
            </a:r>
            <a:r>
              <a:rPr sz="2000" spc="-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mbria Math"/>
                <a:cs typeface="Cambria Math"/>
              </a:rPr>
              <a:t>обучении</a:t>
            </a:r>
            <a:r>
              <a:rPr sz="2000" spc="-5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в</a:t>
            </a:r>
            <a:r>
              <a:rPr sz="2000" spc="2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mbria Math"/>
                <a:cs typeface="Cambria Math"/>
              </a:rPr>
              <a:t>аспирантуре,</a:t>
            </a:r>
            <a:r>
              <a:rPr sz="2000" spc="-4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mbria Math"/>
                <a:cs typeface="Cambria Math"/>
              </a:rPr>
              <a:t>выдаваемую </a:t>
            </a:r>
            <a:r>
              <a:rPr sz="2000" spc="-35" dirty="0">
                <a:solidFill>
                  <a:srgbClr val="404040"/>
                </a:solidFill>
                <a:latin typeface="Cambria Math"/>
                <a:cs typeface="Cambria Math"/>
              </a:rPr>
              <a:t>образовательным</a:t>
            </a:r>
            <a:r>
              <a:rPr sz="2000" spc="-6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mbria Math"/>
                <a:cs typeface="Cambria Math"/>
              </a:rPr>
              <a:t>учреждением</a:t>
            </a:r>
            <a:r>
              <a:rPr sz="2000" spc="1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u="sng" dirty="0">
                <a:solidFill>
                  <a:srgbClr val="404040"/>
                </a:solidFill>
                <a:uFill>
                  <a:solidFill>
                    <a:srgbClr val="3A3B39"/>
                  </a:solidFill>
                </a:uFill>
                <a:latin typeface="Cambria Math"/>
                <a:cs typeface="Cambria Math"/>
              </a:rPr>
              <a:t>для</a:t>
            </a:r>
            <a:r>
              <a:rPr sz="2000" u="sng" spc="55" dirty="0">
                <a:solidFill>
                  <a:srgbClr val="404040"/>
                </a:solidFill>
                <a:uFill>
                  <a:solidFill>
                    <a:srgbClr val="3A3B39"/>
                  </a:solidFill>
                </a:uFill>
                <a:latin typeface="Cambria Math"/>
                <a:cs typeface="Cambria Math"/>
              </a:rPr>
              <a:t> </a:t>
            </a:r>
            <a:r>
              <a:rPr sz="2000" u="sng" spc="-20" dirty="0">
                <a:solidFill>
                  <a:srgbClr val="404040"/>
                </a:solidFill>
                <a:uFill>
                  <a:solidFill>
                    <a:srgbClr val="3A3B39"/>
                  </a:solidFill>
                </a:uFill>
                <a:latin typeface="Cambria Math"/>
                <a:cs typeface="Cambria Math"/>
              </a:rPr>
              <a:t>представления</a:t>
            </a:r>
            <a:r>
              <a:rPr sz="2000" u="sng" spc="-25" dirty="0">
                <a:solidFill>
                  <a:srgbClr val="404040"/>
                </a:solidFill>
                <a:uFill>
                  <a:solidFill>
                    <a:srgbClr val="3A3B39"/>
                  </a:solidFill>
                </a:uFill>
                <a:latin typeface="Cambria Math"/>
                <a:cs typeface="Cambria Math"/>
              </a:rPr>
              <a:t> </a:t>
            </a:r>
            <a:r>
              <a:rPr sz="2000" u="sng" dirty="0">
                <a:solidFill>
                  <a:srgbClr val="404040"/>
                </a:solidFill>
                <a:uFill>
                  <a:solidFill>
                    <a:srgbClr val="3A3B39"/>
                  </a:solidFill>
                </a:uFill>
                <a:latin typeface="Cambria Math"/>
                <a:cs typeface="Cambria Math"/>
              </a:rPr>
              <a:t>в</a:t>
            </a:r>
            <a:r>
              <a:rPr sz="2000" u="sng" spc="45" dirty="0">
                <a:solidFill>
                  <a:srgbClr val="404040"/>
                </a:solidFill>
                <a:uFill>
                  <a:solidFill>
                    <a:srgbClr val="3A3B39"/>
                  </a:solidFill>
                </a:uFill>
                <a:latin typeface="Cambria Math"/>
                <a:cs typeface="Cambria Math"/>
              </a:rPr>
              <a:t> </a:t>
            </a:r>
            <a:r>
              <a:rPr sz="2000" u="sng" spc="-35" dirty="0">
                <a:solidFill>
                  <a:srgbClr val="404040"/>
                </a:solidFill>
                <a:uFill>
                  <a:solidFill>
                    <a:srgbClr val="3A3B39"/>
                  </a:solidFill>
                </a:uFill>
                <a:latin typeface="Cambria Math"/>
                <a:cs typeface="Cambria Math"/>
              </a:rPr>
              <a:t>военкомат</a:t>
            </a:r>
            <a:r>
              <a:rPr sz="2000" spc="-35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endParaRPr sz="2000" dirty="0">
              <a:latin typeface="Cambria Math"/>
              <a:cs typeface="Cambria Math"/>
            </a:endParaRPr>
          </a:p>
          <a:p>
            <a:pPr marR="4445" algn="ctr">
              <a:lnSpc>
                <a:spcPts val="2055"/>
              </a:lnSpc>
            </a:pP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Вы</a:t>
            </a:r>
            <a:r>
              <a:rPr sz="2000" spc="-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45" dirty="0">
                <a:solidFill>
                  <a:srgbClr val="404040"/>
                </a:solidFill>
                <a:latin typeface="Cambria Math"/>
                <a:cs typeface="Cambria Math"/>
              </a:rPr>
              <a:t>можете</a:t>
            </a:r>
            <a:r>
              <a:rPr sz="2000" spc="-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mbria Math"/>
                <a:cs typeface="Cambria Math"/>
              </a:rPr>
              <a:t>оформить</a:t>
            </a:r>
            <a:r>
              <a:rPr sz="2000" spc="-8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в</a:t>
            </a:r>
            <a:r>
              <a:rPr sz="2000" spc="-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404040"/>
                </a:solidFill>
                <a:latin typeface="Cambria Math"/>
                <a:cs typeface="Cambria Math"/>
              </a:rPr>
              <a:t>Отделе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по</a:t>
            </a:r>
            <a:r>
              <a:rPr sz="2000" spc="-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10" dirty="0" err="1">
                <a:solidFill>
                  <a:srgbClr val="404040"/>
                </a:solidFill>
                <a:latin typeface="Cambria Math"/>
                <a:cs typeface="Cambria Math"/>
              </a:rPr>
              <a:t>учету</a:t>
            </a:r>
            <a:r>
              <a:rPr sz="2000" spc="-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10" dirty="0" err="1" smtClean="0">
                <a:solidFill>
                  <a:srgbClr val="404040"/>
                </a:solidFill>
                <a:latin typeface="Cambria Math"/>
                <a:cs typeface="Cambria Math"/>
              </a:rPr>
              <a:t>военнообязанных</a:t>
            </a:r>
            <a:endParaRPr lang="ru-RU" sz="2000" spc="-10" dirty="0" smtClean="0">
              <a:solidFill>
                <a:srgbClr val="404040"/>
              </a:solidFill>
              <a:latin typeface="Cambria Math"/>
              <a:cs typeface="Cambria Math"/>
            </a:endParaRPr>
          </a:p>
          <a:p>
            <a:pPr marR="4445" algn="ctr">
              <a:lnSpc>
                <a:spcPts val="2055"/>
              </a:lnSpc>
            </a:pPr>
            <a:r>
              <a:rPr lang="ru-RU" sz="2000" dirty="0" smtClean="0">
                <a:hlinkClick r:id="rId3"/>
              </a:rPr>
              <a:t>Подробно по ссылке Воинский учет - </a:t>
            </a:r>
            <a:r>
              <a:rPr lang="en-US" sz="2000" dirty="0" smtClean="0">
                <a:hlinkClick r:id="rId3"/>
              </a:rPr>
              <a:t>student.mgpu.ru</a:t>
            </a:r>
            <a:endParaRPr sz="2000" dirty="0">
              <a:latin typeface="Cambria Math"/>
              <a:cs typeface="Cambria Math"/>
            </a:endParaRPr>
          </a:p>
          <a:p>
            <a:pPr algn="l"/>
            <a:r>
              <a:rPr spc="-10" dirty="0">
                <a:solidFill>
                  <a:srgbClr val="404040"/>
                </a:solidFill>
                <a:latin typeface="Cambria Math"/>
                <a:cs typeface="Cambria Math"/>
              </a:rPr>
              <a:t>(каб.</a:t>
            </a:r>
            <a:r>
              <a:rPr spc="-8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pc="-40" dirty="0">
                <a:solidFill>
                  <a:srgbClr val="404040"/>
                </a:solidFill>
                <a:latin typeface="Cambria Math"/>
                <a:cs typeface="Cambria Math"/>
              </a:rPr>
              <a:t>112,</a:t>
            </a:r>
            <a:r>
              <a:rPr spc="-6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pc="-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pc="-35" dirty="0">
                <a:solidFill>
                  <a:srgbClr val="404040"/>
                </a:solidFill>
                <a:latin typeface="Cambria Math"/>
                <a:cs typeface="Cambria Math"/>
              </a:rPr>
              <a:t>корпус,</a:t>
            </a:r>
            <a:r>
              <a:rPr spc="-2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pc="-10" dirty="0">
                <a:solidFill>
                  <a:srgbClr val="404040"/>
                </a:solidFill>
                <a:latin typeface="Cambria Math"/>
                <a:cs typeface="Cambria Math"/>
              </a:rPr>
              <a:t> этаж;</a:t>
            </a:r>
            <a:r>
              <a:rPr spc="-4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pc="-10" dirty="0">
                <a:solidFill>
                  <a:srgbClr val="404040"/>
                </a:solidFill>
                <a:latin typeface="Cambria Math"/>
                <a:cs typeface="Cambria Math"/>
              </a:rPr>
              <a:t>тел.</a:t>
            </a:r>
            <a:r>
              <a:rPr spc="-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lang="ru-RU" spc="-50" dirty="0" smtClean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dirty="0" smtClean="0">
                <a:solidFill>
                  <a:srgbClr val="404040"/>
                </a:solidFill>
                <a:latin typeface="Cambria Math"/>
                <a:cs typeface="Cambria Math"/>
              </a:rPr>
              <a:t>8</a:t>
            </a:r>
            <a:r>
              <a:rPr spc="-10" dirty="0" smtClean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dirty="0">
                <a:solidFill>
                  <a:srgbClr val="404040"/>
                </a:solidFill>
                <a:latin typeface="Cambria Math"/>
                <a:cs typeface="Cambria Math"/>
              </a:rPr>
              <a:t>(499</a:t>
            </a:r>
            <a:r>
              <a:rPr dirty="0" smtClean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r>
              <a:rPr lang="en-US" b="0" i="0" dirty="0" smtClean="0">
                <a:solidFill>
                  <a:srgbClr val="555555"/>
                </a:solidFill>
                <a:effectLst/>
                <a:latin typeface="museo_sans_cyrl500"/>
              </a:rPr>
              <a:t> +7 495 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museo_sans_cyrl500"/>
              </a:rPr>
              <a:t>656</a:t>
            </a:r>
            <a:r>
              <a:rPr lang="en-US" b="0" i="0" dirty="0" smtClean="0">
                <a:solidFill>
                  <a:srgbClr val="555555"/>
                </a:solidFill>
                <a:effectLst/>
                <a:latin typeface="museo_sans_cyrl500"/>
              </a:rPr>
              <a:t>-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museo_sans_cyrl500"/>
              </a:rPr>
              <a:t>70</a:t>
            </a:r>
            <a:r>
              <a:rPr lang="en-US" b="0" i="0" dirty="0" smtClean="0">
                <a:solidFill>
                  <a:srgbClr val="555555"/>
                </a:solidFill>
                <a:effectLst/>
                <a:latin typeface="museo_sans_cyrl500"/>
              </a:rPr>
              <a:t>-</a:t>
            </a:r>
            <a:r>
              <a:rPr lang="ru-RU" b="0" i="0" dirty="0" smtClean="0">
                <a:solidFill>
                  <a:srgbClr val="555555"/>
                </a:solidFill>
                <a:effectLst/>
                <a:latin typeface="museo_sans_cyrl500"/>
              </a:rPr>
              <a:t>81, </a:t>
            </a:r>
            <a:r>
              <a:rPr lang="en-US" b="0" i="0" dirty="0" smtClean="0">
                <a:solidFill>
                  <a:srgbClr val="555555"/>
                </a:solidFill>
                <a:effectLst/>
                <a:latin typeface="museo_sans_cyrl500"/>
              </a:rPr>
              <a:t>ivanoval@mgpu.ru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5287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/>
              <a:t>Об</a:t>
            </a:r>
            <a:r>
              <a:rPr spc="-55" dirty="0"/>
              <a:t> </a:t>
            </a:r>
            <a:r>
              <a:rPr dirty="0"/>
              <a:t>оплате</a:t>
            </a:r>
            <a:r>
              <a:rPr spc="-55" dirty="0"/>
              <a:t> </a:t>
            </a:r>
            <a:r>
              <a:rPr spc="-10" dirty="0"/>
              <a:t>обучения*</a:t>
            </a:r>
          </a:p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2000" dirty="0"/>
              <a:t>(*для</a:t>
            </a:r>
            <a:r>
              <a:rPr sz="2000" spc="-10" dirty="0"/>
              <a:t> </a:t>
            </a:r>
            <a:r>
              <a:rPr sz="2000" dirty="0"/>
              <a:t>аспирантов</a:t>
            </a:r>
            <a:r>
              <a:rPr sz="2000" spc="-50" dirty="0"/>
              <a:t> </a:t>
            </a:r>
            <a:r>
              <a:rPr sz="2000" dirty="0"/>
              <a:t>внебюджетной</a:t>
            </a:r>
            <a:r>
              <a:rPr sz="2000" spc="-50" dirty="0"/>
              <a:t> </a:t>
            </a:r>
            <a:r>
              <a:rPr sz="2000" dirty="0"/>
              <a:t>основы</a:t>
            </a:r>
            <a:r>
              <a:rPr sz="2000" spc="-25" dirty="0"/>
              <a:t> </a:t>
            </a:r>
            <a:r>
              <a:rPr sz="2000" spc="-10" dirty="0"/>
              <a:t>обучения)</a:t>
            </a:r>
            <a:endParaRPr sz="2000"/>
          </a:p>
        </p:txBody>
      </p:sp>
      <p:sp>
        <p:nvSpPr>
          <p:cNvPr id="3" name="object 3"/>
          <p:cNvSpPr txBox="1"/>
          <p:nvPr/>
        </p:nvSpPr>
        <p:spPr>
          <a:xfrm>
            <a:off x="1176019" y="2083765"/>
            <a:ext cx="7503159" cy="3684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Аспирантам,</a:t>
            </a:r>
            <a:r>
              <a:rPr sz="2000" spc="-5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обучающимся</a:t>
            </a:r>
            <a:r>
              <a:rPr sz="2000" spc="-6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по</a:t>
            </a:r>
            <a:r>
              <a:rPr sz="2000" spc="-3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договору</a:t>
            </a:r>
            <a:r>
              <a:rPr sz="2000" spc="-5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оказания</a:t>
            </a:r>
            <a:r>
              <a:rPr sz="2000" spc="-7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платных </a:t>
            </a:r>
            <a:r>
              <a:rPr sz="2000" dirty="0">
                <a:latin typeface="Cambria Math"/>
                <a:cs typeface="Cambria Math"/>
              </a:rPr>
              <a:t>образовательных</a:t>
            </a:r>
            <a:r>
              <a:rPr sz="2000" spc="-60" dirty="0">
                <a:latin typeface="Cambria Math"/>
                <a:cs typeface="Cambria Math"/>
              </a:rPr>
              <a:t> </a:t>
            </a:r>
            <a:r>
              <a:rPr sz="2000" spc="-25" dirty="0">
                <a:latin typeface="Cambria Math"/>
                <a:cs typeface="Cambria Math"/>
              </a:rPr>
              <a:t>услуг,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необходимо</a:t>
            </a:r>
            <a:r>
              <a:rPr sz="2000" spc="-6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вносить</a:t>
            </a:r>
            <a:r>
              <a:rPr sz="2000" spc="-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оплату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за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обучение </a:t>
            </a:r>
            <a:r>
              <a:rPr sz="2000" dirty="0">
                <a:latin typeface="Cambria Math"/>
                <a:cs typeface="Cambria Math"/>
              </a:rPr>
              <a:t>в</a:t>
            </a:r>
            <a:r>
              <a:rPr sz="2000" spc="-15" dirty="0"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1F487C"/>
                </a:solidFill>
                <a:latin typeface="Cambria Math"/>
                <a:cs typeface="Cambria Math"/>
              </a:rPr>
              <a:t>начале</a:t>
            </a:r>
            <a:r>
              <a:rPr sz="2000" spc="-6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1F487C"/>
                </a:solidFill>
                <a:latin typeface="Cambria Math"/>
                <a:cs typeface="Cambria Math"/>
              </a:rPr>
              <a:t>каждого</a:t>
            </a:r>
            <a:r>
              <a:rPr sz="2000" spc="-7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1F487C"/>
                </a:solidFill>
                <a:latin typeface="Cambria Math"/>
                <a:cs typeface="Cambria Math"/>
              </a:rPr>
              <a:t>семестра</a:t>
            </a:r>
            <a:r>
              <a:rPr sz="2000" spc="-10" dirty="0">
                <a:latin typeface="Cambria Math"/>
                <a:cs typeface="Cambria Math"/>
              </a:rPr>
              <a:t>.</a:t>
            </a:r>
            <a:endParaRPr sz="2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 dirty="0">
              <a:latin typeface="Cambria Math"/>
              <a:cs typeface="Cambria Math"/>
            </a:endParaRPr>
          </a:p>
          <a:p>
            <a:pPr marL="52705" algn="ctr">
              <a:lnSpc>
                <a:spcPct val="100000"/>
              </a:lnSpc>
            </a:pPr>
            <a:r>
              <a:rPr sz="2000" spc="-10" dirty="0">
                <a:solidFill>
                  <a:srgbClr val="C00000"/>
                </a:solidFill>
                <a:latin typeface="Cambria Math"/>
                <a:cs typeface="Cambria Math"/>
              </a:rPr>
              <a:t>Сроки:</a:t>
            </a:r>
            <a:r>
              <a:rPr sz="2000" spc="-7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до</a:t>
            </a:r>
            <a:r>
              <a:rPr sz="2000" spc="-6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26</a:t>
            </a:r>
            <a:r>
              <a:rPr sz="2000" spc="-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mbria Math"/>
                <a:cs typeface="Cambria Math"/>
              </a:rPr>
              <a:t>августа</a:t>
            </a:r>
            <a:r>
              <a:rPr sz="2000" spc="-7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и</a:t>
            </a:r>
            <a:r>
              <a:rPr sz="2000" spc="-1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до</a:t>
            </a:r>
            <a:r>
              <a:rPr sz="2000" spc="-6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404040"/>
                </a:solidFill>
                <a:latin typeface="Cambria Math"/>
                <a:cs typeface="Cambria Math"/>
              </a:rPr>
              <a:t>03</a:t>
            </a:r>
            <a:r>
              <a:rPr sz="2000" spc="-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mbria Math"/>
                <a:cs typeface="Cambria Math"/>
              </a:rPr>
              <a:t>февраля</a:t>
            </a:r>
            <a:r>
              <a:rPr sz="2000" spc="-7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каждого</a:t>
            </a:r>
            <a:r>
              <a:rPr sz="2000" spc="-4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года</a:t>
            </a:r>
            <a:r>
              <a:rPr sz="2000" spc="-30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обучения.</a:t>
            </a:r>
            <a:endParaRPr sz="2000" dirty="0">
              <a:latin typeface="Cambria Math"/>
              <a:cs typeface="Cambria Math"/>
            </a:endParaRPr>
          </a:p>
          <a:p>
            <a:pPr marL="44450" marR="40005" algn="ctr">
              <a:lnSpc>
                <a:spcPct val="100000"/>
              </a:lnSpc>
            </a:pPr>
            <a:r>
              <a:rPr sz="2000" dirty="0">
                <a:latin typeface="Cambria Math"/>
                <a:cs typeface="Cambria Math"/>
              </a:rPr>
              <a:t>Скан/фото</a:t>
            </a:r>
            <a:r>
              <a:rPr sz="2000" spc="-4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подтверждения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оплаты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направлять</a:t>
            </a:r>
            <a:r>
              <a:rPr sz="2000" spc="-4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на</a:t>
            </a:r>
            <a:r>
              <a:rPr sz="2000" spc="-20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электронный </a:t>
            </a:r>
            <a:r>
              <a:rPr sz="2000" dirty="0">
                <a:latin typeface="Cambria Math"/>
                <a:cs typeface="Cambria Math"/>
              </a:rPr>
              <a:t>адрес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начальника</a:t>
            </a:r>
            <a:r>
              <a:rPr sz="2000" spc="-65" dirty="0">
                <a:latin typeface="Cambria Math"/>
                <a:cs typeface="Cambria Math"/>
              </a:rPr>
              <a:t> </a:t>
            </a:r>
            <a:r>
              <a:rPr sz="2000" spc="-20" dirty="0">
                <a:latin typeface="Cambria Math"/>
                <a:cs typeface="Cambria Math"/>
              </a:rPr>
              <a:t>отдела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аспирантуры</a:t>
            </a:r>
            <a:r>
              <a:rPr sz="2000" spc="-4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Одинцовой</a:t>
            </a:r>
            <a:r>
              <a:rPr sz="2000" spc="-5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Ирины</a:t>
            </a:r>
            <a:endParaRPr sz="2000" dirty="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latin typeface="Cambria Math"/>
                <a:cs typeface="Cambria Math"/>
              </a:rPr>
              <a:t>Николаевны: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2"/>
              </a:rPr>
              <a:t>OdintzovaI@mgpu.ru</a:t>
            </a:r>
            <a:r>
              <a:rPr sz="2000" spc="-30" dirty="0">
                <a:solidFill>
                  <a:srgbClr val="0000FF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(8(499)</a:t>
            </a:r>
            <a:r>
              <a:rPr sz="2000" spc="15" dirty="0">
                <a:latin typeface="Cambria Math"/>
                <a:cs typeface="Cambria Math"/>
              </a:rPr>
              <a:t> </a:t>
            </a:r>
            <a:r>
              <a:rPr sz="2000" spc="-25" dirty="0">
                <a:latin typeface="Cambria Math"/>
                <a:cs typeface="Cambria Math"/>
              </a:rPr>
              <a:t>181-06-89)</a:t>
            </a:r>
            <a:endParaRPr sz="2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 dirty="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latin typeface="Cambria Math"/>
                <a:cs typeface="Cambria Math"/>
              </a:rPr>
              <a:t>С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аспирантами,</a:t>
            </a:r>
            <a:r>
              <a:rPr sz="2000" spc="-5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которые</a:t>
            </a:r>
            <a:r>
              <a:rPr sz="2000" spc="-6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вовремя</a:t>
            </a:r>
            <a:r>
              <a:rPr sz="2000" spc="-2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не</a:t>
            </a:r>
            <a:r>
              <a:rPr sz="2000" spc="-3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оплатили</a:t>
            </a:r>
            <a:r>
              <a:rPr sz="2000" spc="-7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обучение,</a:t>
            </a:r>
            <a:r>
              <a:rPr sz="2000" spc="-20" dirty="0">
                <a:latin typeface="Cambria Math"/>
                <a:cs typeface="Cambria Math"/>
              </a:rPr>
              <a:t> </a:t>
            </a:r>
            <a:r>
              <a:rPr sz="2000" spc="-25" dirty="0">
                <a:latin typeface="Cambria Math"/>
                <a:cs typeface="Cambria Math"/>
              </a:rPr>
              <a:t>мы</a:t>
            </a:r>
            <a:endParaRPr sz="2000" dirty="0">
              <a:latin typeface="Cambria Math"/>
              <a:cs typeface="Cambria Math"/>
            </a:endParaRPr>
          </a:p>
          <a:p>
            <a:pPr marL="21590" marR="17780" algn="ctr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Cambria Math"/>
                <a:cs typeface="Cambria Math"/>
              </a:rPr>
              <a:t>вынуждены</a:t>
            </a:r>
            <a:r>
              <a:rPr sz="2000" spc="-15" dirty="0">
                <a:latin typeface="Cambria Math"/>
                <a:cs typeface="Cambria Math"/>
              </a:rPr>
              <a:t> </a:t>
            </a:r>
            <a:r>
              <a:rPr sz="2000" spc="-20" dirty="0">
                <a:latin typeface="Cambria Math"/>
                <a:cs typeface="Cambria Math"/>
              </a:rPr>
              <a:t>будем</a:t>
            </a:r>
            <a:r>
              <a:rPr sz="2000" spc="-1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расторгнуть</a:t>
            </a:r>
            <a:r>
              <a:rPr sz="2000" spc="-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договор</a:t>
            </a:r>
            <a:r>
              <a:rPr sz="2000" spc="-5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и</a:t>
            </a:r>
            <a:r>
              <a:rPr sz="2000" spc="-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отчислить</a:t>
            </a:r>
            <a:r>
              <a:rPr sz="2000" spc="-6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их</a:t>
            </a:r>
            <a:r>
              <a:rPr sz="2000" spc="-3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из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числа аспирантов.</a:t>
            </a:r>
            <a:endParaRPr sz="20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1010513" y="1904213"/>
            <a:ext cx="7904887" cy="2889894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95"/>
              </a:spcBef>
            </a:pPr>
            <a:r>
              <a:rPr sz="2000" i="0" spc="-30" dirty="0">
                <a:solidFill>
                  <a:srgbClr val="3A3B39"/>
                </a:solidFill>
                <a:latin typeface="Cambria Math"/>
                <a:cs typeface="Cambria Math"/>
              </a:rPr>
              <a:t>Занятия</a:t>
            </a:r>
            <a:r>
              <a:rPr sz="2000" i="0" spc="-8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40" dirty="0">
                <a:solidFill>
                  <a:srgbClr val="3A3B39"/>
                </a:solidFill>
                <a:latin typeface="Cambria Math"/>
                <a:cs typeface="Cambria Math"/>
              </a:rPr>
              <a:t>начинаются</a:t>
            </a:r>
            <a:r>
              <a:rPr sz="2000" i="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dirty="0">
                <a:solidFill>
                  <a:srgbClr val="3A3B39"/>
                </a:solidFill>
                <a:latin typeface="Cambria Math"/>
                <a:cs typeface="Cambria Math"/>
              </a:rPr>
              <a:t>с</a:t>
            </a:r>
            <a:r>
              <a:rPr sz="2000" i="0" spc="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lang="ru-RU" sz="2000" i="0" spc="50" dirty="0" smtClean="0">
                <a:solidFill>
                  <a:srgbClr val="3A3B39"/>
                </a:solidFill>
                <a:latin typeface="Cambria Math"/>
                <a:cs typeface="Cambria Math"/>
              </a:rPr>
              <a:t>09</a:t>
            </a:r>
            <a:r>
              <a:rPr sz="2000" i="0" spc="-100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50" dirty="0">
                <a:solidFill>
                  <a:srgbClr val="3A3B39"/>
                </a:solidFill>
                <a:latin typeface="Cambria Math"/>
                <a:cs typeface="Cambria Math"/>
              </a:rPr>
              <a:t>сентября</a:t>
            </a:r>
            <a:r>
              <a:rPr sz="2000" i="0" spc="-1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40" dirty="0" smtClean="0">
                <a:solidFill>
                  <a:srgbClr val="3A3B39"/>
                </a:solidFill>
                <a:latin typeface="Cambria Math"/>
                <a:cs typeface="Cambria Math"/>
              </a:rPr>
              <a:t>202</a:t>
            </a:r>
            <a:r>
              <a:rPr lang="ru-RU" sz="2000" i="0" spc="-40" dirty="0" smtClean="0">
                <a:solidFill>
                  <a:srgbClr val="3A3B39"/>
                </a:solidFill>
                <a:latin typeface="Cambria Math"/>
                <a:cs typeface="Cambria Math"/>
              </a:rPr>
              <a:t>6</a:t>
            </a:r>
            <a:r>
              <a:rPr sz="2000" i="0" spc="-145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20" dirty="0">
                <a:solidFill>
                  <a:srgbClr val="3A3B39"/>
                </a:solidFill>
                <a:latin typeface="Cambria Math"/>
                <a:cs typeface="Cambria Math"/>
              </a:rPr>
              <a:t>года</a:t>
            </a:r>
            <a:endParaRPr sz="2000" dirty="0">
              <a:latin typeface="Cambria Math"/>
              <a:cs typeface="Cambria Math"/>
            </a:endParaRPr>
          </a:p>
          <a:p>
            <a:pPr marL="12065" marR="5080" algn="ctr">
              <a:lnSpc>
                <a:spcPts val="2000"/>
              </a:lnSpc>
              <a:spcBef>
                <a:spcPts val="795"/>
              </a:spcBef>
            </a:pPr>
            <a:r>
              <a:rPr sz="2000" i="0" spc="-30" dirty="0">
                <a:solidFill>
                  <a:srgbClr val="3A3B39"/>
                </a:solidFill>
                <a:latin typeface="Cambria Math"/>
                <a:cs typeface="Cambria Math"/>
              </a:rPr>
              <a:t>Расписание</a:t>
            </a:r>
            <a:r>
              <a:rPr sz="2000" i="0" spc="-114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20" dirty="0">
                <a:solidFill>
                  <a:srgbClr val="3A3B39"/>
                </a:solidFill>
                <a:latin typeface="Cambria Math"/>
                <a:cs typeface="Cambria Math"/>
              </a:rPr>
              <a:t>занятий</a:t>
            </a:r>
            <a:r>
              <a:rPr sz="2000" i="0" spc="-1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45" dirty="0">
                <a:solidFill>
                  <a:srgbClr val="3A3B39"/>
                </a:solidFill>
                <a:latin typeface="Cambria Math"/>
                <a:cs typeface="Cambria Math"/>
              </a:rPr>
              <a:t>будет</a:t>
            </a:r>
            <a:r>
              <a:rPr sz="2000" i="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30" dirty="0">
                <a:solidFill>
                  <a:srgbClr val="3A3B39"/>
                </a:solidFill>
                <a:latin typeface="Cambria Math"/>
                <a:cs typeface="Cambria Math"/>
              </a:rPr>
              <a:t>размещено</a:t>
            </a:r>
            <a:r>
              <a:rPr sz="2000" i="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dirty="0">
                <a:solidFill>
                  <a:srgbClr val="3A3B39"/>
                </a:solidFill>
                <a:latin typeface="Cambria Math"/>
                <a:cs typeface="Cambria Math"/>
              </a:rPr>
              <a:t>на</a:t>
            </a:r>
            <a:r>
              <a:rPr sz="2000" i="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10" dirty="0">
                <a:solidFill>
                  <a:srgbClr val="3A3B39"/>
                </a:solidFill>
                <a:latin typeface="Cambria Math"/>
                <a:cs typeface="Cambria Math"/>
              </a:rPr>
              <a:t>сайте</a:t>
            </a:r>
            <a:r>
              <a:rPr sz="2000" i="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20" dirty="0">
                <a:solidFill>
                  <a:srgbClr val="3A3B39"/>
                </a:solidFill>
                <a:latin typeface="Cambria Math"/>
                <a:cs typeface="Cambria Math"/>
              </a:rPr>
              <a:t>(МГПУ</a:t>
            </a:r>
            <a:r>
              <a:rPr sz="2000" i="0" spc="-114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dirty="0">
                <a:solidFill>
                  <a:srgbClr val="3A3B39"/>
                </a:solidFill>
                <a:latin typeface="Cambria Math"/>
                <a:cs typeface="Cambria Math"/>
              </a:rPr>
              <a:t>–</a:t>
            </a:r>
            <a:r>
              <a:rPr sz="2000" i="0" spc="-10" dirty="0">
                <a:solidFill>
                  <a:srgbClr val="3A3B39"/>
                </a:solidFill>
                <a:latin typeface="Cambria Math"/>
                <a:cs typeface="Cambria Math"/>
              </a:rPr>
              <a:t> Образование </a:t>
            </a:r>
            <a:r>
              <a:rPr sz="2000" i="0" dirty="0">
                <a:solidFill>
                  <a:srgbClr val="3A3B39"/>
                </a:solidFill>
                <a:latin typeface="Cambria Math"/>
                <a:cs typeface="Cambria Math"/>
              </a:rPr>
              <a:t>–</a:t>
            </a:r>
            <a:r>
              <a:rPr sz="2000" i="0" spc="-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20" dirty="0" err="1" smtClean="0">
                <a:solidFill>
                  <a:srgbClr val="3A3B39"/>
                </a:solidFill>
                <a:latin typeface="Cambria Math"/>
                <a:cs typeface="Cambria Math"/>
              </a:rPr>
              <a:t>Аспирантура</a:t>
            </a:r>
            <a:r>
              <a:rPr lang="ru-RU" sz="2000" i="0" spc="-20" dirty="0" smtClean="0">
                <a:solidFill>
                  <a:srgbClr val="3A3B39"/>
                </a:solidFill>
                <a:latin typeface="Cambria Math"/>
                <a:cs typeface="Cambria Math"/>
              </a:rPr>
              <a:t> – ассистентура-стажировка</a:t>
            </a:r>
            <a:r>
              <a:rPr sz="2000" i="0" spc="-80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dirty="0">
                <a:solidFill>
                  <a:srgbClr val="3A3B39"/>
                </a:solidFill>
                <a:latin typeface="Cambria Math"/>
                <a:cs typeface="Cambria Math"/>
              </a:rPr>
              <a:t>–</a:t>
            </a:r>
            <a:r>
              <a:rPr sz="2000" i="0" spc="-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30" dirty="0" err="1" smtClean="0">
                <a:solidFill>
                  <a:srgbClr val="3A3B39"/>
                </a:solidFill>
                <a:latin typeface="Cambria Math"/>
                <a:cs typeface="Cambria Math"/>
              </a:rPr>
              <a:t>Документы</a:t>
            </a:r>
            <a:r>
              <a:rPr lang="ru-RU" sz="2000" i="0" spc="-30" dirty="0" smtClean="0">
                <a:solidFill>
                  <a:srgbClr val="3A3B39"/>
                </a:solidFill>
                <a:latin typeface="Cambria Math"/>
                <a:cs typeface="Cambria Math"/>
              </a:rPr>
              <a:t> – Расписание занятий для 1 года обучения</a:t>
            </a:r>
            <a:r>
              <a:rPr sz="2000" i="0" spc="-30" dirty="0" smtClean="0">
                <a:solidFill>
                  <a:srgbClr val="3A3B39"/>
                </a:solidFill>
                <a:latin typeface="Cambria Math"/>
                <a:cs typeface="Cambria Math"/>
              </a:rPr>
              <a:t>)</a:t>
            </a:r>
            <a:r>
              <a:rPr sz="2000" i="0" spc="5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dirty="0" err="1" smtClean="0">
                <a:solidFill>
                  <a:srgbClr val="3A3B39"/>
                </a:solidFill>
                <a:latin typeface="Cambria Math"/>
                <a:cs typeface="Cambria Math"/>
              </a:rPr>
              <a:t>не</a:t>
            </a:r>
            <a:r>
              <a:rPr sz="2000" i="0" spc="-35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20" dirty="0">
                <a:solidFill>
                  <a:srgbClr val="3A3B39"/>
                </a:solidFill>
                <a:latin typeface="Cambria Math"/>
                <a:cs typeface="Cambria Math"/>
              </a:rPr>
              <a:t>позднее</a:t>
            </a:r>
            <a:r>
              <a:rPr sz="2000" i="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lang="ru-RU" sz="2000" i="0" spc="-75" dirty="0" smtClean="0">
                <a:solidFill>
                  <a:srgbClr val="FF0000"/>
                </a:solidFill>
                <a:latin typeface="Cambria Math"/>
                <a:cs typeface="Cambria Math"/>
              </a:rPr>
              <a:t>04</a:t>
            </a:r>
            <a:r>
              <a:rPr sz="2000" i="0" spc="-90" dirty="0" smtClean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000" i="0" spc="-40" dirty="0">
                <a:solidFill>
                  <a:srgbClr val="FF0000"/>
                </a:solidFill>
                <a:latin typeface="Cambria Math"/>
                <a:cs typeface="Cambria Math"/>
              </a:rPr>
              <a:t>сентября</a:t>
            </a:r>
            <a:r>
              <a:rPr sz="2000" i="0" spc="-105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000" i="0" spc="-35" dirty="0" smtClean="0">
                <a:solidFill>
                  <a:srgbClr val="FF0000"/>
                </a:solidFill>
                <a:latin typeface="Cambria Math"/>
                <a:cs typeface="Cambria Math"/>
              </a:rPr>
              <a:t>202</a:t>
            </a:r>
            <a:r>
              <a:rPr lang="ru-RU" sz="2000" i="0" spc="-35" dirty="0" smtClean="0">
                <a:solidFill>
                  <a:srgbClr val="FF0000"/>
                </a:solidFill>
                <a:latin typeface="Cambria Math"/>
                <a:cs typeface="Cambria Math"/>
              </a:rPr>
              <a:t>6</a:t>
            </a:r>
            <a:r>
              <a:rPr sz="2000" i="0" spc="-80" dirty="0" smtClean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2000" i="0" spc="-20" dirty="0">
                <a:solidFill>
                  <a:srgbClr val="FF0000"/>
                </a:solidFill>
                <a:latin typeface="Cambria Math"/>
                <a:cs typeface="Cambria Math"/>
              </a:rPr>
              <a:t>года</a:t>
            </a:r>
            <a:endParaRPr sz="2000" dirty="0">
              <a:solidFill>
                <a:srgbClr val="FF0000"/>
              </a:solidFill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1755"/>
              </a:spcBef>
            </a:pPr>
            <a:endParaRPr sz="2000" dirty="0">
              <a:latin typeface="Cambria Math"/>
              <a:cs typeface="Cambria Math"/>
            </a:endParaRPr>
          </a:p>
          <a:p>
            <a:pPr marL="1199515" marR="1187450" algn="ctr">
              <a:lnSpc>
                <a:spcPct val="80000"/>
              </a:lnSpc>
            </a:pPr>
            <a:r>
              <a:rPr sz="2000" i="0" spc="-30" dirty="0">
                <a:solidFill>
                  <a:srgbClr val="3A3B39"/>
                </a:solidFill>
                <a:latin typeface="Cambria Math"/>
                <a:cs typeface="Cambria Math"/>
              </a:rPr>
              <a:t>Занятия</a:t>
            </a:r>
            <a:r>
              <a:rPr sz="2000" i="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50" dirty="0">
                <a:solidFill>
                  <a:srgbClr val="3A3B39"/>
                </a:solidFill>
                <a:latin typeface="Cambria Math"/>
                <a:cs typeface="Cambria Math"/>
              </a:rPr>
              <a:t>будут</a:t>
            </a:r>
            <a:r>
              <a:rPr sz="2000" i="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45" dirty="0">
                <a:solidFill>
                  <a:srgbClr val="3A3B39"/>
                </a:solidFill>
                <a:latin typeface="Cambria Math"/>
                <a:cs typeface="Cambria Math"/>
              </a:rPr>
              <a:t>проходить</a:t>
            </a:r>
            <a:r>
              <a:rPr sz="2000" i="0" spc="-1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i="0" spc="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35" dirty="0">
                <a:solidFill>
                  <a:srgbClr val="3A3B39"/>
                </a:solidFill>
                <a:latin typeface="Cambria Math"/>
                <a:cs typeface="Cambria Math"/>
              </a:rPr>
              <a:t>смешанном</a:t>
            </a:r>
            <a:r>
              <a:rPr sz="2000" i="0" spc="-10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10" dirty="0" err="1">
                <a:solidFill>
                  <a:srgbClr val="3A3B39"/>
                </a:solidFill>
                <a:latin typeface="Cambria Math"/>
                <a:cs typeface="Cambria Math"/>
              </a:rPr>
              <a:t>формате</a:t>
            </a:r>
            <a:r>
              <a:rPr sz="2000" i="0" spc="-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35" dirty="0" smtClean="0">
                <a:solidFill>
                  <a:srgbClr val="3A3B39"/>
                </a:solidFill>
                <a:latin typeface="Cambria Math"/>
                <a:cs typeface="Cambria Math"/>
              </a:rPr>
              <a:t>(</a:t>
            </a:r>
            <a:r>
              <a:rPr lang="ru-RU" sz="2000" i="0" spc="-35" dirty="0" smtClean="0">
                <a:solidFill>
                  <a:srgbClr val="3A3B39"/>
                </a:solidFill>
                <a:latin typeface="Cambria Math"/>
                <a:cs typeface="Cambria Math"/>
              </a:rPr>
              <a:t>очно + </a:t>
            </a:r>
            <a:r>
              <a:rPr sz="2000" i="0" spc="-35" dirty="0" err="1" smtClean="0">
                <a:solidFill>
                  <a:srgbClr val="3A3B39"/>
                </a:solidFill>
                <a:latin typeface="Cambria Math"/>
                <a:cs typeface="Cambria Math"/>
              </a:rPr>
              <a:t>дистанционный</a:t>
            </a:r>
            <a:r>
              <a:rPr sz="2000" i="0" spc="-120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lang="ru-RU" sz="2000" i="0" spc="-20" dirty="0" smtClean="0">
                <a:solidFill>
                  <a:srgbClr val="3A3B39"/>
                </a:solidFill>
                <a:latin typeface="Cambria Math"/>
                <a:cs typeface="Cambria Math"/>
              </a:rPr>
              <a:t>формат</a:t>
            </a:r>
            <a:r>
              <a:rPr sz="2000" i="0" spc="-10" dirty="0" smtClean="0">
                <a:solidFill>
                  <a:srgbClr val="3A3B39"/>
                </a:solidFill>
                <a:latin typeface="Cambria Math"/>
                <a:cs typeface="Cambria Math"/>
              </a:rPr>
              <a:t>)</a:t>
            </a:r>
            <a:endParaRPr sz="2000" dirty="0">
              <a:latin typeface="Cambria Math"/>
              <a:cs typeface="Cambria Math"/>
            </a:endParaRPr>
          </a:p>
          <a:p>
            <a:pPr marL="635" algn="ctr">
              <a:lnSpc>
                <a:spcPts val="2195"/>
              </a:lnSpc>
              <a:spcBef>
                <a:spcPts val="409"/>
              </a:spcBef>
            </a:pPr>
            <a:r>
              <a:rPr sz="2000" i="0" spc="-30" dirty="0">
                <a:solidFill>
                  <a:srgbClr val="3A3B39"/>
                </a:solidFill>
                <a:latin typeface="Cambria Math"/>
                <a:cs typeface="Cambria Math"/>
              </a:rPr>
              <a:t>Дистанционное</a:t>
            </a:r>
            <a:r>
              <a:rPr sz="2000" i="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25" dirty="0">
                <a:solidFill>
                  <a:srgbClr val="3A3B39"/>
                </a:solidFill>
                <a:latin typeface="Cambria Math"/>
                <a:cs typeface="Cambria Math"/>
              </a:rPr>
              <a:t>обучение</a:t>
            </a:r>
            <a:r>
              <a:rPr sz="2000" i="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i="0" spc="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40" dirty="0">
                <a:solidFill>
                  <a:srgbClr val="3A3B39"/>
                </a:solidFill>
                <a:latin typeface="Cambria Math"/>
                <a:cs typeface="Cambria Math"/>
              </a:rPr>
              <a:t>Университете</a:t>
            </a:r>
            <a:r>
              <a:rPr sz="2000" i="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10" dirty="0">
                <a:solidFill>
                  <a:srgbClr val="3A3B39"/>
                </a:solidFill>
                <a:latin typeface="Cambria Math"/>
                <a:cs typeface="Cambria Math"/>
              </a:rPr>
              <a:t>обеспечивается</a:t>
            </a:r>
            <a:endParaRPr sz="2000" dirty="0">
              <a:latin typeface="Cambria Math"/>
              <a:cs typeface="Cambria Math"/>
            </a:endParaRPr>
          </a:p>
          <a:p>
            <a:pPr marL="1270" algn="ctr">
              <a:lnSpc>
                <a:spcPts val="2195"/>
              </a:lnSpc>
            </a:pPr>
            <a:r>
              <a:rPr sz="2000" i="0" spc="-20" dirty="0">
                <a:solidFill>
                  <a:srgbClr val="3A3B39"/>
                </a:solidFill>
                <a:latin typeface="Cambria Math"/>
                <a:cs typeface="Cambria Math"/>
              </a:rPr>
              <a:t>разными</a:t>
            </a:r>
            <a:r>
              <a:rPr sz="2000" i="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i="0" spc="-10" dirty="0">
                <a:solidFill>
                  <a:srgbClr val="3A3B39"/>
                </a:solidFill>
                <a:latin typeface="Cambria Math"/>
                <a:cs typeface="Cambria Math"/>
              </a:rPr>
              <a:t>сервисами</a:t>
            </a:r>
            <a:endParaRPr sz="2000" dirty="0">
              <a:latin typeface="Cambria Math"/>
              <a:cs typeface="Cambria Math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4926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100"/>
              </a:spcBef>
            </a:pPr>
            <a:r>
              <a:rPr dirty="0"/>
              <a:t>О</a:t>
            </a:r>
            <a:r>
              <a:rPr spc="-95" dirty="0"/>
              <a:t> </a:t>
            </a:r>
            <a:r>
              <a:rPr spc="-10" dirty="0"/>
              <a:t>расписании</a:t>
            </a:r>
            <a:r>
              <a:rPr spc="-95" dirty="0"/>
              <a:t> </a:t>
            </a:r>
            <a:r>
              <a:rPr spc="-10" dirty="0"/>
              <a:t>занятий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7691" y="275666"/>
            <a:ext cx="40322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О</a:t>
            </a:r>
            <a:r>
              <a:rPr spc="-60" dirty="0"/>
              <a:t> </a:t>
            </a:r>
            <a:r>
              <a:rPr dirty="0"/>
              <a:t>социальной</a:t>
            </a:r>
            <a:r>
              <a:rPr spc="-20" dirty="0"/>
              <a:t> </a:t>
            </a:r>
            <a:r>
              <a:rPr spc="-10" dirty="0"/>
              <a:t>карте аспиранта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7679" y="2042922"/>
            <a:ext cx="3125470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5717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ambria Math"/>
                <a:cs typeface="Cambria Math"/>
              </a:rPr>
              <a:t>Все</a:t>
            </a:r>
            <a:r>
              <a:rPr sz="1600" spc="-6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аспиранты</a:t>
            </a:r>
            <a:r>
              <a:rPr sz="1600" spc="-1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I</a:t>
            </a:r>
            <a:r>
              <a:rPr sz="1600" spc="-4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года</a:t>
            </a:r>
            <a:r>
              <a:rPr sz="1600" spc="-5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обучения </a:t>
            </a:r>
            <a:r>
              <a:rPr sz="1600" dirty="0">
                <a:latin typeface="Cambria Math"/>
                <a:cs typeface="Cambria Math"/>
              </a:rPr>
              <a:t>могут</a:t>
            </a:r>
            <a:r>
              <a:rPr sz="1600" spc="-6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оформить</a:t>
            </a:r>
            <a:r>
              <a:rPr sz="1600" spc="-4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социальную </a:t>
            </a:r>
            <a:r>
              <a:rPr sz="1600" dirty="0">
                <a:latin typeface="Cambria Math"/>
                <a:cs typeface="Cambria Math"/>
              </a:rPr>
              <a:t>карту</a:t>
            </a:r>
            <a:r>
              <a:rPr sz="1600" spc="-35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аспиранта,</a:t>
            </a:r>
            <a:r>
              <a:rPr sz="1600" spc="-2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начиная</a:t>
            </a:r>
            <a:r>
              <a:rPr sz="1600" spc="-20" dirty="0">
                <a:latin typeface="Cambria Math"/>
                <a:cs typeface="Cambria Math"/>
              </a:rPr>
              <a:t> </a:t>
            </a:r>
            <a:r>
              <a:rPr sz="1600" dirty="0">
                <a:solidFill>
                  <a:srgbClr val="FF0000"/>
                </a:solidFill>
                <a:latin typeface="Cambria Math"/>
                <a:cs typeface="Cambria Math"/>
              </a:rPr>
              <a:t>с</a:t>
            </a:r>
            <a:r>
              <a:rPr sz="1600" spc="-50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lang="en-US" sz="1600" spc="-50" dirty="0" smtClean="0">
                <a:solidFill>
                  <a:srgbClr val="FF0000"/>
                </a:solidFill>
                <a:latin typeface="Cambria Math"/>
                <a:cs typeface="Cambria Math"/>
              </a:rPr>
              <a:t>4</a:t>
            </a:r>
            <a:r>
              <a:rPr sz="1600" spc="-50" dirty="0" smtClean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1600" dirty="0">
                <a:solidFill>
                  <a:srgbClr val="FF0000"/>
                </a:solidFill>
                <a:latin typeface="Cambria Math"/>
                <a:cs typeface="Cambria Math"/>
              </a:rPr>
              <a:t>сентября</a:t>
            </a:r>
            <a:r>
              <a:rPr sz="1600" spc="-70" dirty="0">
                <a:solidFill>
                  <a:srgbClr val="FF0000"/>
                </a:solidFill>
                <a:latin typeface="Cambria Math"/>
                <a:cs typeface="Cambria Math"/>
              </a:rPr>
              <a:t> </a:t>
            </a:r>
            <a:r>
              <a:rPr sz="1600" spc="-10" dirty="0" smtClean="0">
                <a:solidFill>
                  <a:srgbClr val="FF0000"/>
                </a:solidFill>
                <a:latin typeface="Cambria Math"/>
                <a:cs typeface="Cambria Math"/>
              </a:rPr>
              <a:t>202</a:t>
            </a:r>
            <a:r>
              <a:rPr lang="en-US" sz="1600" spc="-10" dirty="0" smtClean="0">
                <a:solidFill>
                  <a:srgbClr val="FF0000"/>
                </a:solidFill>
                <a:latin typeface="Cambria Math"/>
                <a:cs typeface="Cambria Math"/>
              </a:rPr>
              <a:t>5</a:t>
            </a:r>
            <a:r>
              <a:rPr sz="1600" spc="-10" dirty="0" smtClean="0">
                <a:solidFill>
                  <a:srgbClr val="FF0000"/>
                </a:solidFill>
                <a:latin typeface="Cambria Math"/>
                <a:cs typeface="Cambria Math"/>
              </a:rPr>
              <a:t>г</a:t>
            </a:r>
            <a:r>
              <a:rPr sz="1600" spc="-10" dirty="0">
                <a:solidFill>
                  <a:srgbClr val="FF0000"/>
                </a:solidFill>
                <a:latin typeface="Cambria Math"/>
                <a:cs typeface="Cambria Math"/>
              </a:rPr>
              <a:t>.</a:t>
            </a:r>
            <a:endParaRPr sz="1600" dirty="0">
              <a:solidFill>
                <a:srgbClr val="FF0000"/>
              </a:solidFill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Cambria Math"/>
                <a:cs typeface="Cambria Math"/>
              </a:rPr>
              <a:t>Данные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передаются</a:t>
            </a:r>
            <a:r>
              <a:rPr sz="1600" spc="-60" dirty="0">
                <a:latin typeface="Cambria Math"/>
                <a:cs typeface="Cambria Math"/>
              </a:rPr>
              <a:t> </a:t>
            </a:r>
            <a:r>
              <a:rPr sz="1600" spc="-50" dirty="0">
                <a:latin typeface="Cambria Math"/>
                <a:cs typeface="Cambria Math"/>
              </a:rPr>
              <a:t>в</a:t>
            </a:r>
            <a:endParaRPr sz="1600" dirty="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Cambria Math"/>
                <a:cs typeface="Cambria Math"/>
              </a:rPr>
              <a:t>Московский</a:t>
            </a:r>
            <a:r>
              <a:rPr sz="1600" spc="-9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социальный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реестр.</a:t>
            </a:r>
            <a:endParaRPr sz="16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 dirty="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Cambria Math"/>
                <a:cs typeface="Cambria Math"/>
              </a:rPr>
              <a:t>Вам</a:t>
            </a:r>
            <a:r>
              <a:rPr sz="1600" spc="-25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необходимо</a:t>
            </a:r>
            <a:endParaRPr sz="1600" dirty="0">
              <a:latin typeface="Cambria Math"/>
              <a:cs typeface="Cambria Math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ambria Math"/>
                <a:cs typeface="Cambria Math"/>
              </a:rPr>
              <a:t>зарегистрироваться</a:t>
            </a:r>
            <a:r>
              <a:rPr sz="1600" spc="2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на </a:t>
            </a:r>
            <a:r>
              <a:rPr sz="1600" spc="-10" dirty="0">
                <a:latin typeface="Cambria Math"/>
                <a:cs typeface="Cambria Math"/>
              </a:rPr>
              <a:t>портале </a:t>
            </a:r>
            <a:r>
              <a:rPr sz="1600" u="sng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2"/>
              </a:rPr>
              <a:t>www.mos.ru</a:t>
            </a:r>
            <a:r>
              <a:rPr sz="1600" spc="-20" dirty="0">
                <a:latin typeface="Cambria Math"/>
                <a:cs typeface="Cambria Math"/>
              </a:rPr>
              <a:t>.</a:t>
            </a:r>
            <a:r>
              <a:rPr sz="1600" spc="2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Заполнить интерактивную</a:t>
            </a:r>
            <a:r>
              <a:rPr sz="1600" spc="-3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форму</a:t>
            </a:r>
            <a:r>
              <a:rPr sz="1600" spc="-4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(заявку)</a:t>
            </a:r>
            <a:r>
              <a:rPr sz="1600" spc="-40" dirty="0">
                <a:latin typeface="Cambria Math"/>
                <a:cs typeface="Cambria Math"/>
              </a:rPr>
              <a:t> </a:t>
            </a:r>
            <a:r>
              <a:rPr sz="1600" spc="-50" dirty="0">
                <a:latin typeface="Cambria Math"/>
                <a:cs typeface="Cambria Math"/>
              </a:rPr>
              <a:t>в </a:t>
            </a:r>
            <a:r>
              <a:rPr sz="1600" dirty="0">
                <a:latin typeface="Cambria Math"/>
                <a:cs typeface="Cambria Math"/>
              </a:rPr>
              <a:t>личном</a:t>
            </a:r>
            <a:r>
              <a:rPr sz="1600" spc="-50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кабинете.</a:t>
            </a:r>
            <a:r>
              <a:rPr sz="1600" spc="-6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Следить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spc="-25" dirty="0">
                <a:latin typeface="Cambria Math"/>
                <a:cs typeface="Cambria Math"/>
              </a:rPr>
              <a:t>за </a:t>
            </a:r>
            <a:r>
              <a:rPr sz="1600" dirty="0">
                <a:latin typeface="Cambria Math"/>
                <a:cs typeface="Cambria Math"/>
              </a:rPr>
              <a:t>статусом</a:t>
            </a:r>
            <a:r>
              <a:rPr sz="1600" spc="-65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изготовления</a:t>
            </a:r>
            <a:r>
              <a:rPr sz="1600" spc="-3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карты</a:t>
            </a:r>
            <a:r>
              <a:rPr sz="1600" spc="-55" dirty="0">
                <a:latin typeface="Cambria Math"/>
                <a:cs typeface="Cambria Math"/>
              </a:rPr>
              <a:t> </a:t>
            </a:r>
            <a:r>
              <a:rPr sz="1600" spc="-50" dirty="0">
                <a:latin typeface="Cambria Math"/>
                <a:cs typeface="Cambria Math"/>
              </a:rPr>
              <a:t>в</a:t>
            </a:r>
            <a:endParaRPr sz="1600" dirty="0">
              <a:latin typeface="Cambria Math"/>
              <a:cs typeface="Cambria Math"/>
            </a:endParaRPr>
          </a:p>
          <a:p>
            <a:pPr marL="12700" marR="928369" algn="just">
              <a:lnSpc>
                <a:spcPct val="100000"/>
              </a:lnSpc>
            </a:pPr>
            <a:r>
              <a:rPr sz="1600" dirty="0">
                <a:latin typeface="Cambria Math"/>
                <a:cs typeface="Cambria Math"/>
              </a:rPr>
              <a:t>личном</a:t>
            </a:r>
            <a:r>
              <a:rPr sz="1600" spc="-4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кабинете</a:t>
            </a:r>
            <a:r>
              <a:rPr sz="1600" spc="-50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(срок изготовления</a:t>
            </a:r>
            <a:r>
              <a:rPr sz="1600" spc="-25" dirty="0">
                <a:latin typeface="Cambria Math"/>
                <a:cs typeface="Cambria Math"/>
              </a:rPr>
              <a:t> </a:t>
            </a:r>
            <a:r>
              <a:rPr sz="1600" dirty="0">
                <a:latin typeface="Cambria Math"/>
                <a:cs typeface="Cambria Math"/>
              </a:rPr>
              <a:t>карты</a:t>
            </a:r>
            <a:r>
              <a:rPr sz="1600" spc="-45" dirty="0">
                <a:latin typeface="Cambria Math"/>
                <a:cs typeface="Cambria Math"/>
              </a:rPr>
              <a:t> </a:t>
            </a:r>
            <a:r>
              <a:rPr sz="1600" spc="-25" dirty="0">
                <a:latin typeface="Cambria Math"/>
                <a:cs typeface="Cambria Math"/>
              </a:rPr>
              <a:t>30 </a:t>
            </a:r>
            <a:r>
              <a:rPr sz="1600" spc="-10" dirty="0">
                <a:latin typeface="Cambria Math"/>
                <a:cs typeface="Cambria Math"/>
              </a:rPr>
              <a:t>календарных</a:t>
            </a:r>
            <a:r>
              <a:rPr sz="1600" spc="-15" dirty="0">
                <a:latin typeface="Cambria Math"/>
                <a:cs typeface="Cambria Math"/>
              </a:rPr>
              <a:t> </a:t>
            </a:r>
            <a:r>
              <a:rPr sz="1600" spc="-10" dirty="0">
                <a:latin typeface="Cambria Math"/>
                <a:cs typeface="Cambria Math"/>
              </a:rPr>
              <a:t>дней).</a:t>
            </a:r>
            <a:endParaRPr sz="1600" dirty="0">
              <a:latin typeface="Cambria Math"/>
              <a:cs typeface="Cambria Math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77847" y="1604270"/>
            <a:ext cx="4723102" cy="5057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1703" rIns="0" bIns="0" rtlCol="0">
            <a:spAutoFit/>
          </a:bodyPr>
          <a:lstStyle/>
          <a:p>
            <a:pPr marL="153035">
              <a:lnSpc>
                <a:spcPct val="100000"/>
              </a:lnSpc>
              <a:spcBef>
                <a:spcPts val="100"/>
              </a:spcBef>
            </a:pPr>
            <a:r>
              <a:rPr dirty="0"/>
              <a:t>О</a:t>
            </a:r>
            <a:r>
              <a:rPr spc="-75" dirty="0"/>
              <a:t> </a:t>
            </a:r>
            <a:r>
              <a:rPr dirty="0"/>
              <a:t>выплате</a:t>
            </a:r>
            <a:r>
              <a:rPr spc="-130" dirty="0"/>
              <a:t> </a:t>
            </a:r>
            <a:r>
              <a:rPr spc="-10" dirty="0"/>
              <a:t>стипендии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3886" y="1752600"/>
            <a:ext cx="7263891" cy="30705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spc="-10" dirty="0" smtClean="0">
              <a:latin typeface="Microsoft Sans Serif"/>
              <a:cs typeface="Microsoft Sans Serif"/>
            </a:endParaRPr>
          </a:p>
          <a:p>
            <a:pPr algn="l"/>
            <a:r>
              <a:rPr lang="ru-RU" sz="1400" b="0" i="0" dirty="0" smtClean="0">
                <a:solidFill>
                  <a:schemeClr val="tx1"/>
                </a:solidFill>
                <a:effectLst/>
                <a:latin typeface="museo_sans_cyrl500"/>
              </a:rPr>
              <a:t>Государственная академическая стипендия </a:t>
            </a:r>
            <a:r>
              <a:rPr lang="ru-RU" sz="1400" dirty="0" smtClean="0">
                <a:solidFill>
                  <a:schemeClr val="tx1"/>
                </a:solidFill>
                <a:latin typeface="museo_sans_cyrl500"/>
              </a:rPr>
              <a:t>в</a:t>
            </a:r>
            <a:r>
              <a:rPr lang="ru-RU" sz="1400" b="0" i="0" dirty="0" smtClean="0">
                <a:solidFill>
                  <a:schemeClr val="tx1"/>
                </a:solidFill>
                <a:effectLst/>
                <a:latin typeface="museo_sans_cyrl500"/>
              </a:rPr>
              <a:t>ыплачивается аспирантам </a:t>
            </a:r>
            <a:r>
              <a:rPr lang="ru-RU" sz="1400" b="0" i="0" u="sng" dirty="0" smtClean="0">
                <a:solidFill>
                  <a:schemeClr val="tx1"/>
                </a:solidFill>
                <a:effectLst/>
                <a:latin typeface="museo_sans_cyrl500"/>
              </a:rPr>
              <a:t>бюджетного</a:t>
            </a:r>
            <a:r>
              <a:rPr lang="ru-RU" sz="1400" b="0" i="0" dirty="0" smtClean="0">
                <a:solidFill>
                  <a:schemeClr val="tx1"/>
                </a:solidFill>
                <a:effectLst/>
                <a:latin typeface="museo_sans_cyrl500"/>
              </a:rPr>
              <a:t> отделения, обучающимся по очной форме</a:t>
            </a:r>
          </a:p>
          <a:p>
            <a:pPr algn="l"/>
            <a:r>
              <a:rPr lang="ru-RU" sz="1400" b="1" i="0" dirty="0" smtClean="0">
                <a:solidFill>
                  <a:schemeClr val="tx1"/>
                </a:solidFill>
                <a:effectLst/>
                <a:latin typeface="museo_sans_cyrl500"/>
              </a:rPr>
              <a:t>Размер стипендии</a:t>
            </a:r>
          </a:p>
          <a:p>
            <a:pPr algn="l"/>
            <a:r>
              <a:rPr lang="ru-RU" sz="1400" b="0" i="0" dirty="0" smtClean="0">
                <a:solidFill>
                  <a:schemeClr val="tx1"/>
                </a:solidFill>
                <a:effectLst/>
                <a:latin typeface="museo_sans_cyrl500"/>
              </a:rPr>
              <a:t>3 400 рублей в месяц</a:t>
            </a:r>
          </a:p>
          <a:p>
            <a:pPr algn="l"/>
            <a:r>
              <a:rPr lang="ru-RU" sz="1400" b="0" i="0" dirty="0" smtClean="0">
                <a:solidFill>
                  <a:schemeClr val="tx1"/>
                </a:solidFill>
                <a:effectLst/>
                <a:latin typeface="museo_sans_cyrl500"/>
              </a:rPr>
              <a:t>По направлениям подготовки, определяемым Министерством образования и науки РФ — 8 100 рублей в месяц.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ru-RU" sz="1400" spc="-10" dirty="0" smtClean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400" i="1" spc="-10" dirty="0" smtClean="0">
                <a:latin typeface="Microsoft Sans Serif"/>
                <a:cs typeface="Microsoft Sans Serif"/>
              </a:rPr>
              <a:t>С</a:t>
            </a:r>
            <a:r>
              <a:rPr sz="1400" i="1" spc="-10" dirty="0" err="1" smtClean="0">
                <a:latin typeface="Microsoft Sans Serif"/>
                <a:cs typeface="Microsoft Sans Serif"/>
              </a:rPr>
              <a:t>типендиальная</a:t>
            </a:r>
            <a:r>
              <a:rPr sz="1400" i="1" spc="-45" dirty="0" smtClean="0">
                <a:latin typeface="Microsoft Sans Serif"/>
                <a:cs typeface="Microsoft Sans Serif"/>
              </a:rPr>
              <a:t> </a:t>
            </a:r>
            <a:r>
              <a:rPr sz="1400" i="1" spc="-25" dirty="0">
                <a:latin typeface="Microsoft Sans Serif"/>
                <a:cs typeface="Microsoft Sans Serif"/>
              </a:rPr>
              <a:t>банковская</a:t>
            </a:r>
            <a:r>
              <a:rPr sz="1400" i="1" spc="-15" dirty="0">
                <a:latin typeface="Microsoft Sans Serif"/>
                <a:cs typeface="Microsoft Sans Serif"/>
              </a:rPr>
              <a:t> </a:t>
            </a:r>
            <a:r>
              <a:rPr sz="1400" i="1" spc="-20" dirty="0">
                <a:latin typeface="Microsoft Sans Serif"/>
                <a:cs typeface="Microsoft Sans Serif"/>
              </a:rPr>
              <a:t>карта</a:t>
            </a:r>
            <a:endParaRPr sz="1400" i="1" dirty="0">
              <a:latin typeface="Microsoft Sans Serif"/>
              <a:cs typeface="Microsoft Sans Serif"/>
            </a:endParaRPr>
          </a:p>
          <a:p>
            <a:pPr marL="12700" marR="5080">
              <a:lnSpc>
                <a:spcPct val="72100"/>
              </a:lnSpc>
              <a:spcBef>
                <a:spcPts val="490"/>
              </a:spcBef>
            </a:pPr>
            <a:r>
              <a:rPr sz="1400" spc="-20" dirty="0">
                <a:latin typeface="Microsoft Sans Serif"/>
                <a:cs typeface="Microsoft Sans Serif"/>
              </a:rPr>
              <a:t>Для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выплаты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стипендии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других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видов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социальной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поддержки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аспирантам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бюджетного </a:t>
            </a:r>
            <a:r>
              <a:rPr sz="1400" spc="-20" dirty="0">
                <a:latin typeface="Microsoft Sans Serif"/>
                <a:cs typeface="Microsoft Sans Serif"/>
              </a:rPr>
              <a:t>отделения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очной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формы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обучения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оформляются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карты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платежной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системы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«МИР»</a:t>
            </a:r>
            <a:endParaRPr sz="1400" dirty="0">
              <a:latin typeface="Microsoft Sans Serif"/>
              <a:cs typeface="Microsoft Sans Serif"/>
            </a:endParaRPr>
          </a:p>
          <a:p>
            <a:pPr marL="12700">
              <a:lnSpc>
                <a:spcPts val="1475"/>
              </a:lnSpc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рамках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зарплатного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проекта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банка </a:t>
            </a:r>
            <a:r>
              <a:rPr sz="1400" spc="-10" dirty="0">
                <a:latin typeface="Microsoft Sans Serif"/>
                <a:cs typeface="Microsoft Sans Serif"/>
              </a:rPr>
              <a:t>«ВТБ».</a:t>
            </a:r>
            <a:endParaRPr sz="1400" dirty="0">
              <a:latin typeface="Microsoft Sans Serif"/>
              <a:cs typeface="Microsoft Sans Serif"/>
            </a:endParaRPr>
          </a:p>
          <a:p>
            <a:pPr marL="12700">
              <a:lnSpc>
                <a:spcPts val="1430"/>
              </a:lnSpc>
              <a:spcBef>
                <a:spcPts val="1270"/>
              </a:spcBef>
            </a:pP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сроках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готовности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месте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получения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карт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сообщается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дополнительно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Управлением</a:t>
            </a:r>
            <a:endParaRPr sz="1400" dirty="0">
              <a:latin typeface="Microsoft Sans Serif"/>
              <a:cs typeface="Microsoft Sans Serif"/>
            </a:endParaRPr>
          </a:p>
          <a:p>
            <a:pPr marL="12700">
              <a:lnSpc>
                <a:spcPts val="1430"/>
              </a:lnSpc>
            </a:pPr>
            <a:r>
              <a:rPr sz="1400" spc="-10" dirty="0">
                <a:latin typeface="Microsoft Sans Serif"/>
                <a:cs typeface="Microsoft Sans Serif"/>
              </a:rPr>
              <a:t>аспирантуры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докторантуры.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5400" y="5153357"/>
            <a:ext cx="5389245" cy="10318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u="heavy" spc="-20" dirty="0">
                <a:solidFill>
                  <a:srgbClr val="17375E"/>
                </a:solidFill>
                <a:uFill>
                  <a:solidFill>
                    <a:srgbClr val="0461C1"/>
                  </a:solidFill>
                </a:uFill>
                <a:latin typeface="Microsoft Sans Serif"/>
                <a:cs typeface="Microsoft Sans Serif"/>
              </a:rPr>
              <a:t>Управление</a:t>
            </a:r>
            <a:r>
              <a:rPr sz="1400" u="heavy" spc="-40" dirty="0">
                <a:solidFill>
                  <a:srgbClr val="17375E"/>
                </a:solidFill>
                <a:uFill>
                  <a:solidFill>
                    <a:srgbClr val="0461C1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00" u="heavy" spc="-10" dirty="0">
                <a:solidFill>
                  <a:srgbClr val="17375E"/>
                </a:solidFill>
                <a:uFill>
                  <a:solidFill>
                    <a:srgbClr val="0461C1"/>
                  </a:solidFill>
                </a:uFill>
                <a:latin typeface="Microsoft Sans Serif"/>
                <a:cs typeface="Microsoft Sans Serif"/>
              </a:rPr>
              <a:t>финансами</a:t>
            </a:r>
            <a:endParaRPr sz="1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latin typeface="Microsoft Sans Serif"/>
                <a:cs typeface="Microsoft Sans Serif"/>
              </a:rPr>
              <a:t>Москва,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2-</a:t>
            </a:r>
            <a:r>
              <a:rPr sz="1400" dirty="0">
                <a:latin typeface="Microsoft Sans Serif"/>
                <a:cs typeface="Microsoft Sans Serif"/>
              </a:rPr>
              <a:t>й </a:t>
            </a:r>
            <a:r>
              <a:rPr sz="1400" spc="-25" dirty="0">
                <a:latin typeface="Microsoft Sans Serif"/>
                <a:cs typeface="Microsoft Sans Serif"/>
              </a:rPr>
              <a:t>Сельскохозяйственный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проезд, </a:t>
            </a:r>
            <a:r>
              <a:rPr sz="1400" dirty="0">
                <a:latin typeface="Microsoft Sans Serif"/>
                <a:cs typeface="Microsoft Sans Serif"/>
              </a:rPr>
              <a:t>д.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4,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корп.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1,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каб.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133</a:t>
            </a:r>
            <a:endParaRPr sz="1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400" dirty="0">
                <a:latin typeface="Microsoft Sans Serif"/>
                <a:cs typeface="Microsoft Sans Serif"/>
              </a:rPr>
              <a:t>+7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495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656-</a:t>
            </a:r>
            <a:r>
              <a:rPr sz="1400" spc="-20" dirty="0">
                <a:latin typeface="Microsoft Sans Serif"/>
                <a:cs typeface="Microsoft Sans Serif"/>
              </a:rPr>
              <a:t>74-</a:t>
            </a:r>
            <a:r>
              <a:rPr sz="1400" spc="-25" dirty="0">
                <a:latin typeface="Microsoft Sans Serif"/>
                <a:cs typeface="Microsoft Sans Serif"/>
              </a:rPr>
              <a:t>00</a:t>
            </a:r>
            <a:endParaRPr sz="1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14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fed@mgpu.ru</a:t>
            </a:r>
            <a:endParaRPr sz="1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799" y="304800"/>
            <a:ext cx="7064375" cy="908504"/>
          </a:xfrm>
          <a:prstGeom prst="rect">
            <a:avLst/>
          </a:prstGeom>
        </p:spPr>
        <p:txBody>
          <a:bodyPr vert="horz" wrap="square" lIns="0" tIns="412038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Arial"/>
                <a:cs typeface="Arial"/>
              </a:rPr>
              <a:t>График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подготовки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аспиранта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5420" y="3733800"/>
            <a:ext cx="3881996" cy="2971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06272" y="1435353"/>
            <a:ext cx="6981190" cy="50958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53795">
              <a:lnSpc>
                <a:spcPct val="100000"/>
              </a:lnSpc>
              <a:spcBef>
                <a:spcPts val="105"/>
              </a:spcBef>
            </a:pPr>
            <a:r>
              <a:rPr sz="2600" spc="-20" dirty="0">
                <a:solidFill>
                  <a:srgbClr val="C00000"/>
                </a:solidFill>
                <a:latin typeface="Cambria Math"/>
                <a:cs typeface="Cambria Math"/>
              </a:rPr>
              <a:t>01</a:t>
            </a:r>
            <a:r>
              <a:rPr sz="2600" spc="-12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600" spc="-60" dirty="0">
                <a:solidFill>
                  <a:srgbClr val="C00000"/>
                </a:solidFill>
                <a:latin typeface="Cambria Math"/>
                <a:cs typeface="Cambria Math"/>
              </a:rPr>
              <a:t>сентября</a:t>
            </a:r>
            <a:r>
              <a:rPr sz="2600" spc="-15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6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600" spc="-35" dirty="0">
                <a:solidFill>
                  <a:srgbClr val="C00000"/>
                </a:solidFill>
                <a:latin typeface="Cambria Math"/>
                <a:cs typeface="Cambria Math"/>
              </a:rPr>
              <a:t>6</a:t>
            </a:r>
            <a:r>
              <a:rPr sz="2600" spc="-16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600" spc="-125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r>
              <a:rPr sz="2600" spc="-5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600" dirty="0">
                <a:solidFill>
                  <a:srgbClr val="C00000"/>
                </a:solidFill>
                <a:latin typeface="Cambria Math"/>
                <a:cs typeface="Cambria Math"/>
              </a:rPr>
              <a:t>–</a:t>
            </a:r>
            <a:r>
              <a:rPr sz="2600" spc="-4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600" spc="-15" dirty="0">
                <a:solidFill>
                  <a:srgbClr val="C00000"/>
                </a:solidFill>
                <a:latin typeface="Cambria Math"/>
                <a:cs typeface="Cambria Math"/>
              </a:rPr>
              <a:t>30</a:t>
            </a:r>
            <a:r>
              <a:rPr sz="2600" spc="-12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600" spc="-55" dirty="0">
                <a:solidFill>
                  <a:srgbClr val="C00000"/>
                </a:solidFill>
                <a:latin typeface="Cambria Math"/>
                <a:cs typeface="Cambria Math"/>
              </a:rPr>
              <a:t>сентября</a:t>
            </a:r>
            <a:r>
              <a:rPr sz="2600" spc="-16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600" spc="-25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600" spc="-25" dirty="0" smtClean="0">
                <a:solidFill>
                  <a:srgbClr val="C00000"/>
                </a:solidFill>
                <a:latin typeface="Cambria Math"/>
                <a:cs typeface="Cambria Math"/>
              </a:rPr>
              <a:t>6</a:t>
            </a:r>
            <a:r>
              <a:rPr sz="2600" spc="-17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600" spc="-25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endParaRPr sz="2600" dirty="0">
              <a:latin typeface="Cambria Math"/>
              <a:cs typeface="Cambria Math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"/>
              <a:tabLst>
                <a:tab pos="354965" algn="l"/>
              </a:tabLst>
            </a:pPr>
            <a:r>
              <a:rPr sz="2200" spc="-30" dirty="0">
                <a:latin typeface="Cambria Math"/>
                <a:cs typeface="Cambria Math"/>
              </a:rPr>
              <a:t>назначение</a:t>
            </a:r>
            <a:r>
              <a:rPr sz="2200" spc="-60" dirty="0">
                <a:latin typeface="Cambria Math"/>
                <a:cs typeface="Cambria Math"/>
              </a:rPr>
              <a:t> </a:t>
            </a:r>
            <a:r>
              <a:rPr sz="2200" spc="-30" dirty="0">
                <a:latin typeface="Cambria Math"/>
                <a:cs typeface="Cambria Math"/>
              </a:rPr>
              <a:t>научного</a:t>
            </a:r>
            <a:r>
              <a:rPr sz="2200" spc="-75" dirty="0">
                <a:latin typeface="Cambria Math"/>
                <a:cs typeface="Cambria Math"/>
              </a:rPr>
              <a:t> </a:t>
            </a:r>
            <a:r>
              <a:rPr sz="2200" spc="-10" dirty="0">
                <a:latin typeface="Cambria Math"/>
                <a:cs typeface="Cambria Math"/>
              </a:rPr>
              <a:t>руководителя;</a:t>
            </a:r>
            <a:endParaRPr sz="2200" dirty="0">
              <a:latin typeface="Cambria Math"/>
              <a:cs typeface="Cambria Math"/>
            </a:endParaRPr>
          </a:p>
          <a:p>
            <a:pPr marL="354965" indent="-342265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354965" algn="l"/>
              </a:tabLst>
            </a:pPr>
            <a:r>
              <a:rPr sz="2200" spc="-30" dirty="0">
                <a:latin typeface="Cambria Math"/>
                <a:cs typeface="Cambria Math"/>
              </a:rPr>
              <a:t>разработка</a:t>
            </a:r>
            <a:r>
              <a:rPr sz="2200" spc="-75" dirty="0">
                <a:latin typeface="Cambria Math"/>
                <a:cs typeface="Cambria Math"/>
              </a:rPr>
              <a:t> </a:t>
            </a:r>
            <a:r>
              <a:rPr sz="2200" dirty="0">
                <a:latin typeface="Cambria Math"/>
                <a:cs typeface="Cambria Math"/>
              </a:rPr>
              <a:t>и</a:t>
            </a:r>
            <a:r>
              <a:rPr sz="2200" spc="-45" dirty="0">
                <a:latin typeface="Cambria Math"/>
                <a:cs typeface="Cambria Math"/>
              </a:rPr>
              <a:t> </a:t>
            </a:r>
            <a:r>
              <a:rPr sz="2200" spc="-20" dirty="0">
                <a:latin typeface="Cambria Math"/>
                <a:cs typeface="Cambria Math"/>
              </a:rPr>
              <a:t>утверждение</a:t>
            </a:r>
            <a:r>
              <a:rPr sz="2200" spc="5" dirty="0">
                <a:latin typeface="Cambria Math"/>
                <a:cs typeface="Cambria Math"/>
              </a:rPr>
              <a:t> </a:t>
            </a:r>
            <a:r>
              <a:rPr sz="2200" dirty="0">
                <a:latin typeface="Cambria Math"/>
                <a:cs typeface="Cambria Math"/>
              </a:rPr>
              <a:t>темы</a:t>
            </a:r>
            <a:r>
              <a:rPr sz="2200" spc="-45" dirty="0">
                <a:latin typeface="Cambria Math"/>
                <a:cs typeface="Cambria Math"/>
              </a:rPr>
              <a:t> </a:t>
            </a:r>
            <a:r>
              <a:rPr sz="2200" spc="-10" dirty="0">
                <a:latin typeface="Cambria Math"/>
                <a:cs typeface="Cambria Math"/>
              </a:rPr>
              <a:t>диссертации;</a:t>
            </a:r>
            <a:endParaRPr sz="2200" dirty="0">
              <a:latin typeface="Cambria Math"/>
              <a:cs typeface="Cambria Math"/>
            </a:endParaRPr>
          </a:p>
          <a:p>
            <a:pPr marL="355600" marR="1024255" indent="-342900">
              <a:lnSpc>
                <a:spcPct val="79500"/>
              </a:lnSpc>
              <a:spcBef>
                <a:spcPts val="605"/>
              </a:spcBef>
              <a:buFont typeface="Wingdings"/>
              <a:buChar char=""/>
              <a:tabLst>
                <a:tab pos="355600" algn="l"/>
              </a:tabLst>
            </a:pPr>
            <a:r>
              <a:rPr sz="2200" spc="-25" dirty="0">
                <a:latin typeface="Cambria Math"/>
                <a:cs typeface="Cambria Math"/>
              </a:rPr>
              <a:t>заполнение</a:t>
            </a:r>
            <a:r>
              <a:rPr sz="2200" spc="-45" dirty="0">
                <a:latin typeface="Cambria Math"/>
                <a:cs typeface="Cambria Math"/>
              </a:rPr>
              <a:t> </a:t>
            </a:r>
            <a:r>
              <a:rPr sz="2200" spc="-20" dirty="0">
                <a:latin typeface="Cambria Math"/>
                <a:cs typeface="Cambria Math"/>
              </a:rPr>
              <a:t>индивидуального </a:t>
            </a:r>
            <a:r>
              <a:rPr sz="2200" dirty="0">
                <a:latin typeface="Cambria Math"/>
                <a:cs typeface="Cambria Math"/>
              </a:rPr>
              <a:t>плана</a:t>
            </a:r>
            <a:r>
              <a:rPr sz="2200" spc="-25" dirty="0">
                <a:latin typeface="Cambria Math"/>
                <a:cs typeface="Cambria Math"/>
              </a:rPr>
              <a:t> </a:t>
            </a:r>
            <a:r>
              <a:rPr sz="2200" spc="-10" dirty="0">
                <a:latin typeface="Cambria Math"/>
                <a:cs typeface="Cambria Math"/>
              </a:rPr>
              <a:t>работы </a:t>
            </a:r>
            <a:r>
              <a:rPr sz="2200" dirty="0">
                <a:latin typeface="Cambria Math"/>
                <a:cs typeface="Cambria Math"/>
              </a:rPr>
              <a:t>(он</a:t>
            </a:r>
            <a:r>
              <a:rPr sz="2200" spc="-80" dirty="0">
                <a:latin typeface="Cambria Math"/>
                <a:cs typeface="Cambria Math"/>
              </a:rPr>
              <a:t> </a:t>
            </a:r>
            <a:r>
              <a:rPr sz="2200" spc="-40" dirty="0">
                <a:latin typeface="Cambria Math"/>
                <a:cs typeface="Cambria Math"/>
              </a:rPr>
              <a:t>находится</a:t>
            </a:r>
            <a:r>
              <a:rPr sz="2200" spc="-80" dirty="0">
                <a:latin typeface="Cambria Math"/>
                <a:cs typeface="Cambria Math"/>
              </a:rPr>
              <a:t> </a:t>
            </a:r>
            <a:r>
              <a:rPr sz="2200" dirty="0">
                <a:latin typeface="Cambria Math"/>
                <a:cs typeface="Cambria Math"/>
              </a:rPr>
              <a:t>в</a:t>
            </a:r>
            <a:r>
              <a:rPr sz="2200" spc="-85" dirty="0">
                <a:latin typeface="Cambria Math"/>
                <a:cs typeface="Cambria Math"/>
              </a:rPr>
              <a:t> </a:t>
            </a:r>
            <a:r>
              <a:rPr sz="2200" spc="-20" dirty="0">
                <a:latin typeface="Cambria Math"/>
                <a:cs typeface="Cambria Math"/>
              </a:rPr>
              <a:t>Вашем</a:t>
            </a:r>
            <a:r>
              <a:rPr sz="2200" spc="-70" dirty="0">
                <a:latin typeface="Cambria Math"/>
                <a:cs typeface="Cambria Math"/>
              </a:rPr>
              <a:t> </a:t>
            </a:r>
            <a:r>
              <a:rPr sz="2200" spc="-25" dirty="0">
                <a:latin typeface="Cambria Math"/>
                <a:cs typeface="Cambria Math"/>
              </a:rPr>
              <a:t>личном</a:t>
            </a:r>
            <a:r>
              <a:rPr sz="2200" spc="-90" dirty="0">
                <a:latin typeface="Cambria Math"/>
                <a:cs typeface="Cambria Math"/>
              </a:rPr>
              <a:t> </a:t>
            </a:r>
            <a:r>
              <a:rPr sz="2200" spc="-10" dirty="0">
                <a:latin typeface="Cambria Math"/>
                <a:cs typeface="Cambria Math"/>
              </a:rPr>
              <a:t>кабинете)</a:t>
            </a:r>
            <a:endParaRPr sz="22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2225"/>
              </a:spcBef>
            </a:pPr>
            <a:endParaRPr sz="2200" dirty="0">
              <a:latin typeface="Cambria Math"/>
              <a:cs typeface="Cambria Math"/>
            </a:endParaRPr>
          </a:p>
          <a:p>
            <a:pPr marL="269240" marR="3045460" indent="208279">
              <a:lnSpc>
                <a:spcPct val="100000"/>
              </a:lnSpc>
            </a:pPr>
            <a:r>
              <a:rPr sz="1800" dirty="0">
                <a:latin typeface="Cambria Math"/>
                <a:cs typeface="Cambria Math"/>
              </a:rPr>
              <a:t>Вам</a:t>
            </a:r>
            <a:r>
              <a:rPr sz="1800" spc="-15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необходимо</a:t>
            </a:r>
            <a:r>
              <a:rPr sz="1800" spc="-3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внести</a:t>
            </a:r>
            <a:r>
              <a:rPr sz="1800" spc="1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общую </a:t>
            </a:r>
            <a:r>
              <a:rPr sz="1800" dirty="0">
                <a:latin typeface="Cambria Math"/>
                <a:cs typeface="Cambria Math"/>
              </a:rPr>
              <a:t>информацию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и</a:t>
            </a:r>
            <a:r>
              <a:rPr sz="1800" spc="-5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план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на</a:t>
            </a:r>
            <a:r>
              <a:rPr sz="1800" spc="-4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первый</a:t>
            </a:r>
            <a:r>
              <a:rPr sz="1800" spc="-25" dirty="0">
                <a:latin typeface="Cambria Math"/>
                <a:cs typeface="Cambria Math"/>
              </a:rPr>
              <a:t> год </a:t>
            </a:r>
            <a:r>
              <a:rPr sz="1800" dirty="0">
                <a:latin typeface="Cambria Math"/>
                <a:cs typeface="Cambria Math"/>
              </a:rPr>
              <a:t>обучения,</a:t>
            </a:r>
            <a:r>
              <a:rPr sz="1800" spc="-6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сохранить</a:t>
            </a:r>
            <a:r>
              <a:rPr sz="1800" spc="-5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изменения</a:t>
            </a:r>
            <a:r>
              <a:rPr sz="1800" spc="-55" dirty="0">
                <a:latin typeface="Cambria Math"/>
                <a:cs typeface="Cambria Math"/>
              </a:rPr>
              <a:t> </a:t>
            </a:r>
            <a:r>
              <a:rPr sz="1800" spc="-50" dirty="0">
                <a:latin typeface="Cambria Math"/>
                <a:cs typeface="Cambria Math"/>
              </a:rPr>
              <a:t>и</a:t>
            </a:r>
            <a:endParaRPr sz="1800" dirty="0">
              <a:latin typeface="Cambria Math"/>
              <a:cs typeface="Cambria Math"/>
            </a:endParaRPr>
          </a:p>
          <a:p>
            <a:pPr marL="1318895" marR="2940050" indent="-1155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mbria Math"/>
                <a:cs typeface="Cambria Math"/>
              </a:rPr>
              <a:t>отправить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на</a:t>
            </a:r>
            <a:r>
              <a:rPr sz="1800" spc="-25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утверждение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научному руководителю.</a:t>
            </a:r>
            <a:endParaRPr sz="18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 dirty="0">
              <a:latin typeface="Cambria Math"/>
              <a:cs typeface="Cambria Math"/>
            </a:endParaRPr>
          </a:p>
          <a:p>
            <a:pPr marR="2773045" algn="ctr">
              <a:lnSpc>
                <a:spcPct val="100000"/>
              </a:lnSpc>
            </a:pPr>
            <a:r>
              <a:rPr sz="1800" dirty="0">
                <a:latin typeface="Cambria Math"/>
                <a:cs typeface="Cambria Math"/>
              </a:rPr>
              <a:t>Если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возникнут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какие-</a:t>
            </a:r>
            <a:r>
              <a:rPr sz="1800" dirty="0">
                <a:latin typeface="Cambria Math"/>
                <a:cs typeface="Cambria Math"/>
              </a:rPr>
              <a:t>то</a:t>
            </a:r>
            <a:r>
              <a:rPr sz="1800" spc="-3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технические</a:t>
            </a:r>
            <a:endParaRPr sz="1800" dirty="0">
              <a:latin typeface="Cambria Math"/>
              <a:cs typeface="Cambria Math"/>
            </a:endParaRPr>
          </a:p>
          <a:p>
            <a:pPr marR="2775585" algn="ctr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mbria Math"/>
                <a:cs typeface="Cambria Math"/>
              </a:rPr>
              <a:t>вопросы</a:t>
            </a:r>
            <a:r>
              <a:rPr sz="1800" spc="-3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по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работе</a:t>
            </a:r>
            <a:r>
              <a:rPr sz="1800" spc="-2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личного</a:t>
            </a:r>
            <a:r>
              <a:rPr sz="1800" spc="-30" dirty="0">
                <a:latin typeface="Cambria Math"/>
                <a:cs typeface="Cambria Math"/>
              </a:rPr>
              <a:t> </a:t>
            </a:r>
            <a:r>
              <a:rPr sz="1800" spc="-10" dirty="0">
                <a:latin typeface="Cambria Math"/>
                <a:cs typeface="Cambria Math"/>
              </a:rPr>
              <a:t>кабинета,</a:t>
            </a:r>
            <a:endParaRPr sz="1800" dirty="0">
              <a:latin typeface="Cambria Math"/>
              <a:cs typeface="Cambria Math"/>
            </a:endParaRPr>
          </a:p>
          <a:p>
            <a:pPr marL="788670" marR="3562985" indent="-635" algn="ctr">
              <a:lnSpc>
                <a:spcPct val="100000"/>
              </a:lnSpc>
            </a:pPr>
            <a:r>
              <a:rPr sz="1800" dirty="0">
                <a:latin typeface="Cambria Math"/>
                <a:cs typeface="Cambria Math"/>
              </a:rPr>
              <a:t>Вы</a:t>
            </a:r>
            <a:r>
              <a:rPr sz="1800" spc="-5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можете</a:t>
            </a:r>
            <a:r>
              <a:rPr sz="1800" spc="-40" dirty="0">
                <a:latin typeface="Cambria Math"/>
                <a:cs typeface="Cambria Math"/>
              </a:rPr>
              <a:t> </a:t>
            </a:r>
            <a:r>
              <a:rPr sz="1800" dirty="0">
                <a:latin typeface="Cambria Math"/>
                <a:cs typeface="Cambria Math"/>
              </a:rPr>
              <a:t>написать</a:t>
            </a:r>
            <a:r>
              <a:rPr sz="1800" spc="-35" dirty="0">
                <a:latin typeface="Cambria Math"/>
                <a:cs typeface="Cambria Math"/>
              </a:rPr>
              <a:t> </a:t>
            </a:r>
            <a:r>
              <a:rPr sz="1800" spc="-25" dirty="0">
                <a:latin typeface="Cambria Math"/>
                <a:cs typeface="Cambria Math"/>
              </a:rPr>
              <a:t>на </a:t>
            </a:r>
            <a:r>
              <a:rPr sz="1800" dirty="0">
                <a:latin typeface="Cambria Math"/>
                <a:cs typeface="Cambria Math"/>
              </a:rPr>
              <a:t>эл.адрес</a:t>
            </a:r>
            <a:r>
              <a:rPr sz="1800" spc="-70" dirty="0">
                <a:latin typeface="Cambria Math"/>
                <a:cs typeface="Cambria Math"/>
              </a:rPr>
              <a:t> </a:t>
            </a:r>
            <a:r>
              <a:rPr sz="18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mbria Math"/>
                <a:cs typeface="Cambria Math"/>
                <a:hlinkClick r:id="rId3"/>
              </a:rPr>
              <a:t>distant@mgpu.ru</a:t>
            </a:r>
            <a:endParaRPr sz="18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1628" y="458215"/>
            <a:ext cx="61125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Arial"/>
                <a:cs typeface="Arial"/>
              </a:rPr>
              <a:t>График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подготовки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аспиранта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4028" y="1347063"/>
            <a:ext cx="7726045" cy="5086264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2000" dirty="0">
                <a:solidFill>
                  <a:srgbClr val="1F487C"/>
                </a:solidFill>
                <a:latin typeface="Cambria Math"/>
                <a:cs typeface="Cambria Math"/>
              </a:rPr>
              <a:t>I</a:t>
            </a:r>
            <a:r>
              <a:rPr sz="2000" spc="-2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60" dirty="0">
                <a:solidFill>
                  <a:srgbClr val="1F487C"/>
                </a:solidFill>
                <a:latin typeface="Cambria Math"/>
                <a:cs typeface="Cambria Math"/>
              </a:rPr>
              <a:t>год</a:t>
            </a:r>
            <a:r>
              <a:rPr sz="2000" spc="-8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1F487C"/>
                </a:solidFill>
                <a:latin typeface="Cambria Math"/>
                <a:cs typeface="Cambria Math"/>
              </a:rPr>
              <a:t>обучения</a:t>
            </a:r>
            <a:r>
              <a:rPr sz="2000" spc="-5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1F487C"/>
                </a:solidFill>
                <a:latin typeface="Cambria Math"/>
                <a:cs typeface="Cambria Math"/>
              </a:rPr>
              <a:t>(1</a:t>
            </a:r>
            <a:r>
              <a:rPr sz="2000" spc="-4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1F487C"/>
                </a:solidFill>
                <a:latin typeface="Cambria Math"/>
                <a:cs typeface="Cambria Math"/>
              </a:rPr>
              <a:t>семестр)</a:t>
            </a:r>
            <a:endParaRPr sz="2000" dirty="0">
              <a:latin typeface="Cambria Math"/>
              <a:cs typeface="Cambria Math"/>
            </a:endParaRPr>
          </a:p>
          <a:p>
            <a:pPr marR="24765" algn="ctr">
              <a:lnSpc>
                <a:spcPct val="100000"/>
              </a:lnSpc>
              <a:spcBef>
                <a:spcPts val="505"/>
              </a:spcBef>
            </a:pP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01</a:t>
            </a:r>
            <a:r>
              <a:rPr sz="2000" spc="-6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C00000"/>
                </a:solidFill>
                <a:latin typeface="Cambria Math"/>
                <a:cs typeface="Cambria Math"/>
              </a:rPr>
              <a:t>сентября</a:t>
            </a:r>
            <a:r>
              <a:rPr sz="2000" spc="-6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0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6</a:t>
            </a:r>
            <a:r>
              <a:rPr sz="2000" spc="-5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г.–</a:t>
            </a:r>
            <a:r>
              <a:rPr sz="2000" spc="3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1</a:t>
            </a:r>
            <a:r>
              <a:rPr lang="ru-RU"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8</a:t>
            </a:r>
            <a:r>
              <a:rPr sz="2000" spc="-6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25" dirty="0" err="1">
                <a:solidFill>
                  <a:srgbClr val="C00000"/>
                </a:solidFill>
                <a:latin typeface="Cambria Math"/>
                <a:cs typeface="Cambria Math"/>
              </a:rPr>
              <a:t>января</a:t>
            </a:r>
            <a:r>
              <a:rPr sz="2000" spc="-7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0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7</a:t>
            </a:r>
            <a:r>
              <a:rPr sz="2000" spc="-5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360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endParaRPr sz="2000" dirty="0">
              <a:latin typeface="Cambria Math"/>
              <a:cs typeface="Cambria Math"/>
            </a:endParaRPr>
          </a:p>
          <a:p>
            <a:pPr marL="1054100" indent="-241935">
              <a:lnSpc>
                <a:spcPct val="100000"/>
              </a:lnSpc>
              <a:spcBef>
                <a:spcPts val="495"/>
              </a:spcBef>
              <a:buSzPct val="95000"/>
              <a:buFont typeface="Wingdings"/>
              <a:buChar char=""/>
              <a:tabLst>
                <a:tab pos="1054100" algn="l"/>
              </a:tabLst>
            </a:pP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История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философия 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науки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(часть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1);</a:t>
            </a:r>
            <a:endParaRPr sz="2000" dirty="0">
              <a:latin typeface="Cambria Math"/>
              <a:cs typeface="Cambria Math"/>
            </a:endParaRPr>
          </a:p>
          <a:p>
            <a:pPr marL="885825" indent="-402590">
              <a:lnSpc>
                <a:spcPct val="100000"/>
              </a:lnSpc>
              <a:spcBef>
                <a:spcPts val="590"/>
              </a:spcBef>
              <a:buSzPct val="95000"/>
              <a:buFont typeface="Wingdings"/>
              <a:buChar char=""/>
              <a:tabLst>
                <a:tab pos="885825" algn="l"/>
              </a:tabLst>
            </a:pP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Методология</a:t>
            </a:r>
            <a:r>
              <a:rPr sz="2000" spc="-1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r>
              <a:rPr sz="2000" spc="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методы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научного</a:t>
            </a:r>
            <a:r>
              <a:rPr sz="2000" spc="-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исследования*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(</a:t>
            </a:r>
            <a:r>
              <a:rPr sz="2000" spc="-10" dirty="0" err="1">
                <a:solidFill>
                  <a:srgbClr val="3A3B39"/>
                </a:solidFill>
                <a:latin typeface="Cambria Math"/>
                <a:cs typeface="Cambria Math"/>
              </a:rPr>
              <a:t>зачет</a:t>
            </a:r>
            <a:r>
              <a:rPr sz="2000" spc="-10" dirty="0" smtClean="0">
                <a:solidFill>
                  <a:srgbClr val="3A3B39"/>
                </a:solidFill>
                <a:latin typeface="Cambria Math"/>
                <a:cs typeface="Cambria Math"/>
              </a:rPr>
              <a:t>)</a:t>
            </a:r>
            <a:endParaRPr lang="ru-RU" sz="2000" spc="-10" dirty="0" smtClean="0">
              <a:solidFill>
                <a:srgbClr val="3A3B39"/>
              </a:solidFill>
              <a:latin typeface="Cambria Math"/>
              <a:cs typeface="Cambria Math"/>
            </a:endParaRPr>
          </a:p>
          <a:p>
            <a:pPr marL="483235">
              <a:lnSpc>
                <a:spcPct val="100000"/>
              </a:lnSpc>
              <a:spcBef>
                <a:spcPts val="590"/>
              </a:spcBef>
              <a:buSzPct val="95000"/>
              <a:tabLst>
                <a:tab pos="885825" algn="l"/>
              </a:tabLst>
            </a:pPr>
            <a:endParaRPr sz="2000" dirty="0">
              <a:latin typeface="Cambria Math"/>
              <a:cs typeface="Cambria Math"/>
            </a:endParaRPr>
          </a:p>
          <a:p>
            <a:pPr marL="257810" marR="252729" algn="ctr">
              <a:lnSpc>
                <a:spcPct val="135600"/>
              </a:lnSpc>
              <a:spcBef>
                <a:spcPts val="135"/>
              </a:spcBef>
            </a:pP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*Принципы</a:t>
            </a:r>
            <a:r>
              <a:rPr sz="16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dirty="0">
                <a:solidFill>
                  <a:srgbClr val="3A3B39"/>
                </a:solidFill>
                <a:latin typeface="Cambria Math"/>
                <a:cs typeface="Cambria Math"/>
              </a:rPr>
              <a:t>и </a:t>
            </a:r>
            <a:r>
              <a:rPr sz="1600" spc="-45" dirty="0">
                <a:solidFill>
                  <a:srgbClr val="3A3B39"/>
                </a:solidFill>
                <a:latin typeface="Cambria Math"/>
                <a:cs typeface="Cambria Math"/>
              </a:rPr>
              <a:t>методы </a:t>
            </a:r>
            <a:r>
              <a:rPr sz="1600" spc="-25" dirty="0">
                <a:solidFill>
                  <a:srgbClr val="3A3B39"/>
                </a:solidFill>
                <a:latin typeface="Cambria Math"/>
                <a:cs typeface="Cambria Math"/>
              </a:rPr>
              <a:t>лингвистических</a:t>
            </a:r>
            <a:r>
              <a:rPr sz="1600" spc="-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исследований</a:t>
            </a:r>
            <a:r>
              <a:rPr sz="16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dirty="0">
                <a:solidFill>
                  <a:srgbClr val="3A3B39"/>
                </a:solidFill>
                <a:latin typeface="Cambria Math"/>
                <a:cs typeface="Cambria Math"/>
              </a:rPr>
              <a:t>(для</a:t>
            </a:r>
            <a:r>
              <a:rPr sz="1600" spc="-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аспирантов</a:t>
            </a:r>
            <a:r>
              <a:rPr sz="1600" spc="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dirty="0">
                <a:solidFill>
                  <a:srgbClr val="3A3B39"/>
                </a:solidFill>
                <a:latin typeface="Cambria Math"/>
                <a:cs typeface="Cambria Math"/>
              </a:rPr>
              <a:t>ИИЯ</a:t>
            </a: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25" dirty="0">
                <a:solidFill>
                  <a:srgbClr val="3A3B39"/>
                </a:solidFill>
                <a:latin typeface="Cambria Math"/>
                <a:cs typeface="Cambria Math"/>
              </a:rPr>
              <a:t>по </a:t>
            </a: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шифру</a:t>
            </a:r>
            <a:r>
              <a:rPr sz="1600" spc="-8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25" dirty="0">
                <a:solidFill>
                  <a:srgbClr val="3A3B39"/>
                </a:solidFill>
                <a:latin typeface="Cambria Math"/>
                <a:cs typeface="Cambria Math"/>
              </a:rPr>
              <a:t>групп</a:t>
            </a:r>
            <a:r>
              <a:rPr sz="16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dirty="0">
                <a:solidFill>
                  <a:srgbClr val="3A3B39"/>
                </a:solidFill>
                <a:latin typeface="Cambria Math"/>
                <a:cs typeface="Cambria Math"/>
              </a:rPr>
              <a:t>научных</a:t>
            </a:r>
            <a:r>
              <a:rPr sz="1600" spc="1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специальностей</a:t>
            </a:r>
            <a:r>
              <a:rPr sz="16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dirty="0">
                <a:solidFill>
                  <a:srgbClr val="3A3B39"/>
                </a:solidFill>
                <a:latin typeface="Cambria Math"/>
                <a:cs typeface="Cambria Math"/>
              </a:rPr>
              <a:t>5.9.</a:t>
            </a:r>
            <a:r>
              <a:rPr sz="1600" spc="-9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Филология)</a:t>
            </a:r>
            <a:endParaRPr sz="1600" dirty="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875"/>
              </a:spcBef>
            </a:pPr>
            <a:r>
              <a:rPr sz="1600" spc="-40" dirty="0">
                <a:solidFill>
                  <a:srgbClr val="3A3B39"/>
                </a:solidFill>
                <a:latin typeface="Cambria Math"/>
                <a:cs typeface="Cambria Math"/>
              </a:rPr>
              <a:t>*Методология</a:t>
            </a:r>
            <a:r>
              <a:rPr sz="16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r>
              <a:rPr sz="1600" spc="-35" dirty="0">
                <a:solidFill>
                  <a:srgbClr val="3A3B39"/>
                </a:solidFill>
                <a:latin typeface="Cambria Math"/>
                <a:cs typeface="Cambria Math"/>
              </a:rPr>
              <a:t> методы</a:t>
            </a:r>
            <a:r>
              <a:rPr sz="16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35" dirty="0">
                <a:solidFill>
                  <a:srgbClr val="3A3B39"/>
                </a:solidFill>
                <a:latin typeface="Cambria Math"/>
                <a:cs typeface="Cambria Math"/>
              </a:rPr>
              <a:t>исторического</a:t>
            </a:r>
            <a:r>
              <a:rPr sz="16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35" dirty="0">
                <a:solidFill>
                  <a:srgbClr val="3A3B39"/>
                </a:solidFill>
                <a:latin typeface="Cambria Math"/>
                <a:cs typeface="Cambria Math"/>
              </a:rPr>
              <a:t>исследования</a:t>
            </a:r>
            <a:r>
              <a:rPr sz="1600" spc="-20" dirty="0">
                <a:solidFill>
                  <a:srgbClr val="3A3B39"/>
                </a:solidFill>
                <a:latin typeface="Cambria Math"/>
                <a:cs typeface="Cambria Math"/>
              </a:rPr>
              <a:t> (для</a:t>
            </a:r>
            <a:r>
              <a:rPr sz="16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30" dirty="0">
                <a:solidFill>
                  <a:srgbClr val="3A3B39"/>
                </a:solidFill>
                <a:latin typeface="Cambria Math"/>
                <a:cs typeface="Cambria Math"/>
              </a:rPr>
              <a:t>аспирантов</a:t>
            </a:r>
            <a:r>
              <a:rPr sz="1600" spc="-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25" dirty="0">
                <a:solidFill>
                  <a:srgbClr val="3A3B39"/>
                </a:solidFill>
                <a:latin typeface="Cambria Math"/>
                <a:cs typeface="Cambria Math"/>
              </a:rPr>
              <a:t>ИГН</a:t>
            </a:r>
            <a:r>
              <a:rPr sz="16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по</a:t>
            </a:r>
            <a:r>
              <a:rPr sz="16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шифру</a:t>
            </a:r>
            <a:endParaRPr sz="1600" dirty="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600" spc="-30" dirty="0">
                <a:solidFill>
                  <a:srgbClr val="3A3B39"/>
                </a:solidFill>
                <a:latin typeface="Cambria Math"/>
                <a:cs typeface="Cambria Math"/>
              </a:rPr>
              <a:t>групп</a:t>
            </a:r>
            <a:r>
              <a:rPr sz="16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35" dirty="0">
                <a:solidFill>
                  <a:srgbClr val="3A3B39"/>
                </a:solidFill>
                <a:latin typeface="Cambria Math"/>
                <a:cs typeface="Cambria Math"/>
              </a:rPr>
              <a:t>научных</a:t>
            </a:r>
            <a:r>
              <a:rPr sz="16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35" dirty="0">
                <a:solidFill>
                  <a:srgbClr val="3A3B39"/>
                </a:solidFill>
                <a:latin typeface="Cambria Math"/>
                <a:cs typeface="Cambria Math"/>
              </a:rPr>
              <a:t>специальностей</a:t>
            </a:r>
            <a:r>
              <a:rPr sz="1600" spc="-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25" dirty="0">
                <a:solidFill>
                  <a:srgbClr val="3A3B39"/>
                </a:solidFill>
                <a:latin typeface="Cambria Math"/>
                <a:cs typeface="Cambria Math"/>
              </a:rPr>
              <a:t>5.6.</a:t>
            </a:r>
            <a:r>
              <a:rPr sz="16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35" dirty="0">
                <a:solidFill>
                  <a:srgbClr val="3A3B39"/>
                </a:solidFill>
                <a:latin typeface="Cambria Math"/>
                <a:cs typeface="Cambria Math"/>
              </a:rPr>
              <a:t>Исторические</a:t>
            </a:r>
            <a:r>
              <a:rPr sz="16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3A3B39"/>
                </a:solidFill>
                <a:latin typeface="Cambria Math"/>
                <a:cs typeface="Cambria Math"/>
              </a:rPr>
              <a:t>науки)</a:t>
            </a:r>
            <a:endParaRPr sz="1600" dirty="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endParaRPr lang="ru-RU" sz="2000" dirty="0" smtClean="0">
              <a:solidFill>
                <a:srgbClr val="1F487C"/>
              </a:solidFill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2000" dirty="0" smtClean="0">
                <a:solidFill>
                  <a:srgbClr val="1F487C"/>
                </a:solidFill>
                <a:latin typeface="Cambria Math"/>
                <a:cs typeface="Cambria Math"/>
              </a:rPr>
              <a:t>I</a:t>
            </a:r>
            <a:r>
              <a:rPr sz="2000" spc="-20" dirty="0" smtClean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60" dirty="0">
                <a:solidFill>
                  <a:srgbClr val="1F487C"/>
                </a:solidFill>
                <a:latin typeface="Cambria Math"/>
                <a:cs typeface="Cambria Math"/>
              </a:rPr>
              <a:t>год</a:t>
            </a:r>
            <a:r>
              <a:rPr sz="2000" spc="-8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1F487C"/>
                </a:solidFill>
                <a:latin typeface="Cambria Math"/>
                <a:cs typeface="Cambria Math"/>
              </a:rPr>
              <a:t>обучения</a:t>
            </a:r>
            <a:r>
              <a:rPr sz="2000" spc="-5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1F487C"/>
                </a:solidFill>
                <a:latin typeface="Cambria Math"/>
                <a:cs typeface="Cambria Math"/>
              </a:rPr>
              <a:t>(2</a:t>
            </a:r>
            <a:r>
              <a:rPr sz="2000" spc="-4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1F487C"/>
                </a:solidFill>
                <a:latin typeface="Cambria Math"/>
                <a:cs typeface="Cambria Math"/>
              </a:rPr>
              <a:t>семестр)</a:t>
            </a:r>
            <a:endParaRPr sz="2000" dirty="0">
              <a:latin typeface="Cambria Math"/>
              <a:cs typeface="Cambria Math"/>
            </a:endParaRPr>
          </a:p>
          <a:p>
            <a:pPr marR="21590" algn="ctr">
              <a:lnSpc>
                <a:spcPct val="100000"/>
              </a:lnSpc>
              <a:spcBef>
                <a:spcPts val="505"/>
              </a:spcBef>
            </a:pP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01</a:t>
            </a:r>
            <a:r>
              <a:rPr sz="2000" spc="-10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Cambria Math"/>
                <a:cs typeface="Cambria Math"/>
              </a:rPr>
              <a:t>февраля</a:t>
            </a:r>
            <a:r>
              <a:rPr sz="2000" spc="-7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7</a:t>
            </a:r>
            <a:r>
              <a:rPr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г</a:t>
            </a: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.–</a:t>
            </a:r>
            <a:r>
              <a:rPr sz="2000" spc="-4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19</a:t>
            </a:r>
            <a:r>
              <a:rPr sz="2000" spc="-7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C00000"/>
                </a:solidFill>
                <a:latin typeface="Cambria Math"/>
                <a:cs typeface="Cambria Math"/>
              </a:rPr>
              <a:t>июля</a:t>
            </a:r>
            <a:r>
              <a:rPr sz="2000" spc="-8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0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7</a:t>
            </a:r>
            <a:r>
              <a:rPr sz="2000" spc="-6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360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endParaRPr sz="2000" dirty="0">
              <a:latin typeface="Cambria Math"/>
              <a:cs typeface="Cambria Math"/>
            </a:endParaRPr>
          </a:p>
          <a:p>
            <a:pPr marL="1054735" indent="-242570">
              <a:lnSpc>
                <a:spcPct val="100000"/>
              </a:lnSpc>
              <a:spcBef>
                <a:spcPts val="490"/>
              </a:spcBef>
              <a:buSzPct val="95000"/>
              <a:buFont typeface="Wingdings"/>
              <a:buChar char=""/>
              <a:tabLst>
                <a:tab pos="1054735" algn="l"/>
              </a:tabLst>
            </a:pP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История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r>
              <a:rPr sz="2000" spc="-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философия</a:t>
            </a:r>
            <a:r>
              <a:rPr sz="2000" spc="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науки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(часть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2);</a:t>
            </a:r>
            <a:endParaRPr sz="2000" dirty="0">
              <a:latin typeface="Cambria Math"/>
              <a:cs typeface="Cambria Math"/>
            </a:endParaRPr>
          </a:p>
          <a:p>
            <a:pPr marL="2470150" lvl="1" indent="-243204">
              <a:lnSpc>
                <a:spcPct val="100000"/>
              </a:lnSpc>
              <a:spcBef>
                <a:spcPts val="505"/>
              </a:spcBef>
              <a:buSzPct val="95000"/>
              <a:buFont typeface="Wingdings"/>
              <a:buChar char=""/>
              <a:tabLst>
                <a:tab pos="2470150" algn="l"/>
              </a:tabLst>
            </a:pP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Иностранный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язык</a:t>
            </a:r>
            <a:endParaRPr sz="20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2038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Arial"/>
                <a:cs typeface="Arial"/>
              </a:rPr>
              <a:t>График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подготовки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аспиранта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9411" y="1484757"/>
            <a:ext cx="7819390" cy="436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890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I</a:t>
            </a:r>
            <a:r>
              <a:rPr sz="2400" spc="-3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45" dirty="0">
                <a:solidFill>
                  <a:srgbClr val="1F487C"/>
                </a:solidFill>
                <a:latin typeface="Cambria Math"/>
                <a:cs typeface="Cambria Math"/>
              </a:rPr>
              <a:t>год</a:t>
            </a:r>
            <a:r>
              <a:rPr sz="2400" spc="-8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50" dirty="0">
                <a:solidFill>
                  <a:srgbClr val="1F487C"/>
                </a:solidFill>
                <a:latin typeface="Cambria Math"/>
                <a:cs typeface="Cambria Math"/>
              </a:rPr>
              <a:t>обучения</a:t>
            </a:r>
            <a:r>
              <a:rPr sz="2400" spc="-114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(2</a:t>
            </a:r>
            <a:r>
              <a:rPr sz="2400" spc="-6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10" dirty="0">
                <a:solidFill>
                  <a:srgbClr val="1F487C"/>
                </a:solidFill>
                <a:latin typeface="Cambria Math"/>
                <a:cs typeface="Cambria Math"/>
              </a:rPr>
              <a:t>семестр)</a:t>
            </a:r>
            <a:endParaRPr sz="2400" dirty="0">
              <a:latin typeface="Cambria Math"/>
              <a:cs typeface="Cambria Math"/>
            </a:endParaRPr>
          </a:p>
          <a:p>
            <a:pPr marR="12700" algn="ctr">
              <a:lnSpc>
                <a:spcPct val="100000"/>
              </a:lnSpc>
              <a:spcBef>
                <a:spcPts val="1920"/>
              </a:spcBef>
            </a:pPr>
            <a:r>
              <a:rPr sz="2400" spc="-30" dirty="0" err="1">
                <a:solidFill>
                  <a:srgbClr val="C00000"/>
                </a:solidFill>
                <a:latin typeface="Cambria Math"/>
                <a:cs typeface="Cambria Math"/>
              </a:rPr>
              <a:t>До</a:t>
            </a:r>
            <a:r>
              <a:rPr sz="2400" spc="-11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20" dirty="0" smtClean="0">
                <a:solidFill>
                  <a:srgbClr val="C00000"/>
                </a:solidFill>
                <a:latin typeface="Cambria Math"/>
                <a:cs typeface="Cambria Math"/>
              </a:rPr>
              <a:t>1</a:t>
            </a:r>
            <a:r>
              <a:rPr lang="ru-RU" sz="2400" spc="-20" dirty="0" smtClean="0">
                <a:solidFill>
                  <a:srgbClr val="C00000"/>
                </a:solidFill>
                <a:latin typeface="Cambria Math"/>
                <a:cs typeface="Cambria Math"/>
              </a:rPr>
              <a:t>0</a:t>
            </a:r>
            <a:r>
              <a:rPr sz="2400" spc="-114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50" dirty="0" err="1">
                <a:solidFill>
                  <a:srgbClr val="C00000"/>
                </a:solidFill>
                <a:latin typeface="Cambria Math"/>
                <a:cs typeface="Cambria Math"/>
              </a:rPr>
              <a:t>апреля</a:t>
            </a:r>
            <a:r>
              <a:rPr sz="2400" spc="-14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7</a:t>
            </a:r>
            <a:r>
              <a:rPr sz="2400" spc="-14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100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r>
              <a:rPr sz="2400" spc="-8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10" dirty="0">
                <a:solidFill>
                  <a:srgbClr val="C00000"/>
                </a:solidFill>
                <a:latin typeface="Cambria Math"/>
                <a:cs typeface="Cambria Math"/>
              </a:rPr>
              <a:t>сдать:</a:t>
            </a:r>
            <a:endParaRPr sz="24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 dirty="0">
              <a:latin typeface="Cambria Math"/>
              <a:cs typeface="Cambria Math"/>
            </a:endParaRPr>
          </a:p>
          <a:p>
            <a:pPr marL="231140" marR="27940" indent="-219075">
              <a:lnSpc>
                <a:spcPct val="79500"/>
              </a:lnSpc>
              <a:buSzPct val="92500"/>
              <a:buFont typeface="Wingdings"/>
              <a:buChar char=""/>
              <a:tabLst>
                <a:tab pos="892175" algn="l"/>
              </a:tabLst>
            </a:pP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реферат</a:t>
            </a:r>
            <a:r>
              <a:rPr sz="2000" spc="-1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по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истории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науки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для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допуска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к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кандидатскому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экзамену 	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по</a:t>
            </a:r>
            <a:r>
              <a:rPr sz="2000" spc="-9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ИФН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департамент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философии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социальных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наук</a:t>
            </a:r>
            <a:endParaRPr sz="2000" dirty="0">
              <a:latin typeface="Cambria Math"/>
              <a:cs typeface="Cambria Math"/>
            </a:endParaRPr>
          </a:p>
          <a:p>
            <a:pPr marL="1716405">
              <a:lnSpc>
                <a:spcPct val="100000"/>
              </a:lnSpc>
              <a:spcBef>
                <a:spcPts val="190"/>
              </a:spcBef>
            </a:pPr>
            <a:r>
              <a:rPr sz="2000" spc="-20" dirty="0">
                <a:solidFill>
                  <a:srgbClr val="C00000"/>
                </a:solidFill>
                <a:latin typeface="Cambria Math"/>
                <a:cs typeface="Cambria Math"/>
              </a:rPr>
              <a:t>(8-</a:t>
            </a:r>
            <a:r>
              <a:rPr sz="2000" spc="-35" dirty="0">
                <a:solidFill>
                  <a:srgbClr val="C00000"/>
                </a:solidFill>
                <a:latin typeface="Cambria Math"/>
                <a:cs typeface="Cambria Math"/>
              </a:rPr>
              <a:t>499-181-52-</a:t>
            </a: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35</a:t>
            </a:r>
            <a:r>
              <a:rPr sz="2000" spc="-5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Cambria Math"/>
                <a:cs typeface="Cambria Math"/>
              </a:rPr>
              <a:t>(доб.</a:t>
            </a:r>
            <a:r>
              <a:rPr sz="2000" spc="-6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Cambria Math"/>
                <a:cs typeface="Cambria Math"/>
              </a:rPr>
              <a:t>0135),</a:t>
            </a:r>
            <a:r>
              <a:rPr sz="2000" spc="-5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45" dirty="0">
                <a:solidFill>
                  <a:srgbClr val="C00000"/>
                </a:solidFill>
                <a:latin typeface="Cambria Math"/>
                <a:cs typeface="Cambria Math"/>
              </a:rPr>
              <a:t>ауд.</a:t>
            </a:r>
            <a:r>
              <a:rPr sz="2000" spc="-9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C00000"/>
                </a:solidFill>
                <a:latin typeface="Cambria Math"/>
                <a:cs typeface="Cambria Math"/>
              </a:rPr>
              <a:t>143)</a:t>
            </a:r>
            <a:endParaRPr sz="2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000" dirty="0">
              <a:latin typeface="Cambria Math"/>
              <a:cs typeface="Cambria Math"/>
            </a:endParaRPr>
          </a:p>
          <a:p>
            <a:pPr marL="563880" marR="352425" lvl="1" indent="-188595">
              <a:lnSpc>
                <a:spcPct val="79000"/>
              </a:lnSpc>
              <a:buSzPct val="87500"/>
              <a:buFont typeface="Wingdings"/>
              <a:buChar char=""/>
              <a:tabLst>
                <a:tab pos="1036955" algn="l"/>
              </a:tabLst>
            </a:pP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папку</a:t>
            </a:r>
            <a:r>
              <a:rPr sz="2000" spc="-1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материалами</a:t>
            </a:r>
            <a:r>
              <a:rPr sz="2000" spc="-11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по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иностранному</a:t>
            </a:r>
            <a:r>
              <a:rPr sz="2000" spc="-9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языку*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для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допуска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к 	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кандидатскому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экзамену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департамент</a:t>
            </a:r>
            <a:r>
              <a:rPr sz="2000" spc="-9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филологии</a:t>
            </a:r>
            <a:endParaRPr sz="2000" dirty="0">
              <a:latin typeface="Cambria Math"/>
              <a:cs typeface="Cambria Math"/>
            </a:endParaRPr>
          </a:p>
          <a:p>
            <a:pPr marL="2395855" lvl="2" indent="-188595">
              <a:lnSpc>
                <a:spcPts val="1895"/>
              </a:lnSpc>
              <a:buSzPct val="87500"/>
              <a:buFont typeface="Wingdings"/>
              <a:buChar char=""/>
              <a:tabLst>
                <a:tab pos="2395855" algn="l"/>
              </a:tabLst>
            </a:pPr>
            <a:r>
              <a:rPr sz="2000" spc="-20" dirty="0">
                <a:solidFill>
                  <a:srgbClr val="C00000"/>
                </a:solidFill>
                <a:latin typeface="Cambria Math"/>
                <a:cs typeface="Cambria Math"/>
              </a:rPr>
              <a:t>(8-</a:t>
            </a:r>
            <a:r>
              <a:rPr sz="2000" spc="-25" dirty="0">
                <a:solidFill>
                  <a:srgbClr val="C00000"/>
                </a:solidFill>
                <a:latin typeface="Cambria Math"/>
                <a:cs typeface="Cambria Math"/>
              </a:rPr>
              <a:t>499-181-40-</a:t>
            </a: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13,</a:t>
            </a:r>
            <a:r>
              <a:rPr sz="2000" spc="6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60" dirty="0">
                <a:solidFill>
                  <a:srgbClr val="C00000"/>
                </a:solidFill>
                <a:latin typeface="Cambria Math"/>
                <a:cs typeface="Cambria Math"/>
              </a:rPr>
              <a:t>ауд.</a:t>
            </a:r>
            <a:r>
              <a:rPr sz="2000" spc="-2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Cambria Math"/>
                <a:cs typeface="Cambria Math"/>
              </a:rPr>
              <a:t>3420)</a:t>
            </a:r>
            <a:endParaRPr sz="2000" dirty="0">
              <a:latin typeface="Cambria Math"/>
              <a:cs typeface="Cambria Math"/>
            </a:endParaRPr>
          </a:p>
          <a:p>
            <a:pPr marL="27305" marR="5080" algn="ctr">
              <a:lnSpc>
                <a:spcPct val="79500"/>
              </a:lnSpc>
              <a:spcBef>
                <a:spcPts val="2295"/>
              </a:spcBef>
            </a:pPr>
            <a:r>
              <a:rPr sz="2000" spc="-30" dirty="0">
                <a:solidFill>
                  <a:srgbClr val="C00000"/>
                </a:solidFill>
                <a:latin typeface="Cambria Math"/>
                <a:cs typeface="Cambria Math"/>
              </a:rPr>
              <a:t>*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аспиранты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ИИЯ</a:t>
            </a:r>
            <a:r>
              <a:rPr sz="2000" spc="1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предоставляют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материалы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по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иностранному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языку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на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другую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кафедру</a:t>
            </a:r>
            <a:endParaRPr sz="2000" dirty="0">
              <a:latin typeface="Cambria Math"/>
              <a:cs typeface="Cambria Math"/>
            </a:endParaRPr>
          </a:p>
          <a:p>
            <a:pPr marL="6350" algn="ctr">
              <a:lnSpc>
                <a:spcPct val="100000"/>
              </a:lnSpc>
              <a:spcBef>
                <a:spcPts val="190"/>
              </a:spcBef>
            </a:pPr>
            <a:r>
              <a:rPr sz="2000" spc="-10" dirty="0">
                <a:solidFill>
                  <a:srgbClr val="C00000"/>
                </a:solidFill>
                <a:latin typeface="Cambria Math"/>
                <a:cs typeface="Cambria Math"/>
              </a:rPr>
              <a:t>(уточнить</a:t>
            </a:r>
            <a:r>
              <a:rPr sz="2000" spc="1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по </a:t>
            </a:r>
            <a:r>
              <a:rPr sz="2000" spc="-10" dirty="0">
                <a:solidFill>
                  <a:srgbClr val="C00000"/>
                </a:solidFill>
                <a:latin typeface="Cambria Math"/>
                <a:cs typeface="Cambria Math"/>
              </a:rPr>
              <a:t>тел.</a:t>
            </a:r>
            <a:r>
              <a:rPr sz="2000" spc="-5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C00000"/>
                </a:solidFill>
                <a:latin typeface="Cambria Math"/>
                <a:cs typeface="Cambria Math"/>
              </a:rPr>
              <a:t>8-495-607-76-37)</a:t>
            </a:r>
            <a:endParaRPr sz="20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3853" y="674370"/>
            <a:ext cx="61150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Arial"/>
                <a:cs typeface="Arial"/>
              </a:rPr>
              <a:t>График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подготовки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аспиранта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2361" y="1196003"/>
            <a:ext cx="7200265" cy="4816062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575"/>
              </a:spcBef>
            </a:pP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I</a:t>
            </a:r>
            <a:r>
              <a:rPr sz="2400" spc="-3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30" dirty="0">
                <a:solidFill>
                  <a:srgbClr val="1F487C"/>
                </a:solidFill>
                <a:latin typeface="Cambria Math"/>
                <a:cs typeface="Cambria Math"/>
              </a:rPr>
              <a:t>год</a:t>
            </a:r>
            <a:r>
              <a:rPr sz="2400" spc="-12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55" dirty="0">
                <a:solidFill>
                  <a:srgbClr val="1F487C"/>
                </a:solidFill>
                <a:latin typeface="Cambria Math"/>
                <a:cs typeface="Cambria Math"/>
              </a:rPr>
              <a:t>обучения</a:t>
            </a:r>
            <a:r>
              <a:rPr sz="2400" spc="-14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(2</a:t>
            </a:r>
            <a:r>
              <a:rPr sz="2400" spc="-114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10" dirty="0">
                <a:solidFill>
                  <a:srgbClr val="1F487C"/>
                </a:solidFill>
                <a:latin typeface="Cambria Math"/>
                <a:cs typeface="Cambria Math"/>
              </a:rPr>
              <a:t>семестр)</a:t>
            </a:r>
            <a:endParaRPr sz="2400" dirty="0">
              <a:latin typeface="Cambria Math"/>
              <a:cs typeface="Cambria Math"/>
            </a:endParaRPr>
          </a:p>
          <a:p>
            <a:pPr marL="6350" algn="ctr">
              <a:lnSpc>
                <a:spcPct val="100000"/>
              </a:lnSpc>
              <a:spcBef>
                <a:spcPts val="400"/>
              </a:spcBef>
            </a:pP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Кандидатская</a:t>
            </a:r>
            <a:r>
              <a:rPr sz="2000" spc="-9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сессия</a:t>
            </a:r>
            <a:endParaRPr sz="2000" dirty="0">
              <a:latin typeface="Cambria Math"/>
              <a:cs typeface="Cambria Math"/>
            </a:endParaRPr>
          </a:p>
          <a:p>
            <a:pPr marL="73660" algn="ctr">
              <a:lnSpc>
                <a:spcPct val="100000"/>
              </a:lnSpc>
              <a:spcBef>
                <a:spcPts val="720"/>
              </a:spcBef>
            </a:pPr>
            <a:r>
              <a:rPr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1</a:t>
            </a:r>
            <a:r>
              <a:rPr lang="ru-RU"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1</a:t>
            </a:r>
            <a:r>
              <a:rPr sz="2000" spc="-4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 err="1">
                <a:solidFill>
                  <a:srgbClr val="C00000"/>
                </a:solidFill>
                <a:latin typeface="Cambria Math"/>
                <a:cs typeface="Cambria Math"/>
              </a:rPr>
              <a:t>мая</a:t>
            </a:r>
            <a:r>
              <a:rPr sz="2000" spc="-4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7</a:t>
            </a:r>
            <a:r>
              <a:rPr sz="20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C00000"/>
                </a:solidFill>
                <a:latin typeface="Cambria Math"/>
                <a:cs typeface="Cambria Math"/>
              </a:rPr>
              <a:t>г.–</a:t>
            </a:r>
            <a:r>
              <a:rPr sz="2000" spc="-9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0</a:t>
            </a:r>
            <a:r>
              <a:rPr lang="ru-RU"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5</a:t>
            </a:r>
            <a:r>
              <a:rPr sz="2000" spc="-2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 err="1">
                <a:solidFill>
                  <a:srgbClr val="C00000"/>
                </a:solidFill>
                <a:latin typeface="Cambria Math"/>
                <a:cs typeface="Cambria Math"/>
              </a:rPr>
              <a:t>июня</a:t>
            </a:r>
            <a:r>
              <a:rPr sz="2000" spc="-6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000" dirty="0" smtClean="0">
                <a:solidFill>
                  <a:srgbClr val="C00000"/>
                </a:solidFill>
                <a:latin typeface="Cambria Math"/>
                <a:cs typeface="Cambria Math"/>
              </a:rPr>
              <a:t>7</a:t>
            </a:r>
            <a:r>
              <a:rPr sz="20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endParaRPr sz="2000" dirty="0">
              <a:latin typeface="Cambria Math"/>
              <a:cs typeface="Cambria Math"/>
            </a:endParaRPr>
          </a:p>
          <a:p>
            <a:pPr marL="749935" indent="-342900">
              <a:lnSpc>
                <a:spcPct val="100000"/>
              </a:lnSpc>
              <a:spcBef>
                <a:spcPts val="505"/>
              </a:spcBef>
              <a:buChar char="⧫"/>
              <a:tabLst>
                <a:tab pos="749935" algn="l"/>
              </a:tabLst>
            </a:pP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История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философия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науки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(кандидатский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экзамен);</a:t>
            </a:r>
            <a:endParaRPr sz="2000" dirty="0">
              <a:latin typeface="Cambria Math"/>
              <a:cs typeface="Cambria Math"/>
            </a:endParaRPr>
          </a:p>
          <a:p>
            <a:pPr marL="1294130" lvl="1" indent="-342900">
              <a:lnSpc>
                <a:spcPct val="100000"/>
              </a:lnSpc>
              <a:spcBef>
                <a:spcPts val="505"/>
              </a:spcBef>
              <a:buChar char="⧫"/>
              <a:tabLst>
                <a:tab pos="1294130" algn="l"/>
              </a:tabLst>
            </a:pP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Иностранный</a:t>
            </a:r>
            <a:r>
              <a:rPr sz="2000" spc="-1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язык</a:t>
            </a:r>
            <a:r>
              <a:rPr sz="2000" spc="-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(кандидатский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экзамен)</a:t>
            </a:r>
            <a:endParaRPr sz="2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 dirty="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</a:pP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Промежуточная</a:t>
            </a:r>
            <a:r>
              <a:rPr sz="2000" spc="-1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аттестация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2</a:t>
            </a:r>
            <a:r>
              <a:rPr sz="2000" spc="-4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C00000"/>
                </a:solidFill>
                <a:latin typeface="Cambria Math"/>
                <a:cs typeface="Cambria Math"/>
              </a:rPr>
              <a:t>раза</a:t>
            </a:r>
            <a:r>
              <a:rPr sz="2000" spc="-13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в</a:t>
            </a:r>
            <a:r>
              <a:rPr sz="2000" spc="-5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C00000"/>
                </a:solidFill>
                <a:latin typeface="Cambria Math"/>
                <a:cs typeface="Cambria Math"/>
              </a:rPr>
              <a:t>год</a:t>
            </a:r>
            <a:endParaRPr sz="2000" dirty="0">
              <a:latin typeface="Cambria Math"/>
              <a:cs typeface="Cambria Math"/>
            </a:endParaRPr>
          </a:p>
          <a:p>
            <a:pPr marL="1905" algn="ctr">
              <a:lnSpc>
                <a:spcPct val="100000"/>
              </a:lnSpc>
              <a:spcBef>
                <a:spcPts val="1200"/>
              </a:spcBef>
            </a:pPr>
            <a:r>
              <a:rPr sz="1600" dirty="0">
                <a:solidFill>
                  <a:srgbClr val="C00000"/>
                </a:solidFill>
                <a:latin typeface="Cambria Math"/>
                <a:cs typeface="Cambria Math"/>
              </a:rPr>
              <a:t>В</a:t>
            </a:r>
            <a:r>
              <a:rPr sz="1600" spc="13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40" dirty="0">
                <a:solidFill>
                  <a:srgbClr val="C00000"/>
                </a:solidFill>
                <a:latin typeface="Cambria Math"/>
                <a:cs typeface="Cambria Math"/>
              </a:rPr>
              <a:t>срок</a:t>
            </a:r>
            <a:r>
              <a:rPr sz="2000" spc="-9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C00000"/>
                </a:solidFill>
                <a:latin typeface="Cambria Math"/>
                <a:cs typeface="Cambria Math"/>
              </a:rPr>
              <a:t>до</a:t>
            </a:r>
            <a:r>
              <a:rPr sz="2000" spc="-8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C00000"/>
                </a:solidFill>
                <a:latin typeface="Cambria Math"/>
                <a:cs typeface="Cambria Math"/>
              </a:rPr>
              <a:t>01</a:t>
            </a:r>
            <a:r>
              <a:rPr sz="2000" spc="-10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45" dirty="0">
                <a:solidFill>
                  <a:srgbClr val="C00000"/>
                </a:solidFill>
                <a:latin typeface="Cambria Math"/>
                <a:cs typeface="Cambria Math"/>
              </a:rPr>
              <a:t>февраля</a:t>
            </a:r>
            <a:r>
              <a:rPr sz="2000" spc="-14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/</a:t>
            </a:r>
            <a:r>
              <a:rPr sz="2000" spc="-30" dirty="0">
                <a:solidFill>
                  <a:srgbClr val="C00000"/>
                </a:solidFill>
                <a:latin typeface="Cambria Math"/>
                <a:cs typeface="Cambria Math"/>
              </a:rPr>
              <a:t> 01</a:t>
            </a:r>
            <a:r>
              <a:rPr sz="2000" spc="-9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50" dirty="0">
                <a:solidFill>
                  <a:srgbClr val="C00000"/>
                </a:solidFill>
                <a:latin typeface="Cambria Math"/>
                <a:cs typeface="Cambria Math"/>
              </a:rPr>
              <a:t>сентября</a:t>
            </a:r>
            <a:r>
              <a:rPr sz="2000" spc="-13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каждого</a:t>
            </a:r>
            <a:r>
              <a:rPr sz="2000" spc="-1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года</a:t>
            </a:r>
            <a:r>
              <a:rPr sz="2000" spc="-1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обучения.</a:t>
            </a:r>
            <a:endParaRPr sz="2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2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2000" dirty="0">
              <a:latin typeface="Cambria Math"/>
              <a:cs typeface="Cambria Math"/>
            </a:endParaRPr>
          </a:p>
          <a:p>
            <a:pPr marL="12700" marR="5080" indent="8255" algn="ctr">
              <a:lnSpc>
                <a:spcPct val="125000"/>
              </a:lnSpc>
            </a:pPr>
            <a:r>
              <a:rPr sz="2000" dirty="0">
                <a:solidFill>
                  <a:srgbClr val="C00000"/>
                </a:solidFill>
                <a:latin typeface="Cambria Math"/>
                <a:cs typeface="Cambria Math"/>
              </a:rPr>
              <a:t>!!!</a:t>
            </a:r>
            <a:r>
              <a:rPr sz="2000" spc="-6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конце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каждого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года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обучения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необходимо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заполнять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индивидуальный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план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работы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аспиранта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spc="-1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личном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кабинете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и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отправлять</a:t>
            </a:r>
            <a:r>
              <a:rPr sz="2000" spc="-8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на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утверждение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научному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руководителю.</a:t>
            </a:r>
            <a:endParaRPr sz="20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034" y="445465"/>
            <a:ext cx="61150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Arial"/>
                <a:cs typeface="Arial"/>
              </a:rPr>
              <a:t>График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подготовки</a:t>
            </a:r>
            <a:r>
              <a:rPr sz="3200" spc="-16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аспиранта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400" y="838201"/>
            <a:ext cx="7086600" cy="5897768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884555" algn="ctr">
              <a:lnSpc>
                <a:spcPct val="100000"/>
              </a:lnSpc>
              <a:spcBef>
                <a:spcPts val="590"/>
              </a:spcBef>
            </a:pP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II</a:t>
            </a:r>
            <a:r>
              <a:rPr sz="2400" spc="-5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50" dirty="0">
                <a:solidFill>
                  <a:srgbClr val="1F487C"/>
                </a:solidFill>
                <a:latin typeface="Cambria Math"/>
                <a:cs typeface="Cambria Math"/>
              </a:rPr>
              <a:t>год</a:t>
            </a:r>
            <a:r>
              <a:rPr sz="2400" spc="-9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55" dirty="0">
                <a:solidFill>
                  <a:srgbClr val="1F487C"/>
                </a:solidFill>
                <a:latin typeface="Cambria Math"/>
                <a:cs typeface="Cambria Math"/>
              </a:rPr>
              <a:t>обучения</a:t>
            </a:r>
            <a:r>
              <a:rPr sz="2400" spc="-14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(3</a:t>
            </a:r>
            <a:r>
              <a:rPr sz="2400" spc="-8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50" dirty="0">
                <a:solidFill>
                  <a:srgbClr val="1F487C"/>
                </a:solidFill>
                <a:latin typeface="Cambria Math"/>
                <a:cs typeface="Cambria Math"/>
              </a:rPr>
              <a:t>семестр</a:t>
            </a:r>
            <a:r>
              <a:rPr sz="2400" spc="-13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50" dirty="0">
                <a:solidFill>
                  <a:srgbClr val="1F487C"/>
                </a:solidFill>
                <a:latin typeface="Cambria Math"/>
                <a:cs typeface="Cambria Math"/>
              </a:rPr>
              <a:t>)</a:t>
            </a:r>
            <a:endParaRPr sz="2400" dirty="0">
              <a:latin typeface="Cambria Math"/>
              <a:cs typeface="Cambria Math"/>
            </a:endParaRPr>
          </a:p>
          <a:p>
            <a:pPr marL="859790" algn="ctr">
              <a:lnSpc>
                <a:spcPct val="100000"/>
              </a:lnSpc>
              <a:spcBef>
                <a:spcPts val="490"/>
              </a:spcBef>
            </a:pPr>
            <a:r>
              <a:rPr sz="2400" spc="-20" dirty="0">
                <a:solidFill>
                  <a:srgbClr val="C00000"/>
                </a:solidFill>
                <a:latin typeface="Cambria Math"/>
                <a:cs typeface="Cambria Math"/>
              </a:rPr>
              <a:t>01</a:t>
            </a:r>
            <a:r>
              <a:rPr sz="2400" spc="-114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55" dirty="0">
                <a:solidFill>
                  <a:srgbClr val="C00000"/>
                </a:solidFill>
                <a:latin typeface="Cambria Math"/>
                <a:cs typeface="Cambria Math"/>
              </a:rPr>
              <a:t>сентября</a:t>
            </a:r>
            <a:r>
              <a:rPr sz="2400" spc="-15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spc="-30" dirty="0" smtClean="0">
                <a:solidFill>
                  <a:srgbClr val="C00000"/>
                </a:solidFill>
                <a:latin typeface="Cambria Math"/>
                <a:cs typeface="Cambria Math"/>
              </a:rPr>
              <a:t>8</a:t>
            </a:r>
            <a:r>
              <a:rPr sz="2400" spc="-15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75" dirty="0">
                <a:solidFill>
                  <a:srgbClr val="C00000"/>
                </a:solidFill>
                <a:latin typeface="Cambria Math"/>
                <a:cs typeface="Cambria Math"/>
              </a:rPr>
              <a:t>г.–</a:t>
            </a:r>
            <a:r>
              <a:rPr sz="2400" spc="-9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20" dirty="0">
                <a:solidFill>
                  <a:srgbClr val="C00000"/>
                </a:solidFill>
                <a:latin typeface="Cambria Math"/>
                <a:cs typeface="Cambria Math"/>
              </a:rPr>
              <a:t>17</a:t>
            </a:r>
            <a:r>
              <a:rPr sz="2400" spc="-9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45" dirty="0" err="1">
                <a:solidFill>
                  <a:srgbClr val="C00000"/>
                </a:solidFill>
                <a:latin typeface="Cambria Math"/>
                <a:cs typeface="Cambria Math"/>
              </a:rPr>
              <a:t>января</a:t>
            </a:r>
            <a:r>
              <a:rPr sz="2400" spc="-14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9</a:t>
            </a:r>
            <a:r>
              <a:rPr sz="2400" spc="-16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25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endParaRPr sz="2400" dirty="0">
              <a:latin typeface="Cambria Math"/>
              <a:cs typeface="Cambria Math"/>
            </a:endParaRPr>
          </a:p>
          <a:p>
            <a:pPr marL="469900" marR="2165985" indent="-457834">
              <a:lnSpc>
                <a:spcPct val="125000"/>
              </a:lnSpc>
              <a:spcBef>
                <a:spcPts val="620"/>
              </a:spcBef>
              <a:buSzPct val="95000"/>
              <a:buFont typeface="Wingdings"/>
              <a:buChar char=""/>
              <a:tabLst>
                <a:tab pos="469900" algn="l"/>
              </a:tabLst>
            </a:pP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обязательные</a:t>
            </a:r>
            <a:r>
              <a:rPr sz="2000" spc="-10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дисциплины</a:t>
            </a:r>
            <a:r>
              <a:rPr sz="2000" spc="-10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по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научной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специальности</a:t>
            </a:r>
            <a:r>
              <a:rPr sz="2000" spc="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специальности</a:t>
            </a:r>
            <a:r>
              <a:rPr sz="2000" spc="-1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(зачеты)</a:t>
            </a:r>
            <a:endParaRPr sz="2000" dirty="0">
              <a:latin typeface="Cambria Math"/>
              <a:cs typeface="Cambria Math"/>
            </a:endParaRPr>
          </a:p>
          <a:p>
            <a:pPr marL="469900" indent="-457200">
              <a:lnSpc>
                <a:spcPct val="100000"/>
              </a:lnSpc>
              <a:spcBef>
                <a:spcPts val="1500"/>
              </a:spcBef>
              <a:buSzPct val="95000"/>
              <a:buFont typeface="Wingdings"/>
              <a:buChar char=""/>
              <a:tabLst>
                <a:tab pos="469900" algn="l"/>
              </a:tabLst>
            </a:pP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научная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деятельность</a:t>
            </a:r>
            <a:endParaRPr sz="2000" dirty="0">
              <a:latin typeface="Cambria Math"/>
              <a:cs typeface="Cambria Math"/>
            </a:endParaRPr>
          </a:p>
          <a:p>
            <a:pPr marL="1148080">
              <a:lnSpc>
                <a:spcPct val="100000"/>
              </a:lnSpc>
              <a:spcBef>
                <a:spcPts val="695"/>
              </a:spcBef>
            </a:pPr>
            <a:r>
              <a:rPr sz="2400" spc="-20" dirty="0">
                <a:solidFill>
                  <a:srgbClr val="C00000"/>
                </a:solidFill>
                <a:latin typeface="Cambria Math"/>
                <a:cs typeface="Cambria Math"/>
              </a:rPr>
              <a:t>01</a:t>
            </a:r>
            <a:r>
              <a:rPr sz="2400" spc="-9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60" dirty="0">
                <a:solidFill>
                  <a:srgbClr val="C00000"/>
                </a:solidFill>
                <a:latin typeface="Cambria Math"/>
                <a:cs typeface="Cambria Math"/>
              </a:rPr>
              <a:t>декабря</a:t>
            </a:r>
            <a:r>
              <a:rPr sz="2400" spc="-13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7</a:t>
            </a:r>
            <a:r>
              <a:rPr sz="2400" spc="-14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100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r>
              <a:rPr sz="2400" spc="-3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C00000"/>
                </a:solidFill>
                <a:latin typeface="Cambria Math"/>
                <a:cs typeface="Cambria Math"/>
              </a:rPr>
              <a:t>–</a:t>
            </a:r>
            <a:r>
              <a:rPr sz="2400" spc="-4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0" dirty="0">
                <a:solidFill>
                  <a:srgbClr val="C00000"/>
                </a:solidFill>
                <a:latin typeface="Cambria Math"/>
                <a:cs typeface="Cambria Math"/>
              </a:rPr>
              <a:t>30</a:t>
            </a:r>
            <a:r>
              <a:rPr sz="2400" spc="-114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60" dirty="0">
                <a:solidFill>
                  <a:srgbClr val="C00000"/>
                </a:solidFill>
                <a:latin typeface="Cambria Math"/>
                <a:cs typeface="Cambria Math"/>
              </a:rPr>
              <a:t>декабря</a:t>
            </a:r>
            <a:r>
              <a:rPr sz="2400" spc="-11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4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spc="-40" dirty="0" smtClean="0">
                <a:solidFill>
                  <a:srgbClr val="C00000"/>
                </a:solidFill>
                <a:latin typeface="Cambria Math"/>
                <a:cs typeface="Cambria Math"/>
              </a:rPr>
              <a:t>7</a:t>
            </a:r>
            <a:r>
              <a:rPr sz="2400" spc="-14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25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endParaRPr sz="2400" dirty="0">
              <a:latin typeface="Cambria Math"/>
              <a:cs typeface="Cambria Math"/>
            </a:endParaRPr>
          </a:p>
          <a:p>
            <a:pPr marL="1283970" lvl="1" indent="-457200">
              <a:lnSpc>
                <a:spcPct val="100000"/>
              </a:lnSpc>
              <a:spcBef>
                <a:spcPts val="505"/>
              </a:spcBef>
              <a:buSzPct val="95000"/>
              <a:buChar char="⧫"/>
              <a:tabLst>
                <a:tab pos="1283970" algn="l"/>
              </a:tabLst>
            </a:pP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Кандидатский</a:t>
            </a:r>
            <a:r>
              <a:rPr sz="2000" spc="-8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экзамен</a:t>
            </a:r>
            <a:r>
              <a:rPr sz="2000" spc="-7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по</a:t>
            </a:r>
            <a:r>
              <a:rPr sz="2000" spc="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специальной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дисциплине</a:t>
            </a:r>
            <a:endParaRPr sz="2000" dirty="0">
              <a:latin typeface="Cambria Math"/>
              <a:cs typeface="Cambria Math"/>
            </a:endParaRPr>
          </a:p>
          <a:p>
            <a:pPr marL="890905" algn="ctr">
              <a:lnSpc>
                <a:spcPct val="100000"/>
              </a:lnSpc>
            </a:pPr>
            <a:r>
              <a:rPr sz="2400" dirty="0" smtClean="0">
                <a:solidFill>
                  <a:srgbClr val="1F487C"/>
                </a:solidFill>
                <a:latin typeface="Cambria Math"/>
                <a:cs typeface="Cambria Math"/>
              </a:rPr>
              <a:t>II</a:t>
            </a:r>
            <a:r>
              <a:rPr sz="2400" spc="-70" dirty="0" smtClean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50" dirty="0">
                <a:solidFill>
                  <a:srgbClr val="1F487C"/>
                </a:solidFill>
                <a:latin typeface="Cambria Math"/>
                <a:cs typeface="Cambria Math"/>
              </a:rPr>
              <a:t>год</a:t>
            </a:r>
            <a:r>
              <a:rPr sz="2400" spc="-11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55" dirty="0">
                <a:solidFill>
                  <a:srgbClr val="1F487C"/>
                </a:solidFill>
                <a:latin typeface="Cambria Math"/>
                <a:cs typeface="Cambria Math"/>
              </a:rPr>
              <a:t>обучения</a:t>
            </a:r>
            <a:r>
              <a:rPr sz="2400" spc="-15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(4</a:t>
            </a:r>
            <a:r>
              <a:rPr sz="2400" spc="-9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10" dirty="0">
                <a:solidFill>
                  <a:srgbClr val="1F487C"/>
                </a:solidFill>
                <a:latin typeface="Cambria Math"/>
                <a:cs typeface="Cambria Math"/>
              </a:rPr>
              <a:t>семестр)</a:t>
            </a:r>
            <a:endParaRPr sz="2400" dirty="0">
              <a:latin typeface="Cambria Math"/>
              <a:cs typeface="Cambria Math"/>
            </a:endParaRPr>
          </a:p>
          <a:p>
            <a:pPr marL="861060" algn="ctr">
              <a:lnSpc>
                <a:spcPct val="100000"/>
              </a:lnSpc>
              <a:spcBef>
                <a:spcPts val="505"/>
              </a:spcBef>
            </a:pPr>
            <a:r>
              <a:rPr sz="2400" spc="-20" dirty="0">
                <a:solidFill>
                  <a:srgbClr val="C00000"/>
                </a:solidFill>
                <a:latin typeface="Cambria Math"/>
                <a:cs typeface="Cambria Math"/>
              </a:rPr>
              <a:t>01</a:t>
            </a:r>
            <a:r>
              <a:rPr sz="2400" spc="-10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55" dirty="0">
                <a:solidFill>
                  <a:srgbClr val="C00000"/>
                </a:solidFill>
                <a:latin typeface="Cambria Math"/>
                <a:cs typeface="Cambria Math"/>
              </a:rPr>
              <a:t>февраля</a:t>
            </a:r>
            <a:r>
              <a:rPr sz="2400" spc="-13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8</a:t>
            </a:r>
            <a:r>
              <a:rPr sz="2400" spc="-15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75" dirty="0">
                <a:solidFill>
                  <a:srgbClr val="C00000"/>
                </a:solidFill>
                <a:latin typeface="Cambria Math"/>
                <a:cs typeface="Cambria Math"/>
              </a:rPr>
              <a:t>г.–</a:t>
            </a:r>
            <a:r>
              <a:rPr sz="2400" spc="-9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20" dirty="0">
                <a:solidFill>
                  <a:srgbClr val="C00000"/>
                </a:solidFill>
                <a:latin typeface="Cambria Math"/>
                <a:cs typeface="Cambria Math"/>
              </a:rPr>
              <a:t>18</a:t>
            </a:r>
            <a:r>
              <a:rPr sz="2400" spc="-9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40" dirty="0">
                <a:solidFill>
                  <a:srgbClr val="C00000"/>
                </a:solidFill>
                <a:latin typeface="Cambria Math"/>
                <a:cs typeface="Cambria Math"/>
              </a:rPr>
              <a:t>июля</a:t>
            </a:r>
            <a:r>
              <a:rPr sz="2400" spc="-12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spc="-35" dirty="0" smtClean="0">
                <a:solidFill>
                  <a:srgbClr val="C00000"/>
                </a:solidFill>
                <a:latin typeface="Cambria Math"/>
                <a:cs typeface="Cambria Math"/>
              </a:rPr>
              <a:t>8</a:t>
            </a:r>
            <a:r>
              <a:rPr sz="2400" spc="-15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25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endParaRPr sz="2400" dirty="0">
              <a:latin typeface="Cambria Math"/>
              <a:cs typeface="Cambria Math"/>
            </a:endParaRPr>
          </a:p>
          <a:p>
            <a:pPr marL="259079" indent="-246379">
              <a:lnSpc>
                <a:spcPct val="100000"/>
              </a:lnSpc>
              <a:spcBef>
                <a:spcPts val="1215"/>
              </a:spcBef>
              <a:buSzPct val="95000"/>
              <a:buFont typeface="Wingdings"/>
              <a:buChar char=""/>
              <a:tabLst>
                <a:tab pos="259079" algn="l"/>
              </a:tabLst>
            </a:pP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практика</a:t>
            </a:r>
            <a:r>
              <a:rPr sz="2000" spc="-1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</a:t>
            </a:r>
            <a:r>
              <a:rPr sz="2000" spc="-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 smtClean="0">
                <a:solidFill>
                  <a:srgbClr val="3A3B39"/>
                </a:solidFill>
                <a:latin typeface="Cambria Math"/>
                <a:cs typeface="Cambria Math"/>
              </a:rPr>
              <a:t>2</a:t>
            </a:r>
            <a:r>
              <a:rPr lang="ru-RU" sz="2000" spc="-20" dirty="0" smtClean="0">
                <a:solidFill>
                  <a:srgbClr val="3A3B39"/>
                </a:solidFill>
                <a:latin typeface="Cambria Math"/>
                <a:cs typeface="Cambria Math"/>
              </a:rPr>
              <a:t>2</a:t>
            </a:r>
            <a:r>
              <a:rPr sz="2000" spc="-70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 err="1">
                <a:solidFill>
                  <a:srgbClr val="3A3B39"/>
                </a:solidFill>
                <a:latin typeface="Cambria Math"/>
                <a:cs typeface="Cambria Math"/>
              </a:rPr>
              <a:t>марта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45" dirty="0" smtClean="0">
                <a:solidFill>
                  <a:srgbClr val="3A3B39"/>
                </a:solidFill>
                <a:latin typeface="Cambria Math"/>
                <a:cs typeface="Cambria Math"/>
              </a:rPr>
              <a:t>202</a:t>
            </a:r>
            <a:r>
              <a:rPr lang="ru-RU" sz="2000" spc="-45" dirty="0" smtClean="0">
                <a:solidFill>
                  <a:srgbClr val="3A3B39"/>
                </a:solidFill>
                <a:latin typeface="Cambria Math"/>
                <a:cs typeface="Cambria Math"/>
              </a:rPr>
              <a:t>7</a:t>
            </a:r>
            <a:r>
              <a:rPr sz="2000" spc="-55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г.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 err="1">
                <a:solidFill>
                  <a:srgbClr val="3A3B39"/>
                </a:solidFill>
                <a:latin typeface="Cambria Math"/>
                <a:cs typeface="Cambria Math"/>
              </a:rPr>
              <a:t>по</a:t>
            </a: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 smtClean="0">
                <a:solidFill>
                  <a:srgbClr val="3A3B39"/>
                </a:solidFill>
                <a:latin typeface="Cambria Math"/>
                <a:cs typeface="Cambria Math"/>
              </a:rPr>
              <a:t>1</a:t>
            </a:r>
            <a:r>
              <a:rPr lang="ru-RU" sz="2000" dirty="0" smtClean="0">
                <a:solidFill>
                  <a:srgbClr val="3A3B39"/>
                </a:solidFill>
                <a:latin typeface="Cambria Math"/>
                <a:cs typeface="Cambria Math"/>
              </a:rPr>
              <a:t>7</a:t>
            </a:r>
            <a:r>
              <a:rPr sz="2000" spc="-50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 err="1">
                <a:solidFill>
                  <a:srgbClr val="3A3B39"/>
                </a:solidFill>
                <a:latin typeface="Cambria Math"/>
                <a:cs typeface="Cambria Math"/>
              </a:rPr>
              <a:t>апреля</a:t>
            </a:r>
            <a:r>
              <a:rPr sz="2000" spc="-1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45" dirty="0" smtClean="0">
                <a:solidFill>
                  <a:srgbClr val="3A3B39"/>
                </a:solidFill>
                <a:latin typeface="Cambria Math"/>
                <a:cs typeface="Cambria Math"/>
              </a:rPr>
              <a:t>202</a:t>
            </a:r>
            <a:r>
              <a:rPr lang="ru-RU" sz="2000" spc="-45" dirty="0" smtClean="0">
                <a:solidFill>
                  <a:srgbClr val="3A3B39"/>
                </a:solidFill>
                <a:latin typeface="Cambria Math"/>
                <a:cs typeface="Cambria Math"/>
              </a:rPr>
              <a:t>7</a:t>
            </a:r>
            <a:r>
              <a:rPr sz="2000" spc="-50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г.</a:t>
            </a:r>
            <a:endParaRPr sz="2000" dirty="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(педагогическая/научно-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исследовательская);</a:t>
            </a:r>
            <a:endParaRPr sz="2000" dirty="0">
              <a:latin typeface="Cambria Math"/>
              <a:cs typeface="Cambria Math"/>
            </a:endParaRPr>
          </a:p>
          <a:p>
            <a:pPr marL="207010" indent="-204470">
              <a:lnSpc>
                <a:spcPct val="100000"/>
              </a:lnSpc>
              <a:spcBef>
                <a:spcPts val="1500"/>
              </a:spcBef>
              <a:buSzPct val="95000"/>
              <a:buFont typeface="Wingdings"/>
              <a:buChar char=""/>
              <a:tabLst>
                <a:tab pos="207010" algn="l"/>
              </a:tabLst>
            </a:pP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научная</a:t>
            </a:r>
            <a:r>
              <a:rPr sz="2000" spc="-9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деятельность</a:t>
            </a:r>
            <a:endParaRPr sz="20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3920" rIns="0" bIns="0" rtlCol="0">
            <a:spAutoFit/>
          </a:bodyPr>
          <a:lstStyle/>
          <a:p>
            <a:pPr marL="22606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Arial"/>
                <a:cs typeface="Arial"/>
              </a:rPr>
              <a:t>График</a:t>
            </a:r>
            <a:r>
              <a:rPr sz="3200" spc="-16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подготовки</a:t>
            </a:r>
            <a:r>
              <a:rPr sz="3200" spc="-14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аспиранта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2888" y="1631061"/>
            <a:ext cx="7351395" cy="4549066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74930" algn="ctr">
              <a:lnSpc>
                <a:spcPct val="100000"/>
              </a:lnSpc>
              <a:spcBef>
                <a:spcPts val="505"/>
              </a:spcBef>
            </a:pP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III</a:t>
            </a:r>
            <a:r>
              <a:rPr sz="2400" spc="-7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75" dirty="0">
                <a:solidFill>
                  <a:srgbClr val="1F487C"/>
                </a:solidFill>
                <a:latin typeface="Cambria Math"/>
                <a:cs typeface="Cambria Math"/>
              </a:rPr>
              <a:t>год</a:t>
            </a:r>
            <a:r>
              <a:rPr sz="2400" spc="-9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40" dirty="0">
                <a:solidFill>
                  <a:srgbClr val="1F487C"/>
                </a:solidFill>
                <a:latin typeface="Cambria Math"/>
                <a:cs typeface="Cambria Math"/>
              </a:rPr>
              <a:t>обучения</a:t>
            </a:r>
            <a:r>
              <a:rPr sz="2400" spc="-8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(5</a:t>
            </a:r>
            <a:r>
              <a:rPr sz="2400" spc="-3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10" dirty="0">
                <a:solidFill>
                  <a:srgbClr val="1F487C"/>
                </a:solidFill>
                <a:latin typeface="Cambria Math"/>
                <a:cs typeface="Cambria Math"/>
              </a:rPr>
              <a:t>семестр)</a:t>
            </a:r>
            <a:endParaRPr sz="2400" dirty="0">
              <a:latin typeface="Cambria Math"/>
              <a:cs typeface="Cambria Math"/>
            </a:endParaRPr>
          </a:p>
          <a:p>
            <a:pPr marL="15875" algn="ctr">
              <a:lnSpc>
                <a:spcPct val="100000"/>
              </a:lnSpc>
              <a:spcBef>
                <a:spcPts val="409"/>
              </a:spcBef>
            </a:pPr>
            <a:r>
              <a:rPr sz="2400" dirty="0">
                <a:solidFill>
                  <a:srgbClr val="C00000"/>
                </a:solidFill>
                <a:latin typeface="Cambria Math"/>
                <a:cs typeface="Cambria Math"/>
              </a:rPr>
              <a:t>01</a:t>
            </a:r>
            <a:r>
              <a:rPr sz="2400" spc="-8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5" dirty="0">
                <a:solidFill>
                  <a:srgbClr val="C00000"/>
                </a:solidFill>
                <a:latin typeface="Cambria Math"/>
                <a:cs typeface="Cambria Math"/>
              </a:rPr>
              <a:t>сентября</a:t>
            </a:r>
            <a:r>
              <a:rPr sz="2400" spc="-7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spc="-10" dirty="0" smtClean="0">
                <a:solidFill>
                  <a:srgbClr val="C00000"/>
                </a:solidFill>
                <a:latin typeface="Cambria Math"/>
                <a:cs typeface="Cambria Math"/>
              </a:rPr>
              <a:t>8</a:t>
            </a:r>
            <a:r>
              <a:rPr sz="2400" spc="-80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C00000"/>
                </a:solidFill>
                <a:latin typeface="Cambria Math"/>
                <a:cs typeface="Cambria Math"/>
              </a:rPr>
              <a:t>г.–</a:t>
            </a:r>
            <a:r>
              <a:rPr sz="2400" spc="4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C00000"/>
                </a:solidFill>
                <a:latin typeface="Cambria Math"/>
                <a:cs typeface="Cambria Math"/>
              </a:rPr>
              <a:t>31</a:t>
            </a:r>
            <a:r>
              <a:rPr sz="2400" spc="-70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0" dirty="0" err="1">
                <a:solidFill>
                  <a:srgbClr val="C00000"/>
                </a:solidFill>
                <a:latin typeface="Cambria Math"/>
                <a:cs typeface="Cambria Math"/>
              </a:rPr>
              <a:t>января</a:t>
            </a:r>
            <a:r>
              <a:rPr sz="2400" spc="-8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dirty="0" smtClean="0">
                <a:solidFill>
                  <a:srgbClr val="C00000"/>
                </a:solidFill>
                <a:latin typeface="Cambria Math"/>
                <a:cs typeface="Cambria Math"/>
              </a:rPr>
              <a:t>9</a:t>
            </a:r>
            <a:r>
              <a:rPr sz="2400" spc="-5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25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endParaRPr sz="2400" dirty="0">
              <a:latin typeface="Cambria Math"/>
              <a:cs typeface="Cambria Math"/>
            </a:endParaRPr>
          </a:p>
          <a:p>
            <a:pPr marL="2568575" indent="-342900">
              <a:lnSpc>
                <a:spcPct val="100000"/>
              </a:lnSpc>
              <a:spcBef>
                <a:spcPts val="1120"/>
              </a:spcBef>
              <a:buFont typeface="Wingdings"/>
              <a:buChar char=""/>
              <a:tabLst>
                <a:tab pos="2568575" algn="l"/>
              </a:tabLst>
            </a:pP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научная</a:t>
            </a:r>
            <a:r>
              <a:rPr sz="2000" spc="-10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деятельность</a:t>
            </a:r>
            <a:endParaRPr sz="2000" dirty="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2000" dirty="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III</a:t>
            </a:r>
            <a:r>
              <a:rPr sz="2400" spc="-7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75" dirty="0">
                <a:solidFill>
                  <a:srgbClr val="1F487C"/>
                </a:solidFill>
                <a:latin typeface="Cambria Math"/>
                <a:cs typeface="Cambria Math"/>
              </a:rPr>
              <a:t>год</a:t>
            </a:r>
            <a:r>
              <a:rPr sz="2400" spc="-9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40" dirty="0">
                <a:solidFill>
                  <a:srgbClr val="1F487C"/>
                </a:solidFill>
                <a:latin typeface="Cambria Math"/>
                <a:cs typeface="Cambria Math"/>
              </a:rPr>
              <a:t>обучения</a:t>
            </a:r>
            <a:r>
              <a:rPr sz="2400" spc="-7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1F487C"/>
                </a:solidFill>
                <a:latin typeface="Cambria Math"/>
                <a:cs typeface="Cambria Math"/>
              </a:rPr>
              <a:t>(6</a:t>
            </a:r>
            <a:r>
              <a:rPr sz="2400" spc="-4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400" spc="-10" dirty="0">
                <a:solidFill>
                  <a:srgbClr val="1F487C"/>
                </a:solidFill>
                <a:latin typeface="Cambria Math"/>
                <a:cs typeface="Cambria Math"/>
              </a:rPr>
              <a:t>семестр)</a:t>
            </a:r>
            <a:endParaRPr sz="2400" dirty="0">
              <a:latin typeface="Cambria Math"/>
              <a:cs typeface="Cambria Math"/>
            </a:endParaRPr>
          </a:p>
          <a:p>
            <a:pPr marR="26670" algn="ctr">
              <a:lnSpc>
                <a:spcPct val="100000"/>
              </a:lnSpc>
              <a:spcBef>
                <a:spcPts val="490"/>
              </a:spcBef>
            </a:pPr>
            <a:r>
              <a:rPr sz="2400" dirty="0">
                <a:solidFill>
                  <a:srgbClr val="C00000"/>
                </a:solidFill>
                <a:latin typeface="Cambria Math"/>
                <a:cs typeface="Cambria Math"/>
              </a:rPr>
              <a:t>01</a:t>
            </a:r>
            <a:r>
              <a:rPr sz="2400" spc="-8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20" dirty="0">
                <a:solidFill>
                  <a:srgbClr val="C00000"/>
                </a:solidFill>
                <a:latin typeface="Cambria Math"/>
                <a:cs typeface="Cambria Math"/>
              </a:rPr>
              <a:t>февраля</a:t>
            </a:r>
            <a:r>
              <a:rPr sz="2400" spc="-5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dirty="0" smtClean="0">
                <a:solidFill>
                  <a:srgbClr val="C00000"/>
                </a:solidFill>
                <a:latin typeface="Cambria Math"/>
                <a:cs typeface="Cambria Math"/>
              </a:rPr>
              <a:t>9</a:t>
            </a:r>
            <a:r>
              <a:rPr sz="2400" spc="-6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C00000"/>
                </a:solidFill>
                <a:latin typeface="Cambria Math"/>
                <a:cs typeface="Cambria Math"/>
              </a:rPr>
              <a:t>г.–</a:t>
            </a:r>
            <a:r>
              <a:rPr sz="2400" spc="-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dirty="0">
                <a:solidFill>
                  <a:srgbClr val="C00000"/>
                </a:solidFill>
                <a:latin typeface="Cambria Math"/>
                <a:cs typeface="Cambria Math"/>
              </a:rPr>
              <a:t>06</a:t>
            </a:r>
            <a:r>
              <a:rPr sz="2400" spc="-6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20" dirty="0">
                <a:solidFill>
                  <a:srgbClr val="C00000"/>
                </a:solidFill>
                <a:latin typeface="Cambria Math"/>
                <a:cs typeface="Cambria Math"/>
              </a:rPr>
              <a:t>июля</a:t>
            </a:r>
            <a:r>
              <a:rPr sz="2400" spc="-105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dirty="0" smtClean="0">
                <a:solidFill>
                  <a:srgbClr val="C00000"/>
                </a:solidFill>
                <a:latin typeface="Cambria Math"/>
                <a:cs typeface="Cambria Math"/>
              </a:rPr>
              <a:t>202</a:t>
            </a:r>
            <a:r>
              <a:rPr lang="ru-RU" sz="2400" dirty="0" smtClean="0">
                <a:solidFill>
                  <a:srgbClr val="C00000"/>
                </a:solidFill>
                <a:latin typeface="Cambria Math"/>
                <a:cs typeface="Cambria Math"/>
              </a:rPr>
              <a:t>9</a:t>
            </a:r>
            <a:r>
              <a:rPr sz="2400" spc="-65" dirty="0" smtClean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2400" spc="-395" dirty="0">
                <a:solidFill>
                  <a:srgbClr val="C00000"/>
                </a:solidFill>
                <a:latin typeface="Cambria Math"/>
                <a:cs typeface="Cambria Math"/>
              </a:rPr>
              <a:t>г.</a:t>
            </a:r>
            <a:endParaRPr sz="2400" dirty="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2420"/>
              </a:spcBef>
            </a:pPr>
            <a:r>
              <a:rPr sz="2000" spc="-60" dirty="0">
                <a:solidFill>
                  <a:srgbClr val="3A3B39"/>
                </a:solidFill>
                <a:latin typeface="Cambria Math"/>
                <a:cs typeface="Cambria Math"/>
              </a:rPr>
              <a:t>ИТОГОВАЯ</a:t>
            </a:r>
            <a:r>
              <a:rPr sz="2000" spc="-1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80" dirty="0">
                <a:solidFill>
                  <a:srgbClr val="3A3B39"/>
                </a:solidFill>
                <a:latin typeface="Cambria Math"/>
                <a:cs typeface="Cambria Math"/>
              </a:rPr>
              <a:t>АТТЕСТАЦИЯ</a:t>
            </a:r>
            <a:r>
              <a:rPr sz="2000" spc="-1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(23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 err="1">
                <a:solidFill>
                  <a:srgbClr val="3A3B39"/>
                </a:solidFill>
                <a:latin typeface="Cambria Math"/>
                <a:cs typeface="Cambria Math"/>
              </a:rPr>
              <a:t>июня</a:t>
            </a:r>
            <a:r>
              <a:rPr sz="2000" spc="-9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 smtClean="0">
                <a:solidFill>
                  <a:srgbClr val="3A3B39"/>
                </a:solidFill>
                <a:latin typeface="Cambria Math"/>
                <a:cs typeface="Cambria Math"/>
              </a:rPr>
              <a:t>202</a:t>
            </a:r>
            <a:r>
              <a:rPr lang="ru-RU" sz="2000" spc="-10" dirty="0">
                <a:solidFill>
                  <a:srgbClr val="3A3B39"/>
                </a:solidFill>
                <a:latin typeface="Cambria Math"/>
                <a:cs typeface="Cambria Math"/>
              </a:rPr>
              <a:t>9</a:t>
            </a:r>
            <a:r>
              <a:rPr sz="2000" spc="-50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85" dirty="0">
                <a:solidFill>
                  <a:srgbClr val="3A3B39"/>
                </a:solidFill>
                <a:latin typeface="Cambria Math"/>
                <a:cs typeface="Cambria Math"/>
              </a:rPr>
              <a:t>г.</a:t>
            </a:r>
            <a:r>
              <a:rPr sz="2000" spc="-5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–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 smtClean="0">
                <a:solidFill>
                  <a:srgbClr val="3A3B39"/>
                </a:solidFill>
                <a:latin typeface="Cambria Math"/>
                <a:cs typeface="Cambria Math"/>
              </a:rPr>
              <a:t>0</a:t>
            </a:r>
            <a:r>
              <a:rPr lang="ru-RU" sz="2000" dirty="0" smtClean="0">
                <a:solidFill>
                  <a:srgbClr val="3A3B39"/>
                </a:solidFill>
                <a:latin typeface="Cambria Math"/>
                <a:cs typeface="Cambria Math"/>
              </a:rPr>
              <a:t>7</a:t>
            </a:r>
            <a:r>
              <a:rPr sz="2000" spc="-15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июля</a:t>
            </a:r>
            <a:r>
              <a:rPr sz="2000" spc="-9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 smtClean="0">
                <a:solidFill>
                  <a:srgbClr val="3A3B39"/>
                </a:solidFill>
                <a:latin typeface="Cambria Math"/>
                <a:cs typeface="Cambria Math"/>
              </a:rPr>
              <a:t>202</a:t>
            </a:r>
            <a:r>
              <a:rPr lang="ru-RU" sz="2000" spc="-20" dirty="0" smtClean="0">
                <a:solidFill>
                  <a:srgbClr val="3A3B39"/>
                </a:solidFill>
                <a:latin typeface="Cambria Math"/>
                <a:cs typeface="Cambria Math"/>
              </a:rPr>
              <a:t>9</a:t>
            </a:r>
            <a:r>
              <a:rPr sz="2000" spc="-65" dirty="0" smtClean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г.):</a:t>
            </a:r>
            <a:endParaRPr sz="2000" dirty="0">
              <a:latin typeface="Cambria Math"/>
              <a:cs typeface="Cambria Math"/>
            </a:endParaRPr>
          </a:p>
          <a:p>
            <a:pPr marL="12065" marR="5080" indent="-6350" algn="ctr">
              <a:lnSpc>
                <a:spcPct val="112999"/>
              </a:lnSpc>
              <a:spcBef>
                <a:spcPts val="260"/>
              </a:spcBef>
            </a:pP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оценка</a:t>
            </a:r>
            <a:r>
              <a:rPr sz="2000" spc="-10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диссертации</a:t>
            </a:r>
            <a:r>
              <a:rPr sz="2000" spc="-7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на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предмет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её</a:t>
            </a:r>
            <a:r>
              <a:rPr sz="2000" spc="-2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соответствия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 критериям,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установленным</a:t>
            </a:r>
            <a:r>
              <a:rPr sz="2000" spc="-6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в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соответствии</a:t>
            </a:r>
            <a:r>
              <a:rPr sz="2000" spc="-4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с</a:t>
            </a:r>
            <a:r>
              <a:rPr sz="2000" spc="-3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ФЗ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«О</a:t>
            </a:r>
            <a:r>
              <a:rPr sz="2000" spc="-80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3A3B39"/>
                </a:solidFill>
                <a:latin typeface="Cambria Math"/>
                <a:cs typeface="Cambria Math"/>
              </a:rPr>
              <a:t>науке</a:t>
            </a:r>
            <a:r>
              <a:rPr sz="2000" spc="-9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dirty="0">
                <a:solidFill>
                  <a:srgbClr val="3A3B39"/>
                </a:solidFill>
                <a:latin typeface="Cambria Math"/>
                <a:cs typeface="Cambria Math"/>
              </a:rPr>
              <a:t>и</a:t>
            </a:r>
            <a:r>
              <a:rPr sz="2000" spc="-5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>
                <a:solidFill>
                  <a:srgbClr val="3A3B39"/>
                </a:solidFill>
                <a:latin typeface="Cambria Math"/>
                <a:cs typeface="Cambria Math"/>
              </a:rPr>
              <a:t>государственной </a:t>
            </a:r>
            <a:r>
              <a:rPr sz="2000" spc="-40" dirty="0">
                <a:solidFill>
                  <a:srgbClr val="3A3B39"/>
                </a:solidFill>
                <a:latin typeface="Cambria Math"/>
                <a:cs typeface="Cambria Math"/>
              </a:rPr>
              <a:t>научно-</a:t>
            </a:r>
            <a:r>
              <a:rPr sz="2000" spc="-35" dirty="0">
                <a:solidFill>
                  <a:srgbClr val="3A3B39"/>
                </a:solidFill>
                <a:latin typeface="Cambria Math"/>
                <a:cs typeface="Cambria Math"/>
              </a:rPr>
              <a:t>технической</a:t>
            </a:r>
            <a:r>
              <a:rPr sz="2000" spc="25" dirty="0">
                <a:solidFill>
                  <a:srgbClr val="3A3B39"/>
                </a:solidFill>
                <a:latin typeface="Cambria Math"/>
                <a:cs typeface="Cambria Math"/>
              </a:rPr>
              <a:t> </a:t>
            </a:r>
            <a:r>
              <a:rPr sz="2000" spc="-10" dirty="0" err="1">
                <a:solidFill>
                  <a:srgbClr val="3A3B39"/>
                </a:solidFill>
                <a:latin typeface="Cambria Math"/>
                <a:cs typeface="Cambria Math"/>
              </a:rPr>
              <a:t>политике</a:t>
            </a:r>
            <a:r>
              <a:rPr sz="2000" spc="-10" dirty="0" smtClean="0">
                <a:solidFill>
                  <a:srgbClr val="3A3B39"/>
                </a:solidFill>
                <a:latin typeface="Cambria Math"/>
                <a:cs typeface="Cambria Math"/>
              </a:rPr>
              <a:t>»</a:t>
            </a:r>
            <a:endParaRPr lang="ru-RU" sz="2000" spc="-10" dirty="0" smtClean="0">
              <a:solidFill>
                <a:srgbClr val="3A3B39"/>
              </a:solidFill>
              <a:latin typeface="Cambria Math"/>
              <a:cs typeface="Cambria Math"/>
            </a:endParaRPr>
          </a:p>
          <a:p>
            <a:pPr marL="12065" marR="5080" indent="-6350" algn="ctr">
              <a:lnSpc>
                <a:spcPct val="112999"/>
              </a:lnSpc>
              <a:spcBef>
                <a:spcPts val="260"/>
              </a:spcBef>
            </a:pPr>
            <a:endParaRPr sz="2000" dirty="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6272" y="590169"/>
            <a:ext cx="6626225" cy="89090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ct val="91800"/>
              </a:lnSpc>
              <a:spcBef>
                <a:spcPts val="300"/>
              </a:spcBef>
            </a:pPr>
            <a:r>
              <a:rPr sz="2000" dirty="0">
                <a:latin typeface="Arial"/>
                <a:cs typeface="Arial"/>
              </a:rPr>
              <a:t>О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публикации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статей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в</a:t>
            </a:r>
            <a:r>
              <a:rPr sz="2000" spc="-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изданиях,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рекомендованных </a:t>
            </a:r>
            <a:r>
              <a:rPr sz="2000" dirty="0">
                <a:latin typeface="Arial"/>
                <a:cs typeface="Arial"/>
              </a:rPr>
              <a:t>в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перечне</a:t>
            </a:r>
            <a:r>
              <a:rPr sz="2000" spc="-114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ВАК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при</a:t>
            </a:r>
            <a:r>
              <a:rPr sz="2000" spc="-7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Министерстве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науки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и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высшего образования</a:t>
            </a:r>
            <a:r>
              <a:rPr sz="2000" spc="-60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РФ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41677" y="5811418"/>
            <a:ext cx="2877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https://vak.minobrnauki.gov.ru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25983" rIns="0" bIns="0" rtlCol="0">
            <a:spAutoFit/>
          </a:bodyPr>
          <a:lstStyle/>
          <a:p>
            <a:pPr marL="173355"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Согласно</a:t>
            </a:r>
            <a:r>
              <a:rPr spc="-70" dirty="0"/>
              <a:t> </a:t>
            </a:r>
            <a:r>
              <a:rPr dirty="0"/>
              <a:t>п.</a:t>
            </a:r>
            <a:r>
              <a:rPr spc="-40" dirty="0"/>
              <a:t> </a:t>
            </a:r>
            <a:r>
              <a:rPr dirty="0"/>
              <a:t>13</a:t>
            </a:r>
            <a:r>
              <a:rPr spc="-35" dirty="0"/>
              <a:t> </a:t>
            </a:r>
            <a:r>
              <a:rPr dirty="0"/>
              <a:t>«Положения</a:t>
            </a:r>
            <a:r>
              <a:rPr spc="-35" dirty="0"/>
              <a:t> </a:t>
            </a:r>
            <a:r>
              <a:rPr dirty="0"/>
              <a:t>о</a:t>
            </a:r>
            <a:r>
              <a:rPr spc="-20" dirty="0"/>
              <a:t> </a:t>
            </a:r>
            <a:r>
              <a:rPr dirty="0"/>
              <a:t>порядке</a:t>
            </a:r>
            <a:r>
              <a:rPr spc="-60" dirty="0"/>
              <a:t> </a:t>
            </a:r>
            <a:r>
              <a:rPr spc="-10" dirty="0"/>
              <a:t>присуждения</a:t>
            </a:r>
            <a:r>
              <a:rPr spc="-25" dirty="0"/>
              <a:t> </a:t>
            </a:r>
            <a:r>
              <a:rPr dirty="0"/>
              <a:t>ученых</a:t>
            </a:r>
            <a:r>
              <a:rPr spc="-35" dirty="0"/>
              <a:t> </a:t>
            </a:r>
            <a:r>
              <a:rPr dirty="0"/>
              <a:t>степеней»</a:t>
            </a:r>
            <a:r>
              <a:rPr spc="-20" dirty="0"/>
              <a:t> </a:t>
            </a:r>
            <a:r>
              <a:rPr spc="-10" dirty="0"/>
              <a:t>(утв.</a:t>
            </a:r>
          </a:p>
          <a:p>
            <a:pPr marL="173355" algn="ctr">
              <a:lnSpc>
                <a:spcPct val="100000"/>
              </a:lnSpc>
            </a:pPr>
            <a:r>
              <a:rPr spc="-10" dirty="0"/>
              <a:t>Постановлением</a:t>
            </a:r>
            <a:r>
              <a:rPr spc="-15" dirty="0"/>
              <a:t> </a:t>
            </a:r>
            <a:r>
              <a:rPr spc="-10" dirty="0"/>
              <a:t>Правительства</a:t>
            </a:r>
            <a:r>
              <a:rPr spc="-20" dirty="0"/>
              <a:t> </a:t>
            </a:r>
            <a:r>
              <a:rPr dirty="0"/>
              <a:t>РФ</a:t>
            </a:r>
            <a:r>
              <a:rPr spc="-45" dirty="0"/>
              <a:t> </a:t>
            </a:r>
            <a:r>
              <a:rPr dirty="0"/>
              <a:t>от</a:t>
            </a:r>
            <a:r>
              <a:rPr spc="-15" dirty="0"/>
              <a:t> </a:t>
            </a:r>
            <a:r>
              <a:rPr dirty="0"/>
              <a:t>24</a:t>
            </a:r>
            <a:r>
              <a:rPr spc="15" dirty="0"/>
              <a:t> </a:t>
            </a:r>
            <a:r>
              <a:rPr dirty="0"/>
              <a:t>сентября</a:t>
            </a:r>
            <a:r>
              <a:rPr spc="-60" dirty="0"/>
              <a:t> </a:t>
            </a:r>
            <a:r>
              <a:rPr dirty="0"/>
              <a:t>2013</a:t>
            </a:r>
            <a:r>
              <a:rPr spc="-30" dirty="0"/>
              <a:t> </a:t>
            </a:r>
            <a:r>
              <a:rPr dirty="0"/>
              <a:t>г.</a:t>
            </a:r>
            <a:r>
              <a:rPr spc="-35" dirty="0"/>
              <a:t> </a:t>
            </a:r>
            <a:r>
              <a:rPr dirty="0"/>
              <a:t>N</a:t>
            </a:r>
            <a:r>
              <a:rPr spc="-10" dirty="0"/>
              <a:t> 842),</a:t>
            </a:r>
          </a:p>
          <a:p>
            <a:pPr marL="173355" algn="ctr">
              <a:lnSpc>
                <a:spcPct val="100000"/>
              </a:lnSpc>
            </a:pPr>
            <a:r>
              <a:rPr spc="-10" dirty="0"/>
              <a:t>«количество</a:t>
            </a:r>
            <a:r>
              <a:rPr spc="-75" dirty="0"/>
              <a:t> </a:t>
            </a:r>
            <a:r>
              <a:rPr dirty="0"/>
              <a:t>публикаций,</a:t>
            </a:r>
            <a:r>
              <a:rPr spc="-40" dirty="0"/>
              <a:t> </a:t>
            </a:r>
            <a:r>
              <a:rPr dirty="0"/>
              <a:t>в</a:t>
            </a:r>
            <a:r>
              <a:rPr spc="-10" dirty="0"/>
              <a:t> </a:t>
            </a:r>
            <a:r>
              <a:rPr dirty="0"/>
              <a:t>которых</a:t>
            </a:r>
            <a:r>
              <a:rPr spc="-55" dirty="0"/>
              <a:t> </a:t>
            </a:r>
            <a:r>
              <a:rPr dirty="0"/>
              <a:t>излагаются</a:t>
            </a:r>
            <a:r>
              <a:rPr spc="-75" dirty="0"/>
              <a:t> </a:t>
            </a:r>
            <a:r>
              <a:rPr dirty="0"/>
              <a:t>основные</a:t>
            </a:r>
            <a:r>
              <a:rPr spc="-30" dirty="0"/>
              <a:t> </a:t>
            </a:r>
            <a:r>
              <a:rPr spc="-10" dirty="0"/>
              <a:t>научные</a:t>
            </a:r>
          </a:p>
          <a:p>
            <a:pPr marL="198120" marR="13970" algn="ctr">
              <a:lnSpc>
                <a:spcPct val="100000"/>
              </a:lnSpc>
            </a:pPr>
            <a:r>
              <a:rPr spc="-10" dirty="0"/>
              <a:t>результаты</a:t>
            </a:r>
            <a:r>
              <a:rPr spc="-70" dirty="0"/>
              <a:t> </a:t>
            </a:r>
            <a:r>
              <a:rPr dirty="0"/>
              <a:t>диссертации</a:t>
            </a:r>
            <a:r>
              <a:rPr spc="-45" dirty="0"/>
              <a:t> </a:t>
            </a:r>
            <a:r>
              <a:rPr dirty="0"/>
              <a:t>на</a:t>
            </a:r>
            <a:r>
              <a:rPr spc="-30" dirty="0"/>
              <a:t> </a:t>
            </a:r>
            <a:r>
              <a:rPr dirty="0"/>
              <a:t>соискание</a:t>
            </a:r>
            <a:r>
              <a:rPr spc="-30" dirty="0"/>
              <a:t> </a:t>
            </a:r>
            <a:r>
              <a:rPr dirty="0"/>
              <a:t>ученой</a:t>
            </a:r>
            <a:r>
              <a:rPr spc="-30" dirty="0"/>
              <a:t> </a:t>
            </a:r>
            <a:r>
              <a:rPr dirty="0"/>
              <a:t>степени</a:t>
            </a:r>
            <a:r>
              <a:rPr spc="-50" dirty="0"/>
              <a:t> </a:t>
            </a:r>
            <a:r>
              <a:rPr dirty="0"/>
              <a:t>кандидата</a:t>
            </a:r>
            <a:r>
              <a:rPr spc="-65" dirty="0"/>
              <a:t> </a:t>
            </a:r>
            <a:r>
              <a:rPr dirty="0"/>
              <a:t>наук,</a:t>
            </a:r>
            <a:r>
              <a:rPr spc="-50" dirty="0"/>
              <a:t> в </a:t>
            </a:r>
            <a:r>
              <a:rPr spc="-10" dirty="0"/>
              <a:t>рецензируемых</a:t>
            </a:r>
            <a:r>
              <a:rPr spc="-40" dirty="0"/>
              <a:t> </a:t>
            </a:r>
            <a:r>
              <a:rPr dirty="0"/>
              <a:t>изданиях</a:t>
            </a:r>
            <a:r>
              <a:rPr spc="-50" dirty="0"/>
              <a:t> </a:t>
            </a:r>
            <a:r>
              <a:rPr dirty="0"/>
              <a:t>должно</a:t>
            </a:r>
            <a:r>
              <a:rPr spc="-45" dirty="0"/>
              <a:t> </a:t>
            </a:r>
            <a:r>
              <a:rPr spc="-10" dirty="0"/>
              <a:t>быть:</a:t>
            </a:r>
          </a:p>
          <a:p>
            <a:pPr marL="272415" marR="88900" algn="ctr">
              <a:lnSpc>
                <a:spcPct val="100000"/>
              </a:lnSpc>
            </a:pPr>
            <a:r>
              <a:rPr dirty="0"/>
              <a:t>в</a:t>
            </a:r>
            <a:r>
              <a:rPr spc="25" dirty="0"/>
              <a:t> </a:t>
            </a:r>
            <a:r>
              <a:rPr dirty="0"/>
              <a:t>области</a:t>
            </a:r>
            <a:r>
              <a:rPr spc="-5" dirty="0"/>
              <a:t> </a:t>
            </a:r>
            <a:r>
              <a:rPr spc="-10" dirty="0"/>
              <a:t>искусствоведения</a:t>
            </a:r>
            <a:r>
              <a:rPr spc="-25" dirty="0"/>
              <a:t> </a:t>
            </a:r>
            <a:r>
              <a:rPr dirty="0"/>
              <a:t>и</a:t>
            </a:r>
            <a:r>
              <a:rPr spc="35" dirty="0"/>
              <a:t> </a:t>
            </a:r>
            <a:r>
              <a:rPr spc="-10" dirty="0"/>
              <a:t>культурологии,</a:t>
            </a:r>
            <a:r>
              <a:rPr spc="-35" dirty="0"/>
              <a:t> </a:t>
            </a:r>
            <a:r>
              <a:rPr spc="-10" dirty="0"/>
              <a:t>социально-экономических, общественных</a:t>
            </a:r>
            <a:r>
              <a:rPr spc="-20" dirty="0"/>
              <a:t> </a:t>
            </a:r>
            <a:r>
              <a:rPr dirty="0"/>
              <a:t>и</a:t>
            </a:r>
            <a:r>
              <a:rPr spc="-30" dirty="0"/>
              <a:t> </a:t>
            </a:r>
            <a:r>
              <a:rPr dirty="0"/>
              <a:t>гуманитарных</a:t>
            </a:r>
            <a:r>
              <a:rPr spc="-20" dirty="0"/>
              <a:t> </a:t>
            </a:r>
            <a:r>
              <a:rPr dirty="0"/>
              <a:t>наук</a:t>
            </a:r>
            <a:r>
              <a:rPr spc="-45" dirty="0"/>
              <a:t> </a:t>
            </a:r>
            <a:r>
              <a:rPr dirty="0"/>
              <a:t>—</a:t>
            </a:r>
            <a:r>
              <a:rPr spc="-35" dirty="0"/>
              <a:t> </a:t>
            </a:r>
            <a:r>
              <a:rPr dirty="0"/>
              <a:t>не</a:t>
            </a:r>
            <a:r>
              <a:rPr spc="-60" dirty="0"/>
              <a:t> </a:t>
            </a:r>
            <a:r>
              <a:rPr spc="-25" dirty="0"/>
              <a:t>менее</a:t>
            </a:r>
            <a:r>
              <a:rPr spc="-55" dirty="0"/>
              <a:t> </a:t>
            </a:r>
            <a:r>
              <a:rPr spc="-25" dirty="0"/>
              <a:t>3;</a:t>
            </a:r>
          </a:p>
          <a:p>
            <a:pPr marL="173355" marR="40640" algn="ctr">
              <a:lnSpc>
                <a:spcPct val="100000"/>
              </a:lnSpc>
            </a:pPr>
            <a:r>
              <a:rPr dirty="0"/>
              <a:t>в</a:t>
            </a:r>
            <a:r>
              <a:rPr spc="-35" dirty="0"/>
              <a:t> </a:t>
            </a:r>
            <a:r>
              <a:rPr dirty="0"/>
              <a:t>остальных</a:t>
            </a:r>
            <a:r>
              <a:rPr spc="-55" dirty="0"/>
              <a:t> </a:t>
            </a:r>
            <a:r>
              <a:rPr dirty="0"/>
              <a:t>областях</a:t>
            </a:r>
            <a:r>
              <a:rPr spc="-50" dirty="0"/>
              <a:t> </a:t>
            </a:r>
            <a:r>
              <a:rPr dirty="0"/>
              <a:t>—</a:t>
            </a:r>
            <a:r>
              <a:rPr spc="-40" dirty="0"/>
              <a:t> </a:t>
            </a:r>
            <a:r>
              <a:rPr dirty="0"/>
              <a:t>не</a:t>
            </a:r>
            <a:r>
              <a:rPr spc="-85" dirty="0"/>
              <a:t> </a:t>
            </a:r>
            <a:r>
              <a:rPr spc="-25" dirty="0"/>
              <a:t>менее</a:t>
            </a:r>
            <a:r>
              <a:rPr spc="-35" dirty="0"/>
              <a:t> </a:t>
            </a:r>
            <a:r>
              <a:rPr spc="-25" dirty="0"/>
              <a:t>2»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9823" y="4945379"/>
            <a:ext cx="7062216" cy="75590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5287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dirty="0"/>
              <a:t>О</a:t>
            </a:r>
            <a:r>
              <a:rPr spc="-85" dirty="0"/>
              <a:t> </a:t>
            </a:r>
            <a:r>
              <a:rPr dirty="0"/>
              <a:t>группе</a:t>
            </a:r>
            <a:r>
              <a:rPr spc="-65" dirty="0"/>
              <a:t> </a:t>
            </a:r>
            <a:r>
              <a:rPr spc="-10" dirty="0"/>
              <a:t>ВКонтакте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83335" y="1817370"/>
            <a:ext cx="7425055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Мы</a:t>
            </a:r>
            <a:r>
              <a:rPr sz="2000" spc="-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приглашаем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Вас</a:t>
            </a:r>
            <a:r>
              <a:rPr sz="2000" spc="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в</a:t>
            </a:r>
            <a:r>
              <a:rPr sz="2000" spc="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нашу</a:t>
            </a:r>
            <a:r>
              <a:rPr sz="2000" spc="-5" dirty="0">
                <a:latin typeface="Cambria Math"/>
                <a:cs typeface="Cambria Math"/>
              </a:rPr>
              <a:t> </a:t>
            </a:r>
            <a:r>
              <a:rPr sz="2000" spc="-30" dirty="0">
                <a:solidFill>
                  <a:srgbClr val="1F487C"/>
                </a:solidFill>
                <a:latin typeface="Cambria Math"/>
                <a:cs typeface="Cambria Math"/>
              </a:rPr>
              <a:t>официальную</a:t>
            </a:r>
            <a:r>
              <a:rPr sz="2000" spc="-75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1F487C"/>
                </a:solidFill>
                <a:latin typeface="Cambria Math"/>
                <a:cs typeface="Cambria Math"/>
              </a:rPr>
              <a:t>группу</a:t>
            </a:r>
            <a:r>
              <a:rPr sz="2000" spc="-50" dirty="0">
                <a:solidFill>
                  <a:srgbClr val="1F487C"/>
                </a:solidFill>
                <a:latin typeface="Cambria Math"/>
                <a:cs typeface="Cambria Math"/>
              </a:rPr>
              <a:t> </a:t>
            </a:r>
            <a:r>
              <a:rPr sz="2000" spc="-25" dirty="0">
                <a:solidFill>
                  <a:srgbClr val="1F487C"/>
                </a:solidFill>
                <a:latin typeface="Cambria Math"/>
                <a:cs typeface="Cambria Math"/>
              </a:rPr>
              <a:t>Вконтакте</a:t>
            </a:r>
            <a:r>
              <a:rPr sz="2000" spc="-25" dirty="0">
                <a:latin typeface="Cambria Math"/>
                <a:cs typeface="Cambria Math"/>
              </a:rPr>
              <a:t>: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spc="-25" dirty="0">
                <a:latin typeface="Cambria Math"/>
                <a:cs typeface="Cambria Math"/>
              </a:rPr>
              <a:t>все </a:t>
            </a:r>
            <a:r>
              <a:rPr sz="2000" dirty="0">
                <a:latin typeface="Cambria Math"/>
                <a:cs typeface="Cambria Math"/>
              </a:rPr>
              <a:t>основные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изменения,</a:t>
            </a:r>
            <a:r>
              <a:rPr sz="2000" spc="-4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расписание</a:t>
            </a:r>
            <a:r>
              <a:rPr sz="2000" spc="-6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занятий,</a:t>
            </a:r>
            <a:r>
              <a:rPr sz="2000" spc="-6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новости,</a:t>
            </a:r>
            <a:r>
              <a:rPr sz="2000" spc="-30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срочные </a:t>
            </a:r>
            <a:r>
              <a:rPr sz="2000" dirty="0">
                <a:latin typeface="Cambria Math"/>
                <a:cs typeface="Cambria Math"/>
              </a:rPr>
              <a:t>объявления,</a:t>
            </a:r>
            <a:r>
              <a:rPr sz="2000" spc="-5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информацию</a:t>
            </a:r>
            <a:r>
              <a:rPr sz="2000" spc="-5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стипендиях</a:t>
            </a:r>
            <a:r>
              <a:rPr sz="2000" spc="-6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мы</a:t>
            </a:r>
            <a:r>
              <a:rPr sz="2000" spc="-30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публикуем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spc="-20" dirty="0">
                <a:latin typeface="Cambria Math"/>
                <a:cs typeface="Cambria Math"/>
              </a:rPr>
              <a:t>там.</a:t>
            </a:r>
            <a:endParaRPr sz="2000">
              <a:latin typeface="Cambria Math"/>
              <a:cs typeface="Cambria Math"/>
            </a:endParaRPr>
          </a:p>
          <a:p>
            <a:pPr marL="41275" marR="38100" indent="-635" algn="ctr">
              <a:lnSpc>
                <a:spcPct val="100000"/>
              </a:lnSpc>
            </a:pPr>
            <a:r>
              <a:rPr sz="2000" spc="-25" dirty="0">
                <a:latin typeface="Cambria Math"/>
                <a:cs typeface="Cambria Math"/>
              </a:rPr>
              <a:t>Также</a:t>
            </a:r>
            <a:r>
              <a:rPr sz="2000" spc="-7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в</a:t>
            </a:r>
            <a:r>
              <a:rPr sz="2000" spc="-3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группе</a:t>
            </a:r>
            <a:r>
              <a:rPr sz="2000" spc="-4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Вы</a:t>
            </a:r>
            <a:r>
              <a:rPr sz="2000" spc="-3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можете</a:t>
            </a:r>
            <a:r>
              <a:rPr sz="2000" spc="-5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писать</a:t>
            </a:r>
            <a:r>
              <a:rPr sz="2000" spc="-6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нам</a:t>
            </a:r>
            <a:r>
              <a:rPr sz="2000" spc="-5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сообщения,</a:t>
            </a:r>
            <a:r>
              <a:rPr sz="2000" spc="-5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задавать </a:t>
            </a:r>
            <a:r>
              <a:rPr sz="2000" dirty="0">
                <a:latin typeface="Cambria Math"/>
                <a:cs typeface="Cambria Math"/>
              </a:rPr>
              <a:t>любые</a:t>
            </a:r>
            <a:r>
              <a:rPr sz="2000" spc="-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вопросы</a:t>
            </a:r>
            <a:r>
              <a:rPr sz="2000" spc="-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по</a:t>
            </a:r>
            <a:r>
              <a:rPr sz="2000" spc="-4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поводу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обучения</a:t>
            </a:r>
            <a:r>
              <a:rPr sz="2000" spc="-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в</a:t>
            </a:r>
            <a:r>
              <a:rPr sz="2000" spc="-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аспирантуре</a:t>
            </a:r>
            <a:r>
              <a:rPr sz="2000" spc="-5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и</a:t>
            </a:r>
            <a:r>
              <a:rPr sz="2000" spc="-4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оставлять комментарии.</a:t>
            </a:r>
            <a:endParaRPr sz="20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>
              <a:latin typeface="Cambria Math"/>
              <a:cs typeface="Cambria Math"/>
            </a:endParaRPr>
          </a:p>
          <a:p>
            <a:pPr marL="200025" marR="195580" algn="ctr">
              <a:lnSpc>
                <a:spcPct val="100000"/>
              </a:lnSpc>
            </a:pPr>
            <a:r>
              <a:rPr sz="2000" dirty="0">
                <a:latin typeface="Cambria Math"/>
                <a:cs typeface="Cambria Math"/>
              </a:rPr>
              <a:t>Обратите</a:t>
            </a:r>
            <a:r>
              <a:rPr sz="2000" spc="-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внимание,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лично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каждому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рассылку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с</a:t>
            </a:r>
            <a:r>
              <a:rPr sz="2000" spc="-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новостями</a:t>
            </a:r>
            <a:r>
              <a:rPr sz="2000" spc="-30" dirty="0">
                <a:latin typeface="Cambria Math"/>
                <a:cs typeface="Cambria Math"/>
              </a:rPr>
              <a:t> </a:t>
            </a:r>
            <a:r>
              <a:rPr sz="2000" spc="-50" dirty="0">
                <a:latin typeface="Cambria Math"/>
                <a:cs typeface="Cambria Math"/>
              </a:rPr>
              <a:t>и </a:t>
            </a:r>
            <a:r>
              <a:rPr sz="2000" dirty="0">
                <a:latin typeface="Cambria Math"/>
                <a:cs typeface="Cambria Math"/>
              </a:rPr>
              <a:t>объявлениями</a:t>
            </a:r>
            <a:r>
              <a:rPr sz="2000" spc="-6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мы</a:t>
            </a:r>
            <a:r>
              <a:rPr sz="2000" spc="-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не</a:t>
            </a:r>
            <a:r>
              <a:rPr sz="2000" spc="-35" dirty="0">
                <a:latin typeface="Cambria Math"/>
                <a:cs typeface="Cambria Math"/>
              </a:rPr>
              <a:t> </a:t>
            </a:r>
            <a:r>
              <a:rPr sz="2000" spc="-10" dirty="0">
                <a:latin typeface="Cambria Math"/>
                <a:cs typeface="Cambria Math"/>
              </a:rPr>
              <a:t>осуществляем.</a:t>
            </a:r>
            <a:endParaRPr sz="2000">
              <a:latin typeface="Cambria Math"/>
              <a:cs typeface="Cambria Math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3029" y="4848697"/>
            <a:ext cx="1663290" cy="16632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184273" y="5579465"/>
            <a:ext cx="3906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C00000"/>
                </a:solidFill>
                <a:latin typeface="Cambria Math"/>
                <a:cs typeface="Cambria Math"/>
              </a:rPr>
              <a:t>https://vk.com/aspirantmgpu</a:t>
            </a:r>
            <a:endParaRPr sz="24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381000"/>
            <a:ext cx="28301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-80" dirty="0">
                <a:latin typeface="Microsoft Sans Serif"/>
                <a:cs typeface="Microsoft Sans Serif"/>
              </a:rPr>
              <a:t>Контакты:</a:t>
            </a:r>
            <a:endParaRPr sz="4800" dirty="0">
              <a:latin typeface="Microsoft Sans Serif"/>
              <a:cs typeface="Microsoft Sans Serif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395763"/>
              </p:ext>
            </p:extLst>
          </p:nvPr>
        </p:nvGraphicFramePr>
        <p:xfrm>
          <a:off x="990603" y="1524000"/>
          <a:ext cx="7772399" cy="49501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0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1250">
                <a:tc>
                  <a:txBody>
                    <a:bodyPr/>
                    <a:lstStyle/>
                    <a:p>
                      <a:pPr marL="133350" marR="11938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Начальник</a:t>
                      </a:r>
                      <a:r>
                        <a:rPr sz="135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Управления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аспирантуры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докторантуры</a:t>
                      </a:r>
                      <a:endParaRPr sz="1350" dirty="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28575">
                      <a:solidFill>
                        <a:srgbClr val="A3A3A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0" marR="342900" indent="-189230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Мозгунова 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Ольга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Николаевна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28575">
                      <a:solidFill>
                        <a:srgbClr val="A3A3A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2-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ой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133350" marR="114300" algn="ctr">
                        <a:lnSpc>
                          <a:spcPct val="100000"/>
                        </a:lnSpc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Сельскохозяйственный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проезд,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д.</a:t>
                      </a:r>
                      <a:r>
                        <a:rPr sz="13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4,</a:t>
                      </a:r>
                      <a:r>
                        <a:rPr sz="13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каб.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155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28575">
                      <a:solidFill>
                        <a:srgbClr val="A3A3A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3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(499)</a:t>
                      </a:r>
                      <a:r>
                        <a:rPr sz="13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181</a:t>
                      </a:r>
                      <a:r>
                        <a:rPr sz="13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3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06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3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89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28575">
                      <a:solidFill>
                        <a:srgbClr val="A3A3A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002">
                <a:tc>
                  <a:txBody>
                    <a:bodyPr/>
                    <a:lstStyle/>
                    <a:p>
                      <a:pPr marR="5715"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Начальник</a:t>
                      </a:r>
                      <a:r>
                        <a:rPr sz="13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отдела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аспирантуры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28575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R="3810"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350" spc="-20" dirty="0">
                          <a:latin typeface="Calibri"/>
                          <a:cs typeface="Calibri"/>
                        </a:rPr>
                        <a:t>Одинцова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Ирина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Николаевна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6256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28575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2-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ой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133350" marR="114300" algn="ctr">
                        <a:lnSpc>
                          <a:spcPct val="100000"/>
                        </a:lnSpc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Сельскохозяйственный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проезд,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д.</a:t>
                      </a:r>
                      <a:r>
                        <a:rPr sz="13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4,</a:t>
                      </a:r>
                      <a:r>
                        <a:rPr sz="13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каб.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154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28575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3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(499)</a:t>
                      </a:r>
                      <a:r>
                        <a:rPr sz="13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181</a:t>
                      </a:r>
                      <a:r>
                        <a:rPr sz="13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3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06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3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89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28575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438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70815" marR="157480" indent="-6985" algn="ctr">
                        <a:lnSpc>
                          <a:spcPct val="100000"/>
                        </a:lnSpc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Специалисты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по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учебно-методической работе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отдела аспирантуры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5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50" b="0" i="0" u="none" strike="noStrike" kern="0" cap="none" spc="-1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Остроухова</a:t>
                      </a:r>
                      <a:r>
                        <a:rPr kumimoji="0" lang="ru-RU" sz="1350" b="0" i="0" u="none" strike="noStrike" kern="0" cap="none" spc="-4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kumimoji="0" lang="ru-RU" sz="1350" b="0" i="0" u="none" strike="noStrike" kern="0" cap="none" spc="-2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Юлия</a:t>
                      </a:r>
                      <a:endParaRPr kumimoji="0" lang="ru-RU" sz="135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127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50" b="0" i="0" u="none" strike="noStrike" kern="0" cap="none" spc="-1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Андреевна</a:t>
                      </a:r>
                    </a:p>
                  </a:txBody>
                  <a:tcPr marL="0" marR="0" marT="45085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2-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ой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133350" marR="114935" algn="ctr">
                        <a:lnSpc>
                          <a:spcPct val="100000"/>
                        </a:lnSpc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Сельскохозяйственный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проезд,</a:t>
                      </a:r>
                      <a:r>
                        <a:rPr sz="13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д.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4,</a:t>
                      </a:r>
                      <a:r>
                        <a:rPr sz="13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каб.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3511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(5</a:t>
                      </a:r>
                      <a:r>
                        <a:rPr sz="13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этаж</a:t>
                      </a:r>
                      <a:r>
                        <a:rPr sz="135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3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переход)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74955">
                        <a:lnSpc>
                          <a:spcPct val="100000"/>
                        </a:lnSpc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3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(499)</a:t>
                      </a:r>
                      <a:r>
                        <a:rPr sz="13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181</a:t>
                      </a:r>
                      <a:r>
                        <a:rPr sz="13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3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69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3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59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549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0715" marR="308610" indent="-321945" algn="l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lang="ru-RU" sz="1350" dirty="0" smtClean="0">
                          <a:latin typeface="Calibri"/>
                          <a:cs typeface="Calibri"/>
                        </a:rPr>
                        <a:t>         Горбунова</a:t>
                      </a:r>
                      <a:r>
                        <a:rPr lang="ru-RU" sz="1350" baseline="0" dirty="0" smtClean="0">
                          <a:latin typeface="Calibri"/>
                          <a:cs typeface="Calibri"/>
                        </a:rPr>
                        <a:t> Е</a:t>
                      </a:r>
                      <a:r>
                        <a:rPr lang="ru-RU" sz="1350" dirty="0" smtClean="0">
                          <a:latin typeface="Calibri"/>
                          <a:cs typeface="Calibri"/>
                        </a:rPr>
                        <a:t>лизавета Олеговна</a:t>
                      </a:r>
                    </a:p>
                  </a:txBody>
                  <a:tcPr marL="0" marR="0" marT="45085" marB="0" anchor="ctr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2075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lang="ru-RU" sz="1350" spc="-10" dirty="0" smtClean="0">
                          <a:latin typeface="Calibri"/>
                          <a:cs typeface="Calibri"/>
                        </a:rPr>
                        <a:t>Бадалян</a:t>
                      </a:r>
                      <a:r>
                        <a:rPr lang="ru-RU" sz="1350" spc="-10" baseline="0" dirty="0" smtClean="0">
                          <a:latin typeface="Calibri"/>
                          <a:cs typeface="Calibri"/>
                        </a:rPr>
                        <a:t> Наталья Нориковна</a:t>
                      </a:r>
                      <a:endParaRPr sz="1350" dirty="0">
                        <a:latin typeface="Calibri"/>
                        <a:cs typeface="Calibri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2075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300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9755" marR="147955" indent="-434340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Серебрякова</a:t>
                      </a:r>
                      <a:r>
                        <a:rPr sz="13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Светлана Борисовна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64465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2-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ой</a:t>
                      </a:r>
                      <a:endParaRPr sz="1350">
                        <a:latin typeface="Calibri"/>
                        <a:cs typeface="Calibri"/>
                      </a:endParaRPr>
                    </a:p>
                    <a:p>
                      <a:pPr marL="133350" marR="114300" algn="ctr">
                        <a:lnSpc>
                          <a:spcPct val="100000"/>
                        </a:lnSpc>
                      </a:pPr>
                      <a:r>
                        <a:rPr sz="1350" spc="-10" dirty="0">
                          <a:latin typeface="Calibri"/>
                          <a:cs typeface="Calibri"/>
                        </a:rPr>
                        <a:t>Сельскохозяйственный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проезд,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д.</a:t>
                      </a:r>
                      <a:r>
                        <a:rPr sz="13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4,</a:t>
                      </a:r>
                      <a:r>
                        <a:rPr sz="13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каб.</a:t>
                      </a:r>
                      <a:r>
                        <a:rPr sz="13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154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35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3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(499)</a:t>
                      </a:r>
                      <a:r>
                        <a:rPr sz="13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181</a:t>
                      </a:r>
                      <a:r>
                        <a:rPr sz="13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3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06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3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25" dirty="0">
                          <a:latin typeface="Calibri"/>
                          <a:cs typeface="Calibri"/>
                        </a:rPr>
                        <a:t>89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934"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Официальный</a:t>
                      </a:r>
                      <a:r>
                        <a:rPr sz="135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-20" dirty="0">
                          <a:latin typeface="Calibri"/>
                          <a:cs typeface="Calibri"/>
                        </a:rPr>
                        <a:t>сайт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12827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591945" marR="1560830" indent="-5080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350" spc="-20" dirty="0">
                          <a:latin typeface="Calibri"/>
                          <a:cs typeface="Calibri"/>
                        </a:rPr>
                        <a:t>https://</a:t>
                      </a:r>
                      <a:r>
                        <a:rPr sz="1350" u="sng" spc="-2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www.mgpu.ru/offices/aspirant/</a:t>
                      </a:r>
                      <a:r>
                        <a:rPr sz="1350" spc="-2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МГПУ</a:t>
                      </a:r>
                      <a:r>
                        <a:rPr sz="13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3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Образование</a:t>
                      </a:r>
                      <a:r>
                        <a:rPr sz="1350" dirty="0">
                          <a:latin typeface="Calibri"/>
                          <a:cs typeface="Calibri"/>
                        </a:rPr>
                        <a:t> –</a:t>
                      </a:r>
                      <a:r>
                        <a:rPr sz="13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spc="-10" dirty="0">
                          <a:latin typeface="Calibri"/>
                          <a:cs typeface="Calibri"/>
                        </a:rPr>
                        <a:t>Аспирантура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2934">
                <a:tc>
                  <a:txBody>
                    <a:bodyPr/>
                    <a:lstStyle/>
                    <a:p>
                      <a:pPr marL="586740" marR="188595" indent="-407034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Официальная</a:t>
                      </a:r>
                      <a:r>
                        <a:rPr sz="135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-10" dirty="0">
                          <a:latin typeface="Calibri"/>
                          <a:cs typeface="Calibri"/>
                        </a:rPr>
                        <a:t>группа ВКонтакте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74700" marR="151765" indent="-63563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350" spc="-20" dirty="0">
                          <a:latin typeface="Calibri"/>
                          <a:cs typeface="Calibri"/>
                        </a:rPr>
                        <a:t>https://vk.com/aspirant mgpu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744220" marR="247015" indent="-499109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350" b="1" spc="-10" dirty="0">
                          <a:latin typeface="Calibri"/>
                          <a:cs typeface="Calibri"/>
                        </a:rPr>
                        <a:t>Адрес</a:t>
                      </a:r>
                      <a:r>
                        <a:rPr sz="13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50" b="1" spc="-10" dirty="0">
                          <a:latin typeface="Calibri"/>
                          <a:cs typeface="Calibri"/>
                        </a:rPr>
                        <a:t>электронной почты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135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aspirantura@mgpu.ru</a:t>
                      </a:r>
                      <a:endParaRPr sz="1350" dirty="0">
                        <a:latin typeface="Calibri"/>
                        <a:cs typeface="Calibri"/>
                      </a:endParaRPr>
                    </a:p>
                  </a:txBody>
                  <a:tcPr marL="0" marR="0" marT="128270" marB="0">
                    <a:lnL w="12700">
                      <a:solidFill>
                        <a:srgbClr val="A3A3A3"/>
                      </a:solidFill>
                      <a:prstDash val="solid"/>
                    </a:lnL>
                    <a:lnR w="12700">
                      <a:solidFill>
                        <a:srgbClr val="A3A3A3"/>
                      </a:solidFill>
                      <a:prstDash val="solid"/>
                    </a:lnR>
                    <a:lnT w="12700">
                      <a:solidFill>
                        <a:srgbClr val="A3A3A3"/>
                      </a:solidFill>
                      <a:prstDash val="solid"/>
                    </a:lnT>
                    <a:lnB w="12700">
                      <a:solidFill>
                        <a:srgbClr val="A3A3A3"/>
                      </a:solidFill>
                      <a:prstDash val="solid"/>
                    </a:lnB>
                    <a:solidFill>
                      <a:srgbClr val="EB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12619" y="2711272"/>
            <a:ext cx="49053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-20" dirty="0">
                <a:latin typeface="Microsoft Sans Serif"/>
                <a:cs typeface="Microsoft Sans Serif"/>
              </a:rPr>
              <a:t>Желаем</a:t>
            </a:r>
            <a:r>
              <a:rPr sz="4800" b="0" spc="-254" dirty="0">
                <a:latin typeface="Microsoft Sans Serif"/>
                <a:cs typeface="Microsoft Sans Serif"/>
              </a:rPr>
              <a:t> </a:t>
            </a:r>
            <a:r>
              <a:rPr sz="4800" b="0" spc="-10" dirty="0">
                <a:latin typeface="Microsoft Sans Serif"/>
                <a:cs typeface="Microsoft Sans Serif"/>
              </a:rPr>
              <a:t>успехов!</a:t>
            </a:r>
            <a:endParaRPr sz="4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13596</TotalTime>
  <Words>1438</Words>
  <Application>Microsoft Office PowerPoint</Application>
  <PresentationFormat>Экран (4:3)</PresentationFormat>
  <Paragraphs>198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Microsoft Sans Serif</vt:lpstr>
      <vt:lpstr>museo_sans_cyrl500</vt:lpstr>
      <vt:lpstr>Times New Roman</vt:lpstr>
      <vt:lpstr>Wingdings</vt:lpstr>
      <vt:lpstr>Office Theme</vt:lpstr>
      <vt:lpstr>Презентация PowerPoint</vt:lpstr>
      <vt:lpstr>Аспирантура – третий уровень высшего образования</vt:lpstr>
      <vt:lpstr>Аспирантура – третий уровень высшего образования</vt:lpstr>
      <vt:lpstr>О справках</vt:lpstr>
      <vt:lpstr>Об оплате обучения* (*для аспирантов внебюджетной основы обучения)</vt:lpstr>
      <vt:lpstr>О расписании занятий</vt:lpstr>
      <vt:lpstr>О социальной карте аспиранта</vt:lpstr>
      <vt:lpstr>О выплате стипендии</vt:lpstr>
      <vt:lpstr>График подготовки аспиранта</vt:lpstr>
      <vt:lpstr>График подготовки аспиранта</vt:lpstr>
      <vt:lpstr>График подготовки аспиранта</vt:lpstr>
      <vt:lpstr>График подготовки аспиранта</vt:lpstr>
      <vt:lpstr>График подготовки аспиранта</vt:lpstr>
      <vt:lpstr>График подготовки аспиранта</vt:lpstr>
      <vt:lpstr>О публикации статей в изданиях, рекомендованных в перечне ВАК при Министерстве науки и высшего образования РФ</vt:lpstr>
      <vt:lpstr>О группе ВКонтакте</vt:lpstr>
      <vt:lpstr>Контакты:</vt:lpstr>
      <vt:lpstr>Желаем успехов!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АСПИРАНТУРЫ И ДОКТОРАНТУРЫ</dc:title>
  <dc:creator>Аспирантура</dc:creator>
  <cp:lastModifiedBy>Одинцова Ирина Николаевна</cp:lastModifiedBy>
  <cp:revision>32</cp:revision>
  <dcterms:created xsi:type="dcterms:W3CDTF">2025-08-22T06:59:18Z</dcterms:created>
  <dcterms:modified xsi:type="dcterms:W3CDTF">2026-09-07T13:53:40Z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2024-08-30T00:00:00Z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2025-08-22T00:00:00Z</vt:filetime>
  </property>
  <property fmtid="{D5CDD505-2E9C-101B-9397-08002B2CF9AE}" pid="5" name="Producer">
    <vt:lpwstr>3-Heights(TM) PDF Security Shell 4.8.25.2 (http://www.pdf-tools.com)</vt:lpwstr>
  </property>
</Properties>
</file>